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23" d="100"/>
          <a:sy n="23" d="100"/>
        </p:scale>
        <p:origin x="84" y="66"/>
      </p:cViewPr>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1/12/2017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a:t>`</a:t>
            </a:r>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a:p>
        </p:txBody>
      </p:sp>
      <p:sp>
        <p:nvSpPr>
          <p:cNvPr id="6" name="Title 5"/>
          <p:cNvSpPr>
            <a:spLocks noGrp="1"/>
          </p:cNvSpPr>
          <p:nvPr userDrawn="1">
            <p:ph type="title"/>
          </p:nvPr>
        </p:nvSpPr>
        <p:spPr/>
        <p:txBody>
          <a:bodyPr/>
          <a:lstStyle/>
          <a:p>
            <a:r>
              <a:rPr lang="en-US"/>
              <a:t>Click to edit Master title style</a:t>
            </a:r>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Date Placeholder 2"/>
          <p:cNvSpPr>
            <a:spLocks noGrp="1"/>
          </p:cNvSpPr>
          <p:nvPr userDrawn="1">
            <p:ph type="dt" sz="half" idx="10"/>
          </p:nvPr>
        </p:nvSpPr>
        <p:spPr/>
        <p:txBody>
          <a:bodyPr/>
          <a:lstStyle/>
          <a:p>
            <a:fld id="{ECAA57DF-1C19-4726-AB84-014692BAD8F5}" type="datetimeFigureOut">
              <a:rPr lang="en-US" smtClean="0"/>
              <a:t>1/12/2017</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2209800" y="1219260"/>
            <a:ext cx="35661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1/12/2017</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1143000"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000" b="1"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4" name="Picture 7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36168" y="351354"/>
            <a:ext cx="2556470" cy="3067764"/>
          </a:xfrm>
          <a:prstGeom prst="rect">
            <a:avLst/>
          </a:prstGeom>
        </p:spPr>
      </p:pic>
      <p:sp>
        <p:nvSpPr>
          <p:cNvPr id="4" name="Title 3"/>
          <p:cNvSpPr>
            <a:spLocks noGrp="1"/>
          </p:cNvSpPr>
          <p:nvPr>
            <p:ph type="title"/>
          </p:nvPr>
        </p:nvSpPr>
        <p:spPr>
          <a:xfrm>
            <a:off x="2209800" y="1219260"/>
            <a:ext cx="37926368" cy="2514540"/>
          </a:xfrm>
        </p:spPr>
        <p:txBody>
          <a:bodyPr>
            <a:normAutofit fontScale="90000"/>
          </a:bodyPr>
          <a:lstStyle/>
          <a:p>
            <a:pPr marL="0" marR="0">
              <a:lnSpc>
                <a:spcPct val="115000"/>
              </a:lnSpc>
              <a:spcBef>
                <a:spcPts val="0"/>
              </a:spcBef>
              <a:spcAft>
                <a:spcPts val="0"/>
              </a:spcAft>
            </a:pPr>
            <a:r>
              <a:rPr lang="en-US" sz="7200" dirty="0">
                <a:solidFill>
                  <a:schemeClr val="tx1"/>
                </a:solidFill>
                <a:ea typeface="Calibri" panose="020F0502020204030204" pitchFamily="34" charset="0"/>
                <a:cs typeface="Times New Roman" panose="02020603050405020304" pitchFamily="18" charset="0"/>
              </a:rPr>
              <a:t>Florida Department of Health in Seminole County</a:t>
            </a:r>
            <a:br>
              <a:rPr lang="en-US" sz="6000" dirty="0">
                <a:solidFill>
                  <a:schemeClr val="tx1"/>
                </a:solidFill>
                <a:ea typeface="Calibri" panose="020F0502020204030204" pitchFamily="34" charset="0"/>
                <a:cs typeface="Times New Roman" panose="02020603050405020304" pitchFamily="18" charset="0"/>
              </a:rPr>
            </a:br>
            <a:r>
              <a:rPr lang="en-US" dirty="0">
                <a:solidFill>
                  <a:schemeClr val="tx1"/>
                </a:solidFill>
                <a:ea typeface="Calibri" panose="020F0502020204030204" pitchFamily="34" charset="0"/>
                <a:cs typeface="Times New Roman" panose="02020603050405020304" pitchFamily="18" charset="0"/>
              </a:rPr>
              <a:t>Quality Improvement DMAIC Project 2016: Increasing Timeliness of CSR Entries into HMS </a:t>
            </a:r>
            <a:endParaRPr lang="en-US" dirty="0">
              <a:solidFill>
                <a:schemeClr val="tx1"/>
              </a:solidFill>
            </a:endParaRPr>
          </a:p>
        </p:txBody>
      </p:sp>
      <p:sp>
        <p:nvSpPr>
          <p:cNvPr id="23" name="Text Placeholder 22"/>
          <p:cNvSpPr>
            <a:spLocks noGrp="1"/>
          </p:cNvSpPr>
          <p:nvPr>
            <p:ph type="body" sz="quarter" idx="36"/>
          </p:nvPr>
        </p:nvSpPr>
        <p:spPr/>
        <p:txBody>
          <a:bodyPr/>
          <a:lstStyle/>
          <a:p>
            <a:r>
              <a:rPr lang="en-US" sz="4000" dirty="0"/>
              <a:t>Project Team: Crystal Wagner, Peggy Cooke, Gloria Rivadeneyra and Dhanu Mistry</a:t>
            </a:r>
          </a:p>
        </p:txBody>
      </p:sp>
      <p:sp>
        <p:nvSpPr>
          <p:cNvPr id="5" name="Text Placeholder 4"/>
          <p:cNvSpPr>
            <a:spLocks noGrp="1"/>
          </p:cNvSpPr>
          <p:nvPr>
            <p:ph type="body" sz="quarter" idx="13"/>
          </p:nvPr>
        </p:nvSpPr>
        <p:spPr/>
        <p:txBody>
          <a:bodyPr/>
          <a:lstStyle/>
          <a:p>
            <a:r>
              <a:rPr lang="en-US" dirty="0"/>
              <a:t>Background</a:t>
            </a:r>
          </a:p>
        </p:txBody>
      </p:sp>
      <p:sp>
        <p:nvSpPr>
          <p:cNvPr id="11" name="Content Placeholder 10"/>
          <p:cNvSpPr>
            <a:spLocks noGrp="1"/>
          </p:cNvSpPr>
          <p:nvPr>
            <p:ph sz="quarter" idx="24"/>
          </p:nvPr>
        </p:nvSpPr>
        <p:spPr>
          <a:xfrm>
            <a:off x="1174552" y="7086600"/>
            <a:ext cx="13032004" cy="7540813"/>
          </a:xfrm>
        </p:spPr>
        <p:txBody>
          <a:bodyPr>
            <a:noAutofit/>
          </a:bodyPr>
          <a:lstStyle/>
          <a:p>
            <a:pPr marL="0" indent="0">
              <a:buNone/>
            </a:pPr>
            <a:r>
              <a:rPr lang="en-US" sz="2000" b="1" dirty="0"/>
              <a:t>The Client Service Record (CSR) must be filed within 7 calendar days of providing the service to be considered timely. </a:t>
            </a:r>
          </a:p>
          <a:p>
            <a:pPr marL="0" indent="0">
              <a:buNone/>
            </a:pPr>
            <a:endParaRPr lang="en-US" sz="2000" b="1" dirty="0"/>
          </a:p>
          <a:p>
            <a:pPr marL="0" indent="0">
              <a:buNone/>
            </a:pPr>
            <a:r>
              <a:rPr lang="en-US" sz="2000" b="1" dirty="0"/>
              <a:t>In January 2016 the Executive Leadership Team (ELT) identified and prioritized projects to be completed in the 2016-2017 fiscal year. Potential projects were scored based on people, do-ability, Strategic Plan alignment, Impact on outcomes, and measurability.</a:t>
            </a:r>
          </a:p>
          <a:p>
            <a:pPr marL="0" indent="0">
              <a:buNone/>
            </a:pPr>
            <a:endParaRPr lang="en-US" sz="2000" dirty="0"/>
          </a:p>
          <a:p>
            <a:pPr marL="0" indent="0">
              <a:buNone/>
            </a:pPr>
            <a:r>
              <a:rPr lang="en-US" sz="2000" b="1" dirty="0"/>
              <a:t>Due to failure to maintain an average of at least 95% of CSRs filed timely for 2015, this project was added to the 2016-2017 Improvement Selection Matrix. </a:t>
            </a:r>
          </a:p>
          <a:p>
            <a:pPr marL="0" indent="0">
              <a:buNone/>
            </a:pPr>
            <a:endParaRPr lang="en-US" sz="2000" b="1" dirty="0"/>
          </a:p>
          <a:p>
            <a:pPr marL="0" indent="0">
              <a:buNone/>
            </a:pPr>
            <a:r>
              <a:rPr lang="en-US" sz="2000" b="1" dirty="0"/>
              <a:t>Project CSR Timeliness scored 102 out of 117 and ranked 6</a:t>
            </a:r>
            <a:r>
              <a:rPr lang="en-US" sz="2000" b="1" baseline="30000" dirty="0"/>
              <a:t>th</a:t>
            </a:r>
            <a:r>
              <a:rPr lang="en-US" sz="2000" b="1" dirty="0"/>
              <a:t> on the DOH-Seminole 2016-2017 Improvement selection matrix.</a:t>
            </a:r>
          </a:p>
          <a:p>
            <a:pPr marL="0" indent="0">
              <a:buNone/>
            </a:pPr>
            <a:endParaRPr lang="en-US" sz="2000" b="1" dirty="0"/>
          </a:p>
          <a:p>
            <a:pPr marL="0" indent="0">
              <a:buNone/>
            </a:pPr>
            <a:r>
              <a:rPr lang="en-US" sz="2000" b="1" dirty="0"/>
              <a:t>A decision was made by the ELT to assemble a Green Belt Team utilizing the DMAIC approach to problem solving to result in increased timeliness of the CSR process by December 2016.</a:t>
            </a:r>
          </a:p>
        </p:txBody>
      </p:sp>
      <p:sp>
        <p:nvSpPr>
          <p:cNvPr id="7" name="Text Placeholder 6"/>
          <p:cNvSpPr>
            <a:spLocks noGrp="1"/>
          </p:cNvSpPr>
          <p:nvPr>
            <p:ph type="body" sz="quarter" idx="17"/>
          </p:nvPr>
        </p:nvSpPr>
        <p:spPr/>
        <p:txBody>
          <a:bodyPr/>
          <a:lstStyle/>
          <a:p>
            <a:r>
              <a:rPr lang="en-US" dirty="0"/>
              <a:t>Define</a:t>
            </a:r>
          </a:p>
        </p:txBody>
      </p:sp>
      <p:pic>
        <p:nvPicPr>
          <p:cNvPr id="2" name="Content Placeholder 1"/>
          <p:cNvPicPr>
            <a:picLocks noGrp="1" noChangeAspect="1"/>
          </p:cNvPicPr>
          <p:nvPr>
            <p:ph sz="quarter" idx="25"/>
          </p:nvPr>
        </p:nvPicPr>
        <p:blipFill>
          <a:blip r:embed="rId3"/>
          <a:stretch>
            <a:fillRect/>
          </a:stretch>
        </p:blipFill>
        <p:spPr>
          <a:xfrm>
            <a:off x="2209800" y="17051331"/>
            <a:ext cx="10425545" cy="4445336"/>
          </a:xfrm>
          <a:prstGeom prst="rect">
            <a:avLst/>
          </a:prstGeom>
        </p:spPr>
      </p:pic>
      <p:sp>
        <p:nvSpPr>
          <p:cNvPr id="8" name="Text Placeholder 7"/>
          <p:cNvSpPr>
            <a:spLocks noGrp="1"/>
          </p:cNvSpPr>
          <p:nvPr>
            <p:ph type="body" sz="quarter" idx="19"/>
          </p:nvPr>
        </p:nvSpPr>
        <p:spPr>
          <a:xfrm>
            <a:off x="15401458" y="6172200"/>
            <a:ext cx="13048488" cy="914400"/>
          </a:xfrm>
        </p:spPr>
        <p:txBody>
          <a:bodyPr/>
          <a:lstStyle/>
          <a:p>
            <a:r>
              <a:rPr lang="en-US" dirty="0"/>
              <a:t>Measure</a:t>
            </a:r>
          </a:p>
        </p:txBody>
      </p:sp>
      <p:sp>
        <p:nvSpPr>
          <p:cNvPr id="9" name="Text Placeholder 8"/>
          <p:cNvSpPr>
            <a:spLocks noGrp="1"/>
          </p:cNvSpPr>
          <p:nvPr>
            <p:ph type="body" sz="quarter" idx="21"/>
          </p:nvPr>
        </p:nvSpPr>
        <p:spPr>
          <a:xfrm>
            <a:off x="15508138" y="21503477"/>
            <a:ext cx="13048488" cy="914400"/>
          </a:xfrm>
        </p:spPr>
        <p:txBody>
          <a:bodyPr/>
          <a:lstStyle/>
          <a:p>
            <a:r>
              <a:rPr lang="en-US" dirty="0"/>
              <a:t>Analyze</a:t>
            </a:r>
          </a:p>
        </p:txBody>
      </p:sp>
      <p:sp>
        <p:nvSpPr>
          <p:cNvPr id="18" name="Text Placeholder 17"/>
          <p:cNvSpPr>
            <a:spLocks noGrp="1"/>
          </p:cNvSpPr>
          <p:nvPr>
            <p:ph type="body" sz="quarter" idx="31"/>
          </p:nvPr>
        </p:nvSpPr>
        <p:spPr/>
        <p:txBody>
          <a:bodyPr/>
          <a:lstStyle/>
          <a:p>
            <a:r>
              <a:rPr lang="en-US" dirty="0"/>
              <a:t>Improve</a:t>
            </a:r>
          </a:p>
        </p:txBody>
      </p:sp>
      <p:sp>
        <p:nvSpPr>
          <p:cNvPr id="21" name="Text Placeholder 20"/>
          <p:cNvSpPr>
            <a:spLocks noGrp="1"/>
          </p:cNvSpPr>
          <p:nvPr>
            <p:ph type="body" sz="quarter" idx="34"/>
          </p:nvPr>
        </p:nvSpPr>
        <p:spPr>
          <a:xfrm>
            <a:off x="29644150" y="21561121"/>
            <a:ext cx="13048488" cy="914400"/>
          </a:xfrm>
        </p:spPr>
        <p:txBody>
          <a:bodyPr/>
          <a:lstStyle/>
          <a:p>
            <a:r>
              <a:rPr lang="en-US" dirty="0"/>
              <a:t>Control</a:t>
            </a:r>
          </a:p>
        </p:txBody>
      </p:sp>
      <p:pic>
        <p:nvPicPr>
          <p:cNvPr id="3" name="Picture 2"/>
          <p:cNvPicPr>
            <a:picLocks noChangeAspect="1"/>
          </p:cNvPicPr>
          <p:nvPr/>
        </p:nvPicPr>
        <p:blipFill>
          <a:blip r:embed="rId4"/>
          <a:stretch>
            <a:fillRect/>
          </a:stretch>
        </p:blipFill>
        <p:spPr>
          <a:xfrm>
            <a:off x="1975461" y="16059859"/>
            <a:ext cx="10659884" cy="908318"/>
          </a:xfrm>
          <a:prstGeom prst="rect">
            <a:avLst/>
          </a:prstGeom>
        </p:spPr>
      </p:pic>
      <p:sp>
        <p:nvSpPr>
          <p:cNvPr id="24" name="TextBox 23"/>
          <p:cNvSpPr txBox="1"/>
          <p:nvPr/>
        </p:nvSpPr>
        <p:spPr>
          <a:xfrm>
            <a:off x="1832919" y="22046224"/>
            <a:ext cx="11774067" cy="707886"/>
          </a:xfrm>
          <a:prstGeom prst="rect">
            <a:avLst/>
          </a:prstGeom>
          <a:noFill/>
        </p:spPr>
        <p:txBody>
          <a:bodyPr wrap="square" rtlCol="0">
            <a:spAutoFit/>
          </a:bodyPr>
          <a:lstStyle/>
          <a:p>
            <a:r>
              <a:rPr lang="en-US" sz="2000" b="1" dirty="0"/>
              <a:t>Theme: To increase the average percent of CSRs filed timely from 85% in 2015 to 95% by December 2016</a:t>
            </a:r>
          </a:p>
        </p:txBody>
      </p:sp>
      <p:pic>
        <p:nvPicPr>
          <p:cNvPr id="25" name="Content Placeholder 24"/>
          <p:cNvPicPr>
            <a:picLocks noGrp="1" noChangeAspect="1"/>
          </p:cNvPicPr>
          <p:nvPr>
            <p:ph sz="quarter" idx="26"/>
          </p:nvPr>
        </p:nvPicPr>
        <p:blipFill>
          <a:blip r:embed="rId5"/>
          <a:stretch>
            <a:fillRect/>
          </a:stretch>
        </p:blipFill>
        <p:spPr>
          <a:xfrm>
            <a:off x="17254711" y="14898578"/>
            <a:ext cx="4121253" cy="4810161"/>
          </a:xfrm>
          <a:prstGeom prst="rect">
            <a:avLst/>
          </a:prstGeom>
        </p:spPr>
      </p:pic>
      <p:pic>
        <p:nvPicPr>
          <p:cNvPr id="26" name="Picture 25"/>
          <p:cNvPicPr>
            <a:picLocks noChangeAspect="1"/>
          </p:cNvPicPr>
          <p:nvPr/>
        </p:nvPicPr>
        <p:blipFill>
          <a:blip r:embed="rId6"/>
          <a:stretch>
            <a:fillRect/>
          </a:stretch>
        </p:blipFill>
        <p:spPr>
          <a:xfrm>
            <a:off x="21920139" y="14946971"/>
            <a:ext cx="4098292" cy="4761768"/>
          </a:xfrm>
          <a:prstGeom prst="rect">
            <a:avLst/>
          </a:prstGeom>
        </p:spPr>
      </p:pic>
      <p:sp>
        <p:nvSpPr>
          <p:cNvPr id="27" name="TextBox 26"/>
          <p:cNvSpPr txBox="1"/>
          <p:nvPr/>
        </p:nvSpPr>
        <p:spPr>
          <a:xfrm>
            <a:off x="16470848" y="20028298"/>
            <a:ext cx="11123068" cy="1015663"/>
          </a:xfrm>
          <a:prstGeom prst="rect">
            <a:avLst/>
          </a:prstGeom>
          <a:noFill/>
        </p:spPr>
        <p:txBody>
          <a:bodyPr wrap="square" rtlCol="0">
            <a:spAutoFit/>
          </a:bodyPr>
          <a:lstStyle/>
          <a:p>
            <a:r>
              <a:rPr lang="en-US" sz="2000" b="1" dirty="0"/>
              <a:t>The team developed Pareto charts for 2015 and 1</a:t>
            </a:r>
            <a:r>
              <a:rPr lang="en-US" sz="2000" b="1" baseline="30000" dirty="0"/>
              <a:t>st</a:t>
            </a:r>
            <a:r>
              <a:rPr lang="en-US" sz="2000" b="1" dirty="0"/>
              <a:t> quarter of 2016 to measure the number of late CSRs by program and identify the program that would make the most significant impact on the theme. The Dental program was selected for the first DMAIC cycle. </a:t>
            </a:r>
          </a:p>
        </p:txBody>
      </p:sp>
      <p:pic>
        <p:nvPicPr>
          <p:cNvPr id="29" name="Content Placeholder 28"/>
          <p:cNvPicPr>
            <a:picLocks noGrp="1" noChangeAspect="1"/>
          </p:cNvPicPr>
          <p:nvPr>
            <p:ph sz="quarter" idx="27"/>
          </p:nvPr>
        </p:nvPicPr>
        <p:blipFill>
          <a:blip r:embed="rId7"/>
          <a:stretch>
            <a:fillRect/>
          </a:stretch>
        </p:blipFill>
        <p:spPr>
          <a:xfrm>
            <a:off x="16980451" y="22754110"/>
            <a:ext cx="9813652" cy="5519885"/>
          </a:xfrm>
          <a:prstGeom prst="rect">
            <a:avLst/>
          </a:prstGeom>
        </p:spPr>
      </p:pic>
      <p:sp>
        <p:nvSpPr>
          <p:cNvPr id="30" name="TextBox 29"/>
          <p:cNvSpPr txBox="1"/>
          <p:nvPr/>
        </p:nvSpPr>
        <p:spPr>
          <a:xfrm>
            <a:off x="16597268" y="28410820"/>
            <a:ext cx="10764394" cy="707886"/>
          </a:xfrm>
          <a:prstGeom prst="rect">
            <a:avLst/>
          </a:prstGeom>
          <a:noFill/>
        </p:spPr>
        <p:txBody>
          <a:bodyPr wrap="square" rtlCol="0">
            <a:spAutoFit/>
          </a:bodyPr>
          <a:lstStyle/>
          <a:p>
            <a:r>
              <a:rPr lang="en-US" sz="2000" b="1" dirty="0"/>
              <a:t>A Fishbone Diagram was developed to identify probable and root causes for the problem statement.</a:t>
            </a:r>
          </a:p>
        </p:txBody>
      </p:sp>
      <p:sp>
        <p:nvSpPr>
          <p:cNvPr id="31" name="TextBox 30"/>
          <p:cNvSpPr txBox="1"/>
          <p:nvPr/>
        </p:nvSpPr>
        <p:spPr>
          <a:xfrm>
            <a:off x="16597268" y="29578222"/>
            <a:ext cx="11186537" cy="707886"/>
          </a:xfrm>
          <a:prstGeom prst="rect">
            <a:avLst/>
          </a:prstGeom>
          <a:noFill/>
        </p:spPr>
        <p:txBody>
          <a:bodyPr wrap="square" rtlCol="0">
            <a:spAutoFit/>
          </a:bodyPr>
          <a:lstStyle/>
          <a:p>
            <a:r>
              <a:rPr lang="en-US" sz="2000" b="1" dirty="0"/>
              <a:t>The team conducted a root cause analysis utilizing the 5 why method. Three root causes were identified. </a:t>
            </a:r>
          </a:p>
        </p:txBody>
      </p:sp>
      <p:pic>
        <p:nvPicPr>
          <p:cNvPr id="19" name="Picture 18"/>
          <p:cNvPicPr>
            <a:picLocks noChangeAspect="1"/>
          </p:cNvPicPr>
          <p:nvPr/>
        </p:nvPicPr>
        <p:blipFill>
          <a:blip r:embed="rId8"/>
          <a:stretch>
            <a:fillRect/>
          </a:stretch>
        </p:blipFill>
        <p:spPr>
          <a:xfrm>
            <a:off x="2415573" y="23423880"/>
            <a:ext cx="10013998" cy="6145158"/>
          </a:xfrm>
          <a:prstGeom prst="rect">
            <a:avLst/>
          </a:prstGeom>
        </p:spPr>
      </p:pic>
      <p:sp>
        <p:nvSpPr>
          <p:cNvPr id="34" name="TextBox 33"/>
          <p:cNvSpPr txBox="1"/>
          <p:nvPr/>
        </p:nvSpPr>
        <p:spPr>
          <a:xfrm rot="10800000" flipV="1">
            <a:off x="1832919" y="29951896"/>
            <a:ext cx="12404289" cy="707886"/>
          </a:xfrm>
          <a:prstGeom prst="rect">
            <a:avLst/>
          </a:prstGeom>
          <a:noFill/>
        </p:spPr>
        <p:txBody>
          <a:bodyPr wrap="square" rtlCol="0">
            <a:spAutoFit/>
          </a:bodyPr>
          <a:lstStyle/>
          <a:p>
            <a:r>
              <a:rPr lang="en-US" sz="2000" dirty="0"/>
              <a:t>The team identified five stakeholder groups and developed a cost of poor quality matrix to quantify the negative impact.</a:t>
            </a:r>
          </a:p>
        </p:txBody>
      </p:sp>
      <p:pic>
        <p:nvPicPr>
          <p:cNvPr id="20" name="Picture 19"/>
          <p:cNvPicPr>
            <a:picLocks noChangeAspect="1"/>
          </p:cNvPicPr>
          <p:nvPr/>
        </p:nvPicPr>
        <p:blipFill>
          <a:blip r:embed="rId9"/>
          <a:stretch>
            <a:fillRect/>
          </a:stretch>
        </p:blipFill>
        <p:spPr>
          <a:xfrm>
            <a:off x="17396193" y="8051362"/>
            <a:ext cx="8650974" cy="5230821"/>
          </a:xfrm>
          <a:prstGeom prst="rect">
            <a:avLst/>
          </a:prstGeom>
        </p:spPr>
      </p:pic>
      <p:sp>
        <p:nvSpPr>
          <p:cNvPr id="36" name="Title 9"/>
          <p:cNvSpPr txBox="1">
            <a:spLocks/>
          </p:cNvSpPr>
          <p:nvPr/>
        </p:nvSpPr>
        <p:spPr bwMode="auto">
          <a:xfrm>
            <a:off x="17102648" y="7274497"/>
            <a:ext cx="9691455" cy="51212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4389120" rtl="0" eaLnBrk="1" latinLnBrk="0" hangingPunct="1">
              <a:lnSpc>
                <a:spcPct val="90000"/>
              </a:lnSpc>
              <a:spcBef>
                <a:spcPct val="0"/>
              </a:spcBef>
              <a:buNone/>
              <a:defRPr sz="80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dirty="0">
                <a:solidFill>
                  <a:schemeClr val="tx1"/>
                </a:solidFill>
              </a:rPr>
              <a:t>Current Process With Identified Waste</a:t>
            </a:r>
          </a:p>
        </p:txBody>
      </p:sp>
      <p:sp>
        <p:nvSpPr>
          <p:cNvPr id="37" name="TextBox 36"/>
          <p:cNvSpPr txBox="1"/>
          <p:nvPr/>
        </p:nvSpPr>
        <p:spPr>
          <a:xfrm>
            <a:off x="16470848" y="13363395"/>
            <a:ext cx="11123068" cy="707886"/>
          </a:xfrm>
          <a:prstGeom prst="rect">
            <a:avLst/>
          </a:prstGeom>
          <a:noFill/>
        </p:spPr>
        <p:txBody>
          <a:bodyPr wrap="square" rtlCol="0">
            <a:spAutoFit/>
          </a:bodyPr>
          <a:lstStyle/>
          <a:p>
            <a:r>
              <a:rPr lang="en-US" sz="2000" b="1" dirty="0"/>
              <a:t>A process map was developed and a brainstorming session was held to identify waste within the process.</a:t>
            </a:r>
          </a:p>
        </p:txBody>
      </p:sp>
      <p:sp>
        <p:nvSpPr>
          <p:cNvPr id="38" name="Title 9"/>
          <p:cNvSpPr txBox="1">
            <a:spLocks/>
          </p:cNvSpPr>
          <p:nvPr/>
        </p:nvSpPr>
        <p:spPr bwMode="auto">
          <a:xfrm>
            <a:off x="17102648" y="14109481"/>
            <a:ext cx="9691455" cy="5179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4389120" rtl="0" eaLnBrk="1" latinLnBrk="0" hangingPunct="1">
              <a:lnSpc>
                <a:spcPct val="90000"/>
              </a:lnSpc>
              <a:spcBef>
                <a:spcPct val="0"/>
              </a:spcBef>
              <a:buNone/>
              <a:defRPr sz="80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dirty="0">
                <a:solidFill>
                  <a:schemeClr val="tx1"/>
                </a:solidFill>
              </a:rPr>
              <a:t>Pareto Charts By Program</a:t>
            </a:r>
          </a:p>
        </p:txBody>
      </p:sp>
      <p:pic>
        <p:nvPicPr>
          <p:cNvPr id="32" name="Content Placeholder 31"/>
          <p:cNvPicPr>
            <a:picLocks noGrp="1" noChangeAspect="1"/>
          </p:cNvPicPr>
          <p:nvPr>
            <p:ph sz="quarter" idx="32"/>
          </p:nvPr>
        </p:nvPicPr>
        <p:blipFill>
          <a:blip r:embed="rId10"/>
          <a:stretch>
            <a:fillRect/>
          </a:stretch>
        </p:blipFill>
        <p:spPr>
          <a:xfrm>
            <a:off x="31370753" y="8022786"/>
            <a:ext cx="9917924" cy="5891097"/>
          </a:xfrm>
          <a:prstGeom prst="rect">
            <a:avLst/>
          </a:prstGeom>
        </p:spPr>
      </p:pic>
      <p:sp>
        <p:nvSpPr>
          <p:cNvPr id="41" name="Title 9"/>
          <p:cNvSpPr txBox="1">
            <a:spLocks/>
          </p:cNvSpPr>
          <p:nvPr/>
        </p:nvSpPr>
        <p:spPr bwMode="auto">
          <a:xfrm>
            <a:off x="30878585" y="7274497"/>
            <a:ext cx="11043138" cy="5517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4389120" rtl="0" eaLnBrk="1" latinLnBrk="0" hangingPunct="1">
              <a:lnSpc>
                <a:spcPct val="90000"/>
              </a:lnSpc>
              <a:spcBef>
                <a:spcPct val="0"/>
              </a:spcBef>
              <a:buNone/>
              <a:defRPr sz="80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a:solidFill>
                  <a:schemeClr val="tx1"/>
                </a:solidFill>
              </a:rPr>
              <a:t>Countermeasures Matrix</a:t>
            </a:r>
            <a:endParaRPr lang="en-US" sz="2400" dirty="0">
              <a:solidFill>
                <a:schemeClr val="tx1"/>
              </a:solidFill>
            </a:endParaRPr>
          </a:p>
        </p:txBody>
      </p:sp>
      <p:sp>
        <p:nvSpPr>
          <p:cNvPr id="43" name="TextBox 42"/>
          <p:cNvSpPr txBox="1"/>
          <p:nvPr/>
        </p:nvSpPr>
        <p:spPr>
          <a:xfrm>
            <a:off x="30878585" y="14109481"/>
            <a:ext cx="11123068" cy="400110"/>
          </a:xfrm>
          <a:prstGeom prst="rect">
            <a:avLst/>
          </a:prstGeom>
          <a:noFill/>
        </p:spPr>
        <p:txBody>
          <a:bodyPr wrap="square" rtlCol="0">
            <a:spAutoFit/>
          </a:bodyPr>
          <a:lstStyle/>
          <a:p>
            <a:r>
              <a:rPr lang="en-US" sz="2000" b="1" dirty="0"/>
              <a:t>Countermeasures were developed and ranked based on effectiveness and feasibility.</a:t>
            </a:r>
          </a:p>
        </p:txBody>
      </p:sp>
      <p:pic>
        <p:nvPicPr>
          <p:cNvPr id="35" name="Picture 34"/>
          <p:cNvPicPr>
            <a:picLocks noChangeAspect="1"/>
          </p:cNvPicPr>
          <p:nvPr/>
        </p:nvPicPr>
        <p:blipFill>
          <a:blip r:embed="rId11"/>
          <a:stretch>
            <a:fillRect/>
          </a:stretch>
        </p:blipFill>
        <p:spPr>
          <a:xfrm>
            <a:off x="31932005" y="15758401"/>
            <a:ext cx="4237087" cy="4334632"/>
          </a:xfrm>
          <a:prstGeom prst="rect">
            <a:avLst/>
          </a:prstGeom>
        </p:spPr>
      </p:pic>
      <p:pic>
        <p:nvPicPr>
          <p:cNvPr id="39" name="Picture 38"/>
          <p:cNvPicPr>
            <a:picLocks noChangeAspect="1"/>
          </p:cNvPicPr>
          <p:nvPr/>
        </p:nvPicPr>
        <p:blipFill>
          <a:blip r:embed="rId12"/>
          <a:stretch>
            <a:fillRect/>
          </a:stretch>
        </p:blipFill>
        <p:spPr>
          <a:xfrm>
            <a:off x="37088169" y="15741824"/>
            <a:ext cx="4200508" cy="4322439"/>
          </a:xfrm>
          <a:prstGeom prst="rect">
            <a:avLst/>
          </a:prstGeom>
        </p:spPr>
      </p:pic>
      <p:sp>
        <p:nvSpPr>
          <p:cNvPr id="46" name="Title 9"/>
          <p:cNvSpPr txBox="1">
            <a:spLocks/>
          </p:cNvSpPr>
          <p:nvPr/>
        </p:nvSpPr>
        <p:spPr bwMode="auto">
          <a:xfrm>
            <a:off x="30878585" y="14798041"/>
            <a:ext cx="11043138" cy="65533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4389120" rtl="0" eaLnBrk="1" latinLnBrk="0" hangingPunct="1">
              <a:lnSpc>
                <a:spcPct val="90000"/>
              </a:lnSpc>
              <a:spcBef>
                <a:spcPct val="0"/>
              </a:spcBef>
              <a:buNone/>
              <a:defRPr sz="80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dirty="0">
                <a:solidFill>
                  <a:schemeClr val="tx1"/>
                </a:solidFill>
              </a:rPr>
              <a:t>Before and After Pareto Charts for Late CSRs by Program</a:t>
            </a:r>
          </a:p>
        </p:txBody>
      </p:sp>
      <p:sp>
        <p:nvSpPr>
          <p:cNvPr id="47" name="TextBox 46"/>
          <p:cNvSpPr txBox="1"/>
          <p:nvPr/>
        </p:nvSpPr>
        <p:spPr>
          <a:xfrm>
            <a:off x="30878585" y="20556197"/>
            <a:ext cx="10740470" cy="707886"/>
          </a:xfrm>
          <a:prstGeom prst="rect">
            <a:avLst/>
          </a:prstGeom>
          <a:noFill/>
        </p:spPr>
        <p:txBody>
          <a:bodyPr wrap="square" rtlCol="0">
            <a:spAutoFit/>
          </a:bodyPr>
          <a:lstStyle/>
          <a:p>
            <a:r>
              <a:rPr lang="en-US" sz="2000" b="1" dirty="0"/>
              <a:t>The team compared the baseline Pareto chart to the pilot data and determined that the countermeasures were effective.  </a:t>
            </a:r>
          </a:p>
        </p:txBody>
      </p:sp>
      <p:pic>
        <p:nvPicPr>
          <p:cNvPr id="40" name="Picture 39"/>
          <p:cNvPicPr>
            <a:picLocks noChangeAspect="1"/>
          </p:cNvPicPr>
          <p:nvPr/>
        </p:nvPicPr>
        <p:blipFill>
          <a:blip r:embed="rId13"/>
          <a:stretch>
            <a:fillRect/>
          </a:stretch>
        </p:blipFill>
        <p:spPr>
          <a:xfrm>
            <a:off x="31490756" y="24471724"/>
            <a:ext cx="9356672" cy="4512388"/>
          </a:xfrm>
          <a:prstGeom prst="rect">
            <a:avLst/>
          </a:prstGeom>
        </p:spPr>
      </p:pic>
      <p:sp>
        <p:nvSpPr>
          <p:cNvPr id="49" name="Title 9"/>
          <p:cNvSpPr txBox="1">
            <a:spLocks/>
          </p:cNvSpPr>
          <p:nvPr/>
        </p:nvSpPr>
        <p:spPr bwMode="auto">
          <a:xfrm>
            <a:off x="30808146" y="23364637"/>
            <a:ext cx="11043138" cy="53315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4389120" rtl="0" eaLnBrk="1" latinLnBrk="0" hangingPunct="1">
              <a:lnSpc>
                <a:spcPct val="90000"/>
              </a:lnSpc>
              <a:spcBef>
                <a:spcPct val="0"/>
              </a:spcBef>
              <a:buNone/>
              <a:defRPr sz="80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dirty="0">
                <a:solidFill>
                  <a:schemeClr val="tx1"/>
                </a:solidFill>
              </a:rPr>
              <a:t>Line Graph 2016- After Improvements </a:t>
            </a:r>
          </a:p>
        </p:txBody>
      </p:sp>
      <p:sp>
        <p:nvSpPr>
          <p:cNvPr id="50" name="TextBox 49"/>
          <p:cNvSpPr txBox="1"/>
          <p:nvPr/>
        </p:nvSpPr>
        <p:spPr>
          <a:xfrm>
            <a:off x="30945135" y="29578222"/>
            <a:ext cx="10343542" cy="1631216"/>
          </a:xfrm>
          <a:prstGeom prst="rect">
            <a:avLst/>
          </a:prstGeom>
          <a:noFill/>
        </p:spPr>
        <p:txBody>
          <a:bodyPr wrap="square" rtlCol="0">
            <a:spAutoFit/>
          </a:bodyPr>
          <a:lstStyle/>
          <a:p>
            <a:r>
              <a:rPr lang="en-US" sz="2000" b="1" dirty="0"/>
              <a:t>By September 30, 2016 the average percent of CSRs filed timely for 2016 was 97.77%. The team closed out the first DMAIC cycle with plans to look into additional programs on the late CSR Pareto. The team will continue to monitor the percent of CSRs filed timely as reported on the administrative snapshot monthly. The team has future plans to develop a control chart to demonstrate stability of the process </a:t>
            </a:r>
          </a:p>
        </p:txBody>
      </p:sp>
      <p:sp>
        <p:nvSpPr>
          <p:cNvPr id="42" name="Rectangle 41"/>
          <p:cNvSpPr/>
          <p:nvPr/>
        </p:nvSpPr>
        <p:spPr>
          <a:xfrm>
            <a:off x="82907" y="0"/>
            <a:ext cx="1066648" cy="3166711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44" name="Rectangle 43"/>
          <p:cNvSpPr/>
          <p:nvPr/>
        </p:nvSpPr>
        <p:spPr>
          <a:xfrm>
            <a:off x="14239794" y="5630779"/>
            <a:ext cx="1160711" cy="2603633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45" name="Rectangle 44"/>
          <p:cNvSpPr/>
          <p:nvPr/>
        </p:nvSpPr>
        <p:spPr>
          <a:xfrm>
            <a:off x="28491377" y="5630779"/>
            <a:ext cx="1098227" cy="2637322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48" name="Rectangle 47"/>
          <p:cNvSpPr/>
          <p:nvPr/>
        </p:nvSpPr>
        <p:spPr>
          <a:xfrm>
            <a:off x="42849800" y="-38100"/>
            <a:ext cx="1066800" cy="319723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CSR Poster wDMAIC" id="{89CE12AE-D493-4F65-91AD-6FA5530FC278}" vid="{AB71AB78-E443-4010-9533-1E309C63C010}"/>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CSR Poster wDMAIC</Template>
  <TotalTime>0</TotalTime>
  <Words>448</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Medical Poster</vt:lpstr>
      <vt:lpstr>Florida Department of Health in Seminole County Quality Improvement DMAIC Project 2016: Increasing Timeliness of CSR Entries into HMS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Department of Health in Seminole County Quality Improvement DMAIC Project 2016: Increasing Timeliness of CSR Entries into HMS</dc:title>
  <dc:creator/>
  <cp:keywords/>
  <cp:lastModifiedBy/>
  <cp:revision>2</cp:revision>
  <dcterms:created xsi:type="dcterms:W3CDTF">2017-01-11T20:35:15Z</dcterms:created>
  <dcterms:modified xsi:type="dcterms:W3CDTF">2017-01-12T13:11:33Z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