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1" r:id="rId2"/>
    <p:sldId id="272" r:id="rId3"/>
  </p:sldIdLst>
  <p:sldSz cx="15544800" cy="10058400"/>
  <p:notesSz cx="6858000" cy="9296400"/>
  <p:defaultTextStyle>
    <a:defPPr>
      <a:defRPr lang="en-US"/>
    </a:defPPr>
    <a:lvl1pPr marL="0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465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2928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393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5858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321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8786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251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1714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68">
          <p15:clr>
            <a:srgbClr val="A4A3A4"/>
          </p15:clr>
        </p15:guide>
        <p15:guide id="2" pos="48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5878" autoAdjust="0"/>
  </p:normalViewPr>
  <p:slideViewPr>
    <p:cSldViewPr>
      <p:cViewPr>
        <p:scale>
          <a:sx n="70" d="100"/>
          <a:sy n="70" d="100"/>
        </p:scale>
        <p:origin x="1668" y="-72"/>
      </p:cViewPr>
      <p:guideLst>
        <p:guide orient="horz" pos="3168"/>
        <p:guide pos="48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108437" tIns="54218" rIns="108437" bIns="54218" rtlCol="0"/>
          <a:lstStyle>
            <a:lvl1pPr algn="l">
              <a:defRPr sz="1400"/>
            </a:lvl1pPr>
          </a:lstStyle>
          <a:p>
            <a:r>
              <a:rPr lang="en-US" dirty="0" smtClean="0"/>
              <a:t>Quality                                    June 14, 2012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108437" tIns="54218" rIns="108437" bIns="54218" rtlCol="0"/>
          <a:lstStyle>
            <a:lvl1pPr algn="r">
              <a:defRPr sz="1400"/>
            </a:lvl1pPr>
          </a:lstStyle>
          <a:p>
            <a:fld id="{A5EB2679-DB64-42F6-B03E-A29D3B9A315D}" type="datetimeFigureOut">
              <a:rPr lang="en-US" smtClean="0"/>
              <a:pPr/>
              <a:t>1/28/2015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2971800" cy="464820"/>
          </a:xfrm>
          <a:prstGeom prst="rect">
            <a:avLst/>
          </a:prstGeom>
        </p:spPr>
        <p:txBody>
          <a:bodyPr vert="horz" lIns="108437" tIns="54218" rIns="108437" bIns="54218" rtlCol="0" anchor="b"/>
          <a:lstStyle>
            <a:lvl1pPr algn="l">
              <a:defRPr sz="14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6"/>
            <a:ext cx="2971800" cy="464820"/>
          </a:xfrm>
          <a:prstGeom prst="rect">
            <a:avLst/>
          </a:prstGeom>
        </p:spPr>
        <p:txBody>
          <a:bodyPr vert="horz" lIns="108437" tIns="54218" rIns="108437" bIns="54218" rtlCol="0" anchor="b"/>
          <a:lstStyle>
            <a:lvl1pPr algn="r">
              <a:defRPr sz="1400"/>
            </a:lvl1pPr>
          </a:lstStyle>
          <a:p>
            <a:fld id="{855B1F42-FB09-4C92-8EB8-A5FEBF2D20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611104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108437" tIns="54218" rIns="108437" bIns="54218" rtlCol="0"/>
          <a:lstStyle>
            <a:lvl1pPr algn="l">
              <a:defRPr sz="1400"/>
            </a:lvl1pPr>
          </a:lstStyle>
          <a:p>
            <a:r>
              <a:rPr lang="en-US" dirty="0" smtClean="0"/>
              <a:t>Quality                                    June 14, 2012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108437" tIns="54218" rIns="108437" bIns="54218" rtlCol="0"/>
          <a:lstStyle>
            <a:lvl1pPr algn="r">
              <a:defRPr sz="1400"/>
            </a:lvl1pPr>
          </a:lstStyle>
          <a:p>
            <a:fld id="{FAB41DAB-82F2-4310-9A34-8DF8DDECDB1C}" type="datetimeFigureOut">
              <a:rPr lang="en-US" smtClean="0"/>
              <a:pPr/>
              <a:t>1/28/2015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6600" y="696913"/>
            <a:ext cx="53848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8437" tIns="54218" rIns="108437" bIns="5421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108437" tIns="54218" rIns="108437" bIns="542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2971800" cy="464820"/>
          </a:xfrm>
          <a:prstGeom prst="rect">
            <a:avLst/>
          </a:prstGeom>
        </p:spPr>
        <p:txBody>
          <a:bodyPr vert="horz" lIns="108437" tIns="54218" rIns="108437" bIns="54218" rtlCol="0" anchor="b"/>
          <a:lstStyle>
            <a:lvl1pPr algn="l">
              <a:defRPr sz="14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6"/>
            <a:ext cx="2971800" cy="464820"/>
          </a:xfrm>
          <a:prstGeom prst="rect">
            <a:avLst/>
          </a:prstGeom>
        </p:spPr>
        <p:txBody>
          <a:bodyPr vert="horz" lIns="108437" tIns="54218" rIns="108437" bIns="54218" rtlCol="0" anchor="b"/>
          <a:lstStyle>
            <a:lvl1pPr algn="r">
              <a:defRPr sz="1400"/>
            </a:lvl1pPr>
          </a:lstStyle>
          <a:p>
            <a:fld id="{8A85DFC9-C165-4A22-A1C2-7BACE7C1AB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479832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1465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62928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94393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25858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57321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88786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20251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51714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HRL) Ready to onboard-</a:t>
            </a:r>
            <a:r>
              <a:rPr lang="en-US" baseline="0" dirty="0"/>
              <a:t> </a:t>
            </a:r>
            <a:endParaRPr lang="en-US" baseline="0" dirty="0" smtClean="0"/>
          </a:p>
          <a:p>
            <a:r>
              <a:rPr lang="en-US" baseline="0" dirty="0" smtClean="0"/>
              <a:t>                                                                      JO – ID OH </a:t>
            </a:r>
            <a:r>
              <a:rPr lang="en-US" baseline="0" dirty="0" err="1" smtClean="0"/>
              <a:t>req</a:t>
            </a:r>
            <a:r>
              <a:rPr lang="en-US" baseline="0" dirty="0" smtClean="0"/>
              <a:t> by Job class                                   - 1 day           </a:t>
            </a:r>
          </a:p>
          <a:p>
            <a:r>
              <a:rPr lang="en-US" baseline="0" dirty="0" smtClean="0"/>
              <a:t>OH info if applicable   </a:t>
            </a:r>
          </a:p>
          <a:p>
            <a:pPr marL="342900" indent="-342900">
              <a:buFontTx/>
              <a:buChar char="-"/>
            </a:pPr>
            <a:r>
              <a:rPr lang="en-US" baseline="0" dirty="0" smtClean="0"/>
              <a:t>before 1</a:t>
            </a:r>
            <a:r>
              <a:rPr lang="en-US" baseline="30000" dirty="0" smtClean="0"/>
              <a:t>st</a:t>
            </a:r>
            <a:r>
              <a:rPr lang="en-US" baseline="0" dirty="0" smtClean="0"/>
              <a:t> day of work:                         OH form/</a:t>
            </a:r>
            <a:r>
              <a:rPr lang="en-US" baseline="0" dirty="0" err="1" smtClean="0"/>
              <a:t>ck.list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Addimmie</a:t>
            </a:r>
            <a:r>
              <a:rPr lang="en-US" baseline="0" dirty="0" smtClean="0"/>
              <a:t>/</a:t>
            </a:r>
            <a:r>
              <a:rPr lang="en-US" baseline="0" dirty="0" err="1" smtClean="0"/>
              <a:t>tb</a:t>
            </a:r>
            <a:r>
              <a:rPr lang="en-US" baseline="0" dirty="0" smtClean="0"/>
              <a:t> (verify w/Jeremy)   - 5 days</a:t>
            </a:r>
          </a:p>
          <a:p>
            <a:pPr marL="342900" indent="-342900">
              <a:buFontTx/>
              <a:buChar char="-"/>
            </a:pPr>
            <a:r>
              <a:rPr lang="en-US" baseline="0" dirty="0" smtClean="0"/>
              <a:t>UA, background, </a:t>
            </a:r>
          </a:p>
          <a:p>
            <a:pPr marL="342900" indent="-342900">
              <a:buFontTx/>
              <a:buChar char="-"/>
            </a:pPr>
            <a:r>
              <a:rPr lang="en-US" baseline="0" dirty="0" smtClean="0"/>
              <a:t>ID OH requirements, (OH form completed)</a:t>
            </a:r>
          </a:p>
          <a:p>
            <a:pPr marL="342900" indent="-342900">
              <a:buFontTx/>
              <a:buChar char="-"/>
            </a:pPr>
            <a:r>
              <a:rPr lang="en-US" baseline="0" dirty="0" smtClean="0"/>
              <a:t>Drivers license check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New EE to Providence Clinic)                          Email to HRL- ID info to be communicated?    - 2-3 days    $90-$510 </a:t>
            </a:r>
          </a:p>
          <a:p>
            <a:pPr marL="342900" indent="-342900">
              <a:buFontTx/>
              <a:buChar char="-"/>
            </a:pPr>
            <a:r>
              <a:rPr lang="en-US" baseline="0" dirty="0" smtClean="0"/>
              <a:t>UA</a:t>
            </a:r>
          </a:p>
          <a:p>
            <a:pPr marL="342900" indent="-342900">
              <a:buFontTx/>
              <a:buChar char="-"/>
            </a:pPr>
            <a:r>
              <a:rPr lang="en-US" baseline="0" dirty="0" err="1" smtClean="0"/>
              <a:t>Immie</a:t>
            </a:r>
            <a:r>
              <a:rPr lang="en-US" baseline="0" dirty="0" smtClean="0"/>
              <a:t>/Record review</a:t>
            </a:r>
          </a:p>
          <a:p>
            <a:pPr marL="342900" indent="-342900">
              <a:buFontTx/>
              <a:buChar char="-"/>
            </a:pPr>
            <a:r>
              <a:rPr lang="en-US" baseline="0" dirty="0" smtClean="0"/>
              <a:t>Record needed </a:t>
            </a:r>
            <a:r>
              <a:rPr lang="en-US" baseline="0" dirty="0" err="1" smtClean="0"/>
              <a:t>Immies</a:t>
            </a:r>
            <a:endParaRPr lang="en-US" baseline="0" dirty="0" smtClean="0"/>
          </a:p>
          <a:p>
            <a:pPr marL="342900" indent="-342900">
              <a:buFontTx/>
              <a:buChar char="-"/>
            </a:pPr>
            <a:r>
              <a:rPr lang="en-US" baseline="0" dirty="0" smtClean="0"/>
              <a:t>TB test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DES – Results sent to                                       P/S                                                              - 1 day</a:t>
            </a:r>
          </a:p>
          <a:p>
            <a:pPr marL="342900" indent="-342900">
              <a:buFontTx/>
              <a:buChar char="-"/>
            </a:pPr>
            <a:r>
              <a:rPr lang="en-US" baseline="0" dirty="0" smtClean="0"/>
              <a:t>DES communicates to HR liaison (what is this:)? 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UA &amp; OH data entered into People Soft (HRL)                                                                  - 1-5 days</a:t>
            </a:r>
          </a:p>
          <a:p>
            <a:pPr marL="342900" indent="-342900">
              <a:buFontTx/>
              <a:buChar char="-"/>
            </a:pPr>
            <a:r>
              <a:rPr lang="en-US" baseline="0" dirty="0" smtClean="0"/>
              <a:t>Date/Result</a:t>
            </a:r>
          </a:p>
          <a:p>
            <a:pPr marL="342900" indent="-342900">
              <a:buFontTx/>
              <a:buChar char="-"/>
            </a:pPr>
            <a:r>
              <a:rPr lang="en-US" baseline="0" dirty="0" smtClean="0"/>
              <a:t>Mgr. notified</a:t>
            </a:r>
          </a:p>
          <a:p>
            <a:pPr marL="342900" indent="-342900">
              <a:buFontTx/>
              <a:buChar char="-"/>
            </a:pPr>
            <a:r>
              <a:rPr lang="en-US" baseline="0" dirty="0" smtClean="0"/>
              <a:t>Thumbs down </a:t>
            </a:r>
          </a:p>
          <a:p>
            <a:pPr marL="342900" indent="-342900">
              <a:buFontTx/>
              <a:buChar char="-"/>
            </a:pPr>
            <a:r>
              <a:rPr lang="en-US" baseline="0" dirty="0" smtClean="0"/>
              <a:t>Conditional employment letter</a:t>
            </a:r>
          </a:p>
          <a:p>
            <a:pPr marL="342900" indent="-342900">
              <a:buFontTx/>
              <a:buChar char="-"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Onboarding meeting (EE &amp; HRL)                                   BBP Video – signature form       - 0-10 days </a:t>
            </a:r>
          </a:p>
          <a:p>
            <a:pPr marL="342900" indent="-342900">
              <a:buFontTx/>
              <a:buChar char="-"/>
            </a:pPr>
            <a:r>
              <a:rPr lang="en-US" baseline="0" dirty="0" smtClean="0"/>
              <a:t>BBP training (enter into People soft)</a:t>
            </a:r>
          </a:p>
          <a:p>
            <a:pPr marL="342900" indent="-342900">
              <a:buFontTx/>
              <a:buChar char="-"/>
            </a:pPr>
            <a:r>
              <a:rPr lang="en-US" baseline="0" dirty="0" smtClean="0"/>
              <a:t>Background check</a:t>
            </a:r>
          </a:p>
          <a:p>
            <a:pPr marL="342900" indent="-342900">
              <a:buFontTx/>
              <a:buChar char="-"/>
            </a:pPr>
            <a:r>
              <a:rPr lang="en-US" baseline="0" dirty="0" smtClean="0"/>
              <a:t>I-9</a:t>
            </a:r>
          </a:p>
          <a:p>
            <a:pPr marL="342900" indent="-342900">
              <a:buFontTx/>
              <a:buChar char="-"/>
            </a:pPr>
            <a:r>
              <a:rPr lang="en-US" baseline="0" dirty="0" smtClean="0"/>
              <a:t>ID badge form</a:t>
            </a:r>
          </a:p>
          <a:p>
            <a:pPr marL="342900" indent="-342900">
              <a:buFontTx/>
              <a:buChar char="-"/>
            </a:pPr>
            <a:r>
              <a:rPr lang="en-US" baseline="0" dirty="0" smtClean="0"/>
              <a:t>P &amp; P</a:t>
            </a:r>
          </a:p>
          <a:p>
            <a:pPr marL="342900" indent="-342900">
              <a:buFontTx/>
              <a:buChar char="-"/>
            </a:pPr>
            <a:r>
              <a:rPr lang="en-US" baseline="0" dirty="0" smtClean="0"/>
              <a:t>BBP Policy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1</a:t>
            </a:r>
            <a:r>
              <a:rPr lang="en-US" baseline="30000" dirty="0" smtClean="0"/>
              <a:t>st</a:t>
            </a:r>
            <a:r>
              <a:rPr lang="en-US" baseline="0" dirty="0" smtClean="0"/>
              <a:t> Day EE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Ongoing</a:t>
            </a:r>
          </a:p>
          <a:p>
            <a:pPr marL="342900" indent="-342900">
              <a:buFontTx/>
              <a:buChar char="-"/>
            </a:pPr>
            <a:endParaRPr lang="en-US" baseline="0" dirty="0" smtClean="0"/>
          </a:p>
          <a:p>
            <a:pPr marL="0" indent="0">
              <a:buFontTx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5DFC9-C165-4A22-A1C2-7BACE7C1AB5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Quality                                    June 14,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9854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HRL) Ready to onboard-</a:t>
            </a:r>
            <a:r>
              <a:rPr lang="en-US" baseline="0" dirty="0"/>
              <a:t> </a:t>
            </a:r>
            <a:endParaRPr lang="en-US" baseline="0" dirty="0" smtClean="0"/>
          </a:p>
          <a:p>
            <a:r>
              <a:rPr lang="en-US" baseline="0" dirty="0" smtClean="0"/>
              <a:t>                                                                      JO – ID OH </a:t>
            </a:r>
            <a:r>
              <a:rPr lang="en-US" baseline="0" dirty="0" err="1" smtClean="0"/>
              <a:t>req</a:t>
            </a:r>
            <a:r>
              <a:rPr lang="en-US" baseline="0" dirty="0" smtClean="0"/>
              <a:t> by Job class                                   - 1 day           </a:t>
            </a:r>
          </a:p>
          <a:p>
            <a:r>
              <a:rPr lang="en-US" baseline="0" dirty="0" smtClean="0"/>
              <a:t>OH info if applicable   </a:t>
            </a:r>
          </a:p>
          <a:p>
            <a:pPr marL="342900" indent="-342900">
              <a:buFontTx/>
              <a:buChar char="-"/>
            </a:pPr>
            <a:r>
              <a:rPr lang="en-US" baseline="0" dirty="0" smtClean="0"/>
              <a:t>before 1</a:t>
            </a:r>
            <a:r>
              <a:rPr lang="en-US" baseline="30000" dirty="0" smtClean="0"/>
              <a:t>st</a:t>
            </a:r>
            <a:r>
              <a:rPr lang="en-US" baseline="0" dirty="0" smtClean="0"/>
              <a:t> day of work:                         OH form/</a:t>
            </a:r>
            <a:r>
              <a:rPr lang="en-US" baseline="0" dirty="0" err="1" smtClean="0"/>
              <a:t>ck.list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Addimmie</a:t>
            </a:r>
            <a:r>
              <a:rPr lang="en-US" baseline="0" dirty="0" smtClean="0"/>
              <a:t>/</a:t>
            </a:r>
            <a:r>
              <a:rPr lang="en-US" baseline="0" dirty="0" err="1" smtClean="0"/>
              <a:t>tb</a:t>
            </a:r>
            <a:r>
              <a:rPr lang="en-US" baseline="0" dirty="0" smtClean="0"/>
              <a:t> (verify w/Jeremy)   - 5 days</a:t>
            </a:r>
          </a:p>
          <a:p>
            <a:pPr marL="342900" indent="-342900">
              <a:buFontTx/>
              <a:buChar char="-"/>
            </a:pPr>
            <a:r>
              <a:rPr lang="en-US" baseline="0" dirty="0" smtClean="0"/>
              <a:t>UA, background, </a:t>
            </a:r>
          </a:p>
          <a:p>
            <a:pPr marL="342900" indent="-342900">
              <a:buFontTx/>
              <a:buChar char="-"/>
            </a:pPr>
            <a:r>
              <a:rPr lang="en-US" baseline="0" dirty="0" smtClean="0"/>
              <a:t>ID OH requirements, (OH form completed)</a:t>
            </a:r>
          </a:p>
          <a:p>
            <a:pPr marL="342900" indent="-342900">
              <a:buFontTx/>
              <a:buChar char="-"/>
            </a:pPr>
            <a:r>
              <a:rPr lang="en-US" baseline="0" dirty="0" smtClean="0"/>
              <a:t>Drivers license check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New EE to Providence Clinic)                          Email to HRL- ID info to be communicated?    - 2-3 days    $90-$510 </a:t>
            </a:r>
          </a:p>
          <a:p>
            <a:pPr marL="342900" indent="-342900">
              <a:buFontTx/>
              <a:buChar char="-"/>
            </a:pPr>
            <a:r>
              <a:rPr lang="en-US" baseline="0" dirty="0" smtClean="0"/>
              <a:t>UA</a:t>
            </a:r>
          </a:p>
          <a:p>
            <a:pPr marL="342900" indent="-342900">
              <a:buFontTx/>
              <a:buChar char="-"/>
            </a:pPr>
            <a:r>
              <a:rPr lang="en-US" baseline="0" dirty="0" err="1" smtClean="0"/>
              <a:t>Immie</a:t>
            </a:r>
            <a:r>
              <a:rPr lang="en-US" baseline="0" dirty="0" smtClean="0"/>
              <a:t>/Record review</a:t>
            </a:r>
          </a:p>
          <a:p>
            <a:pPr marL="342900" indent="-342900">
              <a:buFontTx/>
              <a:buChar char="-"/>
            </a:pPr>
            <a:r>
              <a:rPr lang="en-US" baseline="0" dirty="0" smtClean="0"/>
              <a:t>Record needed </a:t>
            </a:r>
            <a:r>
              <a:rPr lang="en-US" baseline="0" dirty="0" err="1" smtClean="0"/>
              <a:t>Immies</a:t>
            </a:r>
            <a:endParaRPr lang="en-US" baseline="0" dirty="0" smtClean="0"/>
          </a:p>
          <a:p>
            <a:pPr marL="342900" indent="-342900">
              <a:buFontTx/>
              <a:buChar char="-"/>
            </a:pPr>
            <a:r>
              <a:rPr lang="en-US" baseline="0" dirty="0" smtClean="0"/>
              <a:t>TB test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DES – Results sent to                                       P/S                                                              - 1 day</a:t>
            </a:r>
          </a:p>
          <a:p>
            <a:pPr marL="342900" indent="-342900">
              <a:buFontTx/>
              <a:buChar char="-"/>
            </a:pPr>
            <a:r>
              <a:rPr lang="en-US" baseline="0" dirty="0" smtClean="0"/>
              <a:t>DES communicates to HR liaison (what is this:)? 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UA &amp; OH data entered into People Soft (HRL)                                                                  - 1-5 days</a:t>
            </a:r>
          </a:p>
          <a:p>
            <a:pPr marL="342900" indent="-342900">
              <a:buFontTx/>
              <a:buChar char="-"/>
            </a:pPr>
            <a:r>
              <a:rPr lang="en-US" baseline="0" dirty="0" smtClean="0"/>
              <a:t>Date/Result</a:t>
            </a:r>
          </a:p>
          <a:p>
            <a:pPr marL="342900" indent="-342900">
              <a:buFontTx/>
              <a:buChar char="-"/>
            </a:pPr>
            <a:r>
              <a:rPr lang="en-US" baseline="0" dirty="0" smtClean="0"/>
              <a:t>Mgr. notified</a:t>
            </a:r>
          </a:p>
          <a:p>
            <a:pPr marL="342900" indent="-342900">
              <a:buFontTx/>
              <a:buChar char="-"/>
            </a:pPr>
            <a:r>
              <a:rPr lang="en-US" baseline="0" dirty="0" smtClean="0"/>
              <a:t>Thumbs down </a:t>
            </a:r>
          </a:p>
          <a:p>
            <a:pPr marL="342900" indent="-342900">
              <a:buFontTx/>
              <a:buChar char="-"/>
            </a:pPr>
            <a:r>
              <a:rPr lang="en-US" baseline="0" dirty="0" smtClean="0"/>
              <a:t>Conditional employment letter</a:t>
            </a:r>
          </a:p>
          <a:p>
            <a:pPr marL="342900" indent="-342900">
              <a:buFontTx/>
              <a:buChar char="-"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Onboarding meeting (EE &amp; HRL)                                   BBP Video – signature form       - 0-10 days </a:t>
            </a:r>
          </a:p>
          <a:p>
            <a:pPr marL="342900" indent="-342900">
              <a:buFontTx/>
              <a:buChar char="-"/>
            </a:pPr>
            <a:r>
              <a:rPr lang="en-US" baseline="0" dirty="0" smtClean="0"/>
              <a:t>BBP training (enter into People soft)</a:t>
            </a:r>
          </a:p>
          <a:p>
            <a:pPr marL="342900" indent="-342900">
              <a:buFontTx/>
              <a:buChar char="-"/>
            </a:pPr>
            <a:r>
              <a:rPr lang="en-US" baseline="0" dirty="0" smtClean="0"/>
              <a:t>Background check</a:t>
            </a:r>
          </a:p>
          <a:p>
            <a:pPr marL="342900" indent="-342900">
              <a:buFontTx/>
              <a:buChar char="-"/>
            </a:pPr>
            <a:r>
              <a:rPr lang="en-US" baseline="0" dirty="0" smtClean="0"/>
              <a:t>I-9</a:t>
            </a:r>
          </a:p>
          <a:p>
            <a:pPr marL="342900" indent="-342900">
              <a:buFontTx/>
              <a:buChar char="-"/>
            </a:pPr>
            <a:r>
              <a:rPr lang="en-US" baseline="0" dirty="0" smtClean="0"/>
              <a:t>ID badge form</a:t>
            </a:r>
          </a:p>
          <a:p>
            <a:pPr marL="342900" indent="-342900">
              <a:buFontTx/>
              <a:buChar char="-"/>
            </a:pPr>
            <a:r>
              <a:rPr lang="en-US" baseline="0" dirty="0" smtClean="0"/>
              <a:t>P &amp; P</a:t>
            </a:r>
          </a:p>
          <a:p>
            <a:pPr marL="342900" indent="-342900">
              <a:buFontTx/>
              <a:buChar char="-"/>
            </a:pPr>
            <a:r>
              <a:rPr lang="en-US" baseline="0" dirty="0" smtClean="0"/>
              <a:t>BBP Policy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1</a:t>
            </a:r>
            <a:r>
              <a:rPr lang="en-US" baseline="30000" dirty="0" smtClean="0"/>
              <a:t>st</a:t>
            </a:r>
            <a:r>
              <a:rPr lang="en-US" baseline="0" dirty="0" smtClean="0"/>
              <a:t> Day EE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Ongoing</a:t>
            </a:r>
          </a:p>
          <a:p>
            <a:pPr marL="342900" indent="-342900">
              <a:buFontTx/>
              <a:buChar char="-"/>
            </a:pPr>
            <a:endParaRPr lang="en-US" baseline="0" dirty="0" smtClean="0"/>
          </a:p>
          <a:p>
            <a:pPr marL="0" indent="0">
              <a:buFontTx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5DFC9-C165-4A22-A1C2-7BACE7C1AB5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Quality                                    June 14,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9854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1" y="3124624"/>
            <a:ext cx="1321308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1720" y="5699760"/>
            <a:ext cx="1088136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1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2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5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8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1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E062-D7DE-40AB-9DA2-3F38EC9A084C}" type="datetime1">
              <a:rPr lang="en-US" smtClean="0"/>
              <a:pPr/>
              <a:t>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62033-2EF2-42C2-ADC9-D0095F85B90E}" type="datetime1">
              <a:rPr lang="en-US" smtClean="0"/>
              <a:pPr/>
              <a:t>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010449" y="535518"/>
            <a:ext cx="4658042" cy="114321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6321" y="535518"/>
            <a:ext cx="13715048" cy="114321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DFA86-0D16-42B6-B8D3-9C7672BF575D}" type="datetime1">
              <a:rPr lang="en-US" smtClean="0"/>
              <a:pPr/>
              <a:t>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662F4-B064-42F5-8213-B7861996BBA9}" type="datetime1">
              <a:rPr lang="en-US" smtClean="0"/>
              <a:pPr/>
              <a:t>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933" y="6463454"/>
            <a:ext cx="13213080" cy="199771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7933" y="4263180"/>
            <a:ext cx="13213080" cy="2200275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146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292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943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2585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5732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38878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2025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5171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CC9A-2E02-4C87-B1E5-2775C4A63AE8}" type="datetime1">
              <a:rPr lang="en-US" smtClean="0"/>
              <a:pPr/>
              <a:t>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6320" y="3126953"/>
            <a:ext cx="9186545" cy="884068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81945" y="3126953"/>
            <a:ext cx="9186545" cy="884068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9FF2-E8A2-4654-9FFF-64DB22FB404C}" type="datetime1">
              <a:rPr lang="en-US" smtClean="0"/>
              <a:pPr/>
              <a:t>1/28/2015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02802"/>
            <a:ext cx="13990320" cy="167640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251499"/>
            <a:ext cx="6868320" cy="93831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465" indent="0">
              <a:buNone/>
              <a:defRPr sz="3200" b="1"/>
            </a:lvl2pPr>
            <a:lvl3pPr marL="1462928" indent="0">
              <a:buNone/>
              <a:defRPr sz="2900" b="1"/>
            </a:lvl3pPr>
            <a:lvl4pPr marL="2194393" indent="0">
              <a:buNone/>
              <a:defRPr sz="2500" b="1"/>
            </a:lvl4pPr>
            <a:lvl5pPr marL="2925858" indent="0">
              <a:buNone/>
              <a:defRPr sz="2500" b="1"/>
            </a:lvl5pPr>
            <a:lvl6pPr marL="3657321" indent="0">
              <a:buNone/>
              <a:defRPr sz="2500" b="1"/>
            </a:lvl6pPr>
            <a:lvl7pPr marL="4388786" indent="0">
              <a:buNone/>
              <a:defRPr sz="2500" b="1"/>
            </a:lvl7pPr>
            <a:lvl8pPr marL="5120251" indent="0">
              <a:buNone/>
              <a:defRPr sz="2500" b="1"/>
            </a:lvl8pPr>
            <a:lvl9pPr marL="5851714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3189817"/>
            <a:ext cx="6868320" cy="579522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96543" y="2251499"/>
            <a:ext cx="6871018" cy="93831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465" indent="0">
              <a:buNone/>
              <a:defRPr sz="3200" b="1"/>
            </a:lvl2pPr>
            <a:lvl3pPr marL="1462928" indent="0">
              <a:buNone/>
              <a:defRPr sz="2900" b="1"/>
            </a:lvl3pPr>
            <a:lvl4pPr marL="2194393" indent="0">
              <a:buNone/>
              <a:defRPr sz="2500" b="1"/>
            </a:lvl4pPr>
            <a:lvl5pPr marL="2925858" indent="0">
              <a:buNone/>
              <a:defRPr sz="2500" b="1"/>
            </a:lvl5pPr>
            <a:lvl6pPr marL="3657321" indent="0">
              <a:buNone/>
              <a:defRPr sz="2500" b="1"/>
            </a:lvl6pPr>
            <a:lvl7pPr marL="4388786" indent="0">
              <a:buNone/>
              <a:defRPr sz="2500" b="1"/>
            </a:lvl7pPr>
            <a:lvl8pPr marL="5120251" indent="0">
              <a:buNone/>
              <a:defRPr sz="2500" b="1"/>
            </a:lvl8pPr>
            <a:lvl9pPr marL="5851714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96543" y="3189817"/>
            <a:ext cx="6871018" cy="579522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0F9F5-5272-47E6-B059-562D4C464173}" type="datetime1">
              <a:rPr lang="en-US" smtClean="0"/>
              <a:pPr/>
              <a:t>1/28/2015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BB47-E580-4FF3-ACD3-CDCEB0B8D27D}" type="datetime1">
              <a:rPr lang="en-US" smtClean="0"/>
              <a:pPr/>
              <a:t>1/28/2015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C209-1A5B-47B2-90CD-BCC9F2DD31FD}" type="datetime1">
              <a:rPr lang="en-US" smtClean="0"/>
              <a:pPr/>
              <a:t>1/28/2015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1" y="400473"/>
            <a:ext cx="5114132" cy="170434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7586" y="400475"/>
            <a:ext cx="8689975" cy="8584565"/>
          </a:xfrm>
        </p:spPr>
        <p:txBody>
          <a:bodyPr/>
          <a:lstStyle>
            <a:lvl1pPr>
              <a:defRPr sz="52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1" y="2104815"/>
            <a:ext cx="5114132" cy="6880225"/>
          </a:xfrm>
        </p:spPr>
        <p:txBody>
          <a:bodyPr/>
          <a:lstStyle>
            <a:lvl1pPr marL="0" indent="0">
              <a:buNone/>
              <a:defRPr sz="2300"/>
            </a:lvl1pPr>
            <a:lvl2pPr marL="731465" indent="0">
              <a:buNone/>
              <a:defRPr sz="1900"/>
            </a:lvl2pPr>
            <a:lvl3pPr marL="1462928" indent="0">
              <a:buNone/>
              <a:defRPr sz="1600"/>
            </a:lvl3pPr>
            <a:lvl4pPr marL="2194393" indent="0">
              <a:buNone/>
              <a:defRPr sz="1400"/>
            </a:lvl4pPr>
            <a:lvl5pPr marL="2925858" indent="0">
              <a:buNone/>
              <a:defRPr sz="1400"/>
            </a:lvl5pPr>
            <a:lvl6pPr marL="3657321" indent="0">
              <a:buNone/>
              <a:defRPr sz="1400"/>
            </a:lvl6pPr>
            <a:lvl7pPr marL="4388786" indent="0">
              <a:buNone/>
              <a:defRPr sz="1400"/>
            </a:lvl7pPr>
            <a:lvl8pPr marL="5120251" indent="0">
              <a:buNone/>
              <a:defRPr sz="1400"/>
            </a:lvl8pPr>
            <a:lvl9pPr marL="585171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48AE-0040-4DEF-BECD-EF139B1B0879}" type="datetime1">
              <a:rPr lang="en-US" smtClean="0"/>
              <a:pPr/>
              <a:t>1/28/2015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6890" y="7040880"/>
            <a:ext cx="9326880" cy="83121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6890" y="898737"/>
            <a:ext cx="9326880" cy="6035040"/>
          </a:xfrm>
        </p:spPr>
        <p:txBody>
          <a:bodyPr/>
          <a:lstStyle>
            <a:lvl1pPr marL="0" indent="0">
              <a:buNone/>
              <a:defRPr sz="5200"/>
            </a:lvl1pPr>
            <a:lvl2pPr marL="731465" indent="0">
              <a:buNone/>
              <a:defRPr sz="4400"/>
            </a:lvl2pPr>
            <a:lvl3pPr marL="1462928" indent="0">
              <a:buNone/>
              <a:defRPr sz="3800"/>
            </a:lvl3pPr>
            <a:lvl4pPr marL="2194393" indent="0">
              <a:buNone/>
              <a:defRPr sz="3200"/>
            </a:lvl4pPr>
            <a:lvl5pPr marL="2925858" indent="0">
              <a:buNone/>
              <a:defRPr sz="3200"/>
            </a:lvl5pPr>
            <a:lvl6pPr marL="3657321" indent="0">
              <a:buNone/>
              <a:defRPr sz="3200"/>
            </a:lvl6pPr>
            <a:lvl7pPr marL="4388786" indent="0">
              <a:buNone/>
              <a:defRPr sz="3200"/>
            </a:lvl7pPr>
            <a:lvl8pPr marL="5120251" indent="0">
              <a:buNone/>
              <a:defRPr sz="3200"/>
            </a:lvl8pPr>
            <a:lvl9pPr marL="5851714" indent="0">
              <a:buNone/>
              <a:defRPr sz="32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6890" y="7872096"/>
            <a:ext cx="9326880" cy="1180464"/>
          </a:xfrm>
        </p:spPr>
        <p:txBody>
          <a:bodyPr/>
          <a:lstStyle>
            <a:lvl1pPr marL="0" indent="0">
              <a:buNone/>
              <a:defRPr sz="2300"/>
            </a:lvl1pPr>
            <a:lvl2pPr marL="731465" indent="0">
              <a:buNone/>
              <a:defRPr sz="1900"/>
            </a:lvl2pPr>
            <a:lvl3pPr marL="1462928" indent="0">
              <a:buNone/>
              <a:defRPr sz="1600"/>
            </a:lvl3pPr>
            <a:lvl4pPr marL="2194393" indent="0">
              <a:buNone/>
              <a:defRPr sz="1400"/>
            </a:lvl4pPr>
            <a:lvl5pPr marL="2925858" indent="0">
              <a:buNone/>
              <a:defRPr sz="1400"/>
            </a:lvl5pPr>
            <a:lvl6pPr marL="3657321" indent="0">
              <a:buNone/>
              <a:defRPr sz="1400"/>
            </a:lvl6pPr>
            <a:lvl7pPr marL="4388786" indent="0">
              <a:buNone/>
              <a:defRPr sz="1400"/>
            </a:lvl7pPr>
            <a:lvl8pPr marL="5120251" indent="0">
              <a:buNone/>
              <a:defRPr sz="1400"/>
            </a:lvl8pPr>
            <a:lvl9pPr marL="585171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30E5-9DE6-4F17-B960-A7028942CD40}" type="datetime1">
              <a:rPr lang="en-US" smtClean="0"/>
              <a:pPr/>
              <a:t>1/28/2015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02802"/>
            <a:ext cx="13990320" cy="1676401"/>
          </a:xfrm>
          <a:prstGeom prst="rect">
            <a:avLst/>
          </a:prstGeom>
        </p:spPr>
        <p:txBody>
          <a:bodyPr vert="horz" lIns="146293" tIns="73146" rIns="146293" bIns="7314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346961"/>
            <a:ext cx="13990320" cy="6638079"/>
          </a:xfrm>
          <a:prstGeom prst="rect">
            <a:avLst/>
          </a:prstGeom>
        </p:spPr>
        <p:txBody>
          <a:bodyPr vert="horz" lIns="146293" tIns="73146" rIns="146293" bIns="7314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1" y="9322648"/>
            <a:ext cx="362712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A0832-59E2-4271-B5E8-3AD3A7D0E881}" type="datetime1">
              <a:rPr lang="en-US" smtClean="0"/>
              <a:pPr/>
              <a:t>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11140" y="9322648"/>
            <a:ext cx="492252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0440" y="9322648"/>
            <a:ext cx="362712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146292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599" indent="-548599" algn="l" defTabSz="146292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629" indent="-457165" algn="l" defTabSz="1462928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61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125" indent="-365732" algn="l" defTabSz="146292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590" indent="-365732" algn="l" defTabSz="146292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23054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518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5983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447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465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2928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393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858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321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8786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251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1714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91811719"/>
              </p:ext>
            </p:extLst>
          </p:nvPr>
        </p:nvGraphicFramePr>
        <p:xfrm>
          <a:off x="266700" y="1182398"/>
          <a:ext cx="14820900" cy="65095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4450"/>
                <a:gridCol w="13506450"/>
              </a:tblGrid>
              <a:tr h="1027402">
                <a:tc>
                  <a:txBody>
                    <a:bodyPr/>
                    <a:lstStyle/>
                    <a:p>
                      <a:pPr marL="0" marR="0" indent="0" algn="ctr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HR Liaison</a:t>
                      </a:r>
                    </a:p>
                    <a:p>
                      <a:pPr marL="0" marR="0" indent="0" algn="ctr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1430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New Hire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094354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Futura Lt BT" pitchFamily="34" charset="0"/>
                        </a:rPr>
                        <a:t> </a:t>
                      </a:r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43762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Tools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Timeline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844139">
                <a:tc>
                  <a:txBody>
                    <a:bodyPr/>
                    <a:lstStyle/>
                    <a:p>
                      <a:pPr marL="0" marR="0" indent="0" algn="l" defTabSz="1462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b="1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</a:tbl>
          </a:graphicData>
        </a:graphic>
      </p:graphicFrame>
      <p:sp>
        <p:nvSpPr>
          <p:cNvPr id="24" name="Oval 23"/>
          <p:cNvSpPr/>
          <p:nvPr/>
        </p:nvSpPr>
        <p:spPr>
          <a:xfrm>
            <a:off x="1600200" y="1524000"/>
            <a:ext cx="990600" cy="67018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54919" rIns="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3962400" y="1828800"/>
            <a:ext cx="533400" cy="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2953763" y="784711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15801" y="53488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latin typeface="Futura Lt BT" pitchFamily="34" charset="0"/>
              </a:rPr>
              <a:t>Date created</a:t>
            </a:r>
            <a:r>
              <a:rPr lang="en-US" sz="1800" smtClean="0">
                <a:latin typeface="Futura Lt BT" pitchFamily="34" charset="0"/>
              </a:rPr>
              <a:t>: </a:t>
            </a:r>
            <a:r>
              <a:rPr lang="en-US" sz="1800" smtClean="0">
                <a:latin typeface="Futura Lt BT" pitchFamily="34" charset="0"/>
              </a:rPr>
              <a:t>01/28/2015</a:t>
            </a:r>
            <a:endParaRPr lang="en-US" sz="1800" dirty="0">
              <a:latin typeface="Futura Lt BT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4966" y="457200"/>
            <a:ext cx="14311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Futura Lt BT" pitchFamily="34" charset="0"/>
              </a:rPr>
              <a:t>Occupational Health (OH) Process Map: Onboarding</a:t>
            </a:r>
            <a:endParaRPr lang="en-US" sz="2800" b="1" dirty="0">
              <a:latin typeface="Futura Lt BT" pitchFamily="34" charset="0"/>
            </a:endParaRPr>
          </a:p>
        </p:txBody>
      </p:sp>
      <p:sp>
        <p:nvSpPr>
          <p:cNvPr id="41" name="Flowchart: Document 40"/>
          <p:cNvSpPr/>
          <p:nvPr/>
        </p:nvSpPr>
        <p:spPr>
          <a:xfrm>
            <a:off x="3124200" y="4800600"/>
            <a:ext cx="995525" cy="99060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Order:</a:t>
            </a:r>
          </a:p>
          <a:p>
            <a:pPr marL="91440" indent="-91440"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 OH required for position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Flowchart: Document 42"/>
          <p:cNvSpPr/>
          <p:nvPr/>
        </p:nvSpPr>
        <p:spPr>
          <a:xfrm>
            <a:off x="4800600" y="4800600"/>
            <a:ext cx="879822" cy="68580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 form/</a:t>
            </a:r>
          </a:p>
          <a:p>
            <a:pPr marL="91440" indent="-91440"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checklist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3048000" y="1371600"/>
            <a:ext cx="990600" cy="990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Ready to Onboard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0" name="Straight Arrow Connector 119"/>
          <p:cNvCxnSpPr/>
          <p:nvPr/>
        </p:nvCxnSpPr>
        <p:spPr>
          <a:xfrm flipV="1">
            <a:off x="8610600" y="2438400"/>
            <a:ext cx="838200" cy="12192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>
            <a:off x="14493687" y="9725799"/>
            <a:ext cx="7463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Page 1</a:t>
            </a:r>
            <a:endParaRPr lang="en-US" sz="1000" dirty="0"/>
          </a:p>
        </p:txBody>
      </p:sp>
      <p:sp>
        <p:nvSpPr>
          <p:cNvPr id="68" name="Flowchart: Document 67"/>
          <p:cNvSpPr/>
          <p:nvPr/>
        </p:nvSpPr>
        <p:spPr>
          <a:xfrm>
            <a:off x="8153400" y="4800600"/>
            <a:ext cx="846832" cy="914401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 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Oval 75"/>
          <p:cNvSpPr/>
          <p:nvPr/>
        </p:nvSpPr>
        <p:spPr>
          <a:xfrm>
            <a:off x="14249400" y="2895600"/>
            <a:ext cx="762000" cy="457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54919" rIns="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2895600" y="6400800"/>
            <a:ext cx="12192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 day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4648200" y="6400800"/>
            <a:ext cx="12954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5 days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6553200" y="6400800"/>
            <a:ext cx="9906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2-3 days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14800" y="6248400"/>
            <a:ext cx="535095" cy="5994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Wait time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943600" y="6248400"/>
            <a:ext cx="611294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Wait time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22" name="Straight Arrow Connector 121"/>
          <p:cNvCxnSpPr/>
          <p:nvPr/>
        </p:nvCxnSpPr>
        <p:spPr>
          <a:xfrm>
            <a:off x="7620000" y="3581400"/>
            <a:ext cx="457200" cy="1524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7" name="Rounded Rectangle 146"/>
          <p:cNvSpPr/>
          <p:nvPr/>
        </p:nvSpPr>
        <p:spPr>
          <a:xfrm>
            <a:off x="4495800" y="1371600"/>
            <a:ext cx="1447800" cy="914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Info. sent to new hire, if applicable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8" name="Straight Arrow Connector 147"/>
          <p:cNvCxnSpPr/>
          <p:nvPr/>
        </p:nvCxnSpPr>
        <p:spPr>
          <a:xfrm>
            <a:off x="2590800" y="1828800"/>
            <a:ext cx="457200" cy="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6477000" y="2514600"/>
            <a:ext cx="1219200" cy="1143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hire  goes to Providence Clinic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8001000" y="3657600"/>
            <a:ext cx="1219200" cy="1143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are submitted to DES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9372600" y="1295400"/>
            <a:ext cx="1219200" cy="1143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 data entered into PeopleSoft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10591800" y="2209800"/>
            <a:ext cx="609600" cy="3810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 flipH="1">
            <a:off x="11201400" y="2057400"/>
            <a:ext cx="1219200" cy="914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Onboarding</a:t>
            </a: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meeting occurs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12344400" y="2819400"/>
            <a:ext cx="304800" cy="2286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 rot="10800000" flipH="1" flipV="1">
            <a:off x="12649200" y="2590800"/>
            <a:ext cx="1066800" cy="1066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day of work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Flowchart: Document 54"/>
          <p:cNvSpPr/>
          <p:nvPr/>
        </p:nvSpPr>
        <p:spPr>
          <a:xfrm>
            <a:off x="9601200" y="4800600"/>
            <a:ext cx="846832" cy="91440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PeopleSoft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Flowchart: Document 55"/>
          <p:cNvSpPr/>
          <p:nvPr/>
        </p:nvSpPr>
        <p:spPr>
          <a:xfrm>
            <a:off x="11430000" y="4800600"/>
            <a:ext cx="846832" cy="91440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PeopleSoft</a:t>
            </a:r>
          </a:p>
          <a:p>
            <a:pPr marL="91440" indent="-91440"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BBP Video</a:t>
            </a:r>
          </a:p>
          <a:p>
            <a:pPr marL="91440" indent="-91440"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Signature form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543800" y="6248400"/>
            <a:ext cx="611294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Wait time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8153400" y="6400800"/>
            <a:ext cx="756865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 days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8915400" y="6248400"/>
            <a:ext cx="611294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Wait time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9525000" y="6400800"/>
            <a:ext cx="12192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1-5 days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0744200" y="6248400"/>
            <a:ext cx="611294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Wait time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11353800" y="6400800"/>
            <a:ext cx="12192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0-10 days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953000" y="6858000"/>
            <a:ext cx="914400" cy="83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B050"/>
                </a:solidFill>
              </a:rPr>
              <a:t>$90 - $586</a:t>
            </a:r>
          </a:p>
          <a:p>
            <a:pPr algn="ctr"/>
            <a:r>
              <a:rPr lang="en-US" sz="1200" b="1" dirty="0" smtClean="0">
                <a:solidFill>
                  <a:srgbClr val="00B050"/>
                </a:solidFill>
              </a:rPr>
              <a:t>Per New Hire</a:t>
            </a:r>
          </a:p>
          <a:p>
            <a:pPr algn="ctr"/>
            <a:endParaRPr lang="en-US" sz="1200" b="1" dirty="0">
              <a:solidFill>
                <a:srgbClr val="00B050"/>
              </a:solidFill>
            </a:endParaRPr>
          </a:p>
        </p:txBody>
      </p:sp>
      <p:cxnSp>
        <p:nvCxnSpPr>
          <p:cNvPr id="75" name="Straight Arrow Connector 74"/>
          <p:cNvCxnSpPr>
            <a:endCxn id="76" idx="2"/>
          </p:cNvCxnSpPr>
          <p:nvPr/>
        </p:nvCxnSpPr>
        <p:spPr>
          <a:xfrm>
            <a:off x="13716000" y="3124200"/>
            <a:ext cx="533400" cy="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Cloud 43"/>
          <p:cNvSpPr/>
          <p:nvPr/>
        </p:nvSpPr>
        <p:spPr>
          <a:xfrm>
            <a:off x="1828800" y="4953000"/>
            <a:ext cx="990600" cy="838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828800" y="5029200"/>
            <a:ext cx="99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bg1"/>
                </a:solidFill>
              </a:rPr>
              <a:t>Need to determine position’s OH risks</a:t>
            </a:r>
            <a:endParaRPr lang="en-US" sz="1050" dirty="0">
              <a:solidFill>
                <a:schemeClr val="bg1"/>
              </a:solidFill>
            </a:endParaRPr>
          </a:p>
        </p:txBody>
      </p:sp>
      <p:cxnSp>
        <p:nvCxnSpPr>
          <p:cNvPr id="102" name="Straight Arrow Connector 101"/>
          <p:cNvCxnSpPr/>
          <p:nvPr/>
        </p:nvCxnSpPr>
        <p:spPr>
          <a:xfrm>
            <a:off x="5867400" y="2209800"/>
            <a:ext cx="685800" cy="4572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9996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91811719"/>
              </p:ext>
            </p:extLst>
          </p:nvPr>
        </p:nvGraphicFramePr>
        <p:xfrm>
          <a:off x="0" y="1106198"/>
          <a:ext cx="14820900" cy="76039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4450"/>
                <a:gridCol w="13506450"/>
              </a:tblGrid>
              <a:tr h="1027402">
                <a:tc>
                  <a:txBody>
                    <a:bodyPr/>
                    <a:lstStyle/>
                    <a:p>
                      <a:pPr marL="0" marR="0" indent="0" algn="ctr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HR Liaison</a:t>
                      </a:r>
                    </a:p>
                    <a:p>
                      <a:pPr marL="0" marR="0" indent="0" algn="ctr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1430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Employees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094354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Futura Lt BT" pitchFamily="34" charset="0"/>
                        </a:rPr>
                        <a:t> </a:t>
                      </a:r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094354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Managers / Supervisors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43762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Tools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Timeline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844139">
                <a:tc>
                  <a:txBody>
                    <a:bodyPr/>
                    <a:lstStyle/>
                    <a:p>
                      <a:pPr marL="0" marR="0" indent="0" algn="l" defTabSz="1462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b="1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</a:tbl>
          </a:graphicData>
        </a:graphic>
      </p:graphicFrame>
      <p:sp>
        <p:nvSpPr>
          <p:cNvPr id="24" name="Oval 23"/>
          <p:cNvSpPr/>
          <p:nvPr/>
        </p:nvSpPr>
        <p:spPr>
          <a:xfrm>
            <a:off x="1371600" y="2743200"/>
            <a:ext cx="830403" cy="6274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54919" rIns="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3962400" y="3048000"/>
            <a:ext cx="609600" cy="8382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2953763" y="784711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15801" y="53488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latin typeface="Futura Lt BT" pitchFamily="34" charset="0"/>
              </a:rPr>
              <a:t>Date created: 01/27/2015</a:t>
            </a:r>
            <a:endParaRPr lang="en-US" sz="1800" dirty="0">
              <a:latin typeface="Futura Lt BT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4966" y="457200"/>
            <a:ext cx="14311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Futura Lt BT" pitchFamily="34" charset="0"/>
              </a:rPr>
              <a:t>Occupational Health (OH) Process Map: Ongoing Needs</a:t>
            </a:r>
            <a:endParaRPr lang="en-US" sz="2800" b="1" dirty="0">
              <a:latin typeface="Futura Lt BT" pitchFamily="34" charset="0"/>
            </a:endParaRPr>
          </a:p>
        </p:txBody>
      </p:sp>
      <p:sp>
        <p:nvSpPr>
          <p:cNvPr id="41" name="Flowchart: Document 40"/>
          <p:cNvSpPr/>
          <p:nvPr/>
        </p:nvSpPr>
        <p:spPr>
          <a:xfrm>
            <a:off x="3048000" y="5943600"/>
            <a:ext cx="1143000" cy="137160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Fit Testing Kit / Form reviewed by qualified staff </a:t>
            </a:r>
            <a:r>
              <a:rPr lang="en-US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(WHO?)</a:t>
            </a:r>
            <a:endParaRPr lang="en-US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Flowchart: Document 42"/>
          <p:cNvSpPr/>
          <p:nvPr/>
        </p:nvSpPr>
        <p:spPr>
          <a:xfrm>
            <a:off x="4876800" y="5943600"/>
            <a:ext cx="879822" cy="68580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2514600" y="2514600"/>
            <a:ext cx="1524000" cy="1066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Follow-up of OH Needs, if employee needs additional </a:t>
            </a:r>
            <a:r>
              <a:rPr lang="en-US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immis</a:t>
            </a: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and fit test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0" name="Straight Arrow Connector 119"/>
          <p:cNvCxnSpPr/>
          <p:nvPr/>
        </p:nvCxnSpPr>
        <p:spPr>
          <a:xfrm flipV="1">
            <a:off x="5943600" y="2362200"/>
            <a:ext cx="990600" cy="14478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>
            <a:off x="14493687" y="9725799"/>
            <a:ext cx="7463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Page 1</a:t>
            </a:r>
            <a:endParaRPr lang="en-US" sz="1000" dirty="0"/>
          </a:p>
        </p:txBody>
      </p:sp>
      <p:sp>
        <p:nvSpPr>
          <p:cNvPr id="68" name="Flowchart: Document 67"/>
          <p:cNvSpPr/>
          <p:nvPr/>
        </p:nvSpPr>
        <p:spPr>
          <a:xfrm>
            <a:off x="7086600" y="5943600"/>
            <a:ext cx="846832" cy="914401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PeopleSoft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Oval 75"/>
          <p:cNvSpPr/>
          <p:nvPr/>
        </p:nvSpPr>
        <p:spPr>
          <a:xfrm>
            <a:off x="13487400" y="3810000"/>
            <a:ext cx="1219200" cy="5334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54919" rIns="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1828800" y="7391400"/>
            <a:ext cx="118110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30 days – 12 months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Rounded Rectangle 146"/>
          <p:cNvSpPr/>
          <p:nvPr/>
        </p:nvSpPr>
        <p:spPr>
          <a:xfrm>
            <a:off x="4572000" y="3810000"/>
            <a:ext cx="1447800" cy="762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submitted to DES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8" name="Straight Arrow Connector 147"/>
          <p:cNvCxnSpPr/>
          <p:nvPr/>
        </p:nvCxnSpPr>
        <p:spPr>
          <a:xfrm>
            <a:off x="2133600" y="3048000"/>
            <a:ext cx="381000" cy="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6858000" y="1295400"/>
            <a:ext cx="1219200" cy="1143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Occupational Health Data entered into PeopleSoft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8001000" y="2438400"/>
            <a:ext cx="685800" cy="24384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 flipH="1">
            <a:off x="8610600" y="4876800"/>
            <a:ext cx="1447800" cy="685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Annually Required OH Training/Screening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Flowchart: Document 54"/>
          <p:cNvSpPr/>
          <p:nvPr/>
        </p:nvSpPr>
        <p:spPr>
          <a:xfrm>
            <a:off x="8763000" y="5943600"/>
            <a:ext cx="1143000" cy="137160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PeopleSoft Report; Declination Form; BBP Video</a:t>
            </a:r>
          </a:p>
          <a:p>
            <a:pPr marL="91440" indent="-91440"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610600" y="7924800"/>
            <a:ext cx="16002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See Cost Analysis: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In-House vs. Providence</a:t>
            </a:r>
          </a:p>
          <a:p>
            <a:pPr algn="ctr"/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 flipH="1">
            <a:off x="10515600" y="1371600"/>
            <a:ext cx="1524000" cy="990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entered into PeopleSoft (BBP training, TB skin / fit testing)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 flipV="1">
            <a:off x="9982200" y="2286000"/>
            <a:ext cx="609600" cy="25908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Flowchart: Document 71"/>
          <p:cNvSpPr/>
          <p:nvPr/>
        </p:nvSpPr>
        <p:spPr>
          <a:xfrm>
            <a:off x="10668000" y="5943600"/>
            <a:ext cx="1143000" cy="137160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PeopleSoft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2192000" y="3733800"/>
            <a:ext cx="1219200" cy="685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submitted to DES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11887200" y="2362200"/>
            <a:ext cx="381000" cy="14478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9996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24376</TotalTime>
  <Words>572</Words>
  <Application>Microsoft Office PowerPoint</Application>
  <PresentationFormat>Custom</PresentationFormat>
  <Paragraphs>143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Air Products and Chemicals,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vecellpe</dc:creator>
  <cp:lastModifiedBy>PMason</cp:lastModifiedBy>
  <cp:revision>317</cp:revision>
  <cp:lastPrinted>2015-01-26T22:58:19Z</cp:lastPrinted>
  <dcterms:created xsi:type="dcterms:W3CDTF">2012-06-13T01:33:39Z</dcterms:created>
  <dcterms:modified xsi:type="dcterms:W3CDTF">2015-01-28T20:02:58Z</dcterms:modified>
</cp:coreProperties>
</file>