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56" r:id="rId2"/>
    <p:sldId id="261" r:id="rId3"/>
    <p:sldId id="277" r:id="rId4"/>
    <p:sldId id="260" r:id="rId5"/>
    <p:sldId id="263" r:id="rId6"/>
    <p:sldId id="280" r:id="rId7"/>
    <p:sldId id="281" r:id="rId8"/>
    <p:sldId id="268" r:id="rId9"/>
    <p:sldId id="271" r:id="rId10"/>
    <p:sldId id="272" r:id="rId11"/>
    <p:sldId id="265" r:id="rId12"/>
    <p:sldId id="275" r:id="rId13"/>
    <p:sldId id="283" r:id="rId14"/>
    <p:sldId id="282" r:id="rId15"/>
    <p:sldId id="269" r:id="rId16"/>
    <p:sldId id="274" r:id="rId17"/>
    <p:sldId id="267" r:id="rId18"/>
    <p:sldId id="26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11" autoAdjust="0"/>
  </p:normalViewPr>
  <p:slideViewPr>
    <p:cSldViewPr snapToGrid="0" snapToObjects="1">
      <p:cViewPr varScale="1">
        <p:scale>
          <a:sx n="92" d="100"/>
          <a:sy n="92" d="100"/>
        </p:scale>
        <p:origin x="-1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Century Gothic" pitchFamily="34" charset="0"/>
              </a:defRPr>
            </a:lvl1pPr>
          </a:lstStyle>
          <a:p>
            <a:endParaRPr 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Century Gothic" pitchFamily="34" charset="0"/>
              </a:defRPr>
            </a:lvl1pPr>
          </a:lstStyle>
          <a:p>
            <a:fld id="{55941A61-9046-4798-9507-14FB24885D40}" type="datetimeFigureOut">
              <a:rPr lang="en-US"/>
              <a:pPr/>
              <a:t>6/10/2013</a:t>
            </a:fld>
            <a:endParaRPr lang="en-US"/>
          </a:p>
        </p:txBody>
      </p:sp>
      <p:sp>
        <p:nvSpPr>
          <p:cNvPr id="25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Century Gothic" pitchFamily="34" charset="0"/>
              </a:defRPr>
            </a:lvl1pPr>
          </a:lstStyle>
          <a:p>
            <a:endParaRPr lang="en-US"/>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Century Gothic" pitchFamily="34" charset="0"/>
              </a:defRPr>
            </a:lvl1pPr>
          </a:lstStyle>
          <a:p>
            <a:fld id="{BDEC0F49-2A66-44E3-BAAF-87931FC147BA}" type="slidenum">
              <a:rPr lang="en-US"/>
              <a:pPr/>
              <a:t>‹#›</a:t>
            </a:fld>
            <a:endParaRPr lang="en-US"/>
          </a:p>
        </p:txBody>
      </p:sp>
    </p:spTree>
    <p:extLst>
      <p:ext uri="{BB962C8B-B14F-4D97-AF65-F5344CB8AC3E}">
        <p14:creationId xmlns:p14="http://schemas.microsoft.com/office/powerpoint/2010/main" val="28176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D7AB9AF-1F50-4471-97AF-1A0FBFA0EB64}" type="datetimeFigureOut">
              <a:rPr lang="en-US" smtClean="0"/>
              <a:t>6/10/2013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B9C7DA-ECC2-45EB-BC7D-B4892D3FC9E2}" type="slidenum">
              <a:rPr lang="en-US" smtClean="0"/>
              <a:t>‹#›</a:t>
            </a:fld>
            <a:endParaRPr lang="en-US"/>
          </a:p>
        </p:txBody>
      </p:sp>
    </p:spTree>
    <p:extLst>
      <p:ext uri="{BB962C8B-B14F-4D97-AF65-F5344CB8AC3E}">
        <p14:creationId xmlns:p14="http://schemas.microsoft.com/office/powerpoint/2010/main" val="369641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B9C7DA-ECC2-45EB-BC7D-B4892D3FC9E2}" type="slidenum">
              <a:rPr lang="en-US" smtClean="0"/>
              <a:t>1</a:t>
            </a:fld>
            <a:endParaRPr lang="en-US"/>
          </a:p>
        </p:txBody>
      </p:sp>
    </p:spTree>
    <p:extLst>
      <p:ext uri="{BB962C8B-B14F-4D97-AF65-F5344CB8AC3E}">
        <p14:creationId xmlns:p14="http://schemas.microsoft.com/office/powerpoint/2010/main" val="399690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11</a:t>
            </a:fld>
            <a:endParaRPr lang="en-US"/>
          </a:p>
        </p:txBody>
      </p:sp>
    </p:spTree>
    <p:extLst>
      <p:ext uri="{BB962C8B-B14F-4D97-AF65-F5344CB8AC3E}">
        <p14:creationId xmlns:p14="http://schemas.microsoft.com/office/powerpoint/2010/main" val="320479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12</a:t>
            </a:fld>
            <a:endParaRPr lang="en-US"/>
          </a:p>
        </p:txBody>
      </p:sp>
    </p:spTree>
    <p:extLst>
      <p:ext uri="{BB962C8B-B14F-4D97-AF65-F5344CB8AC3E}">
        <p14:creationId xmlns:p14="http://schemas.microsoft.com/office/powerpoint/2010/main" val="193138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14</a:t>
            </a:fld>
            <a:endParaRPr lang="en-US"/>
          </a:p>
        </p:txBody>
      </p:sp>
    </p:spTree>
    <p:extLst>
      <p:ext uri="{BB962C8B-B14F-4D97-AF65-F5344CB8AC3E}">
        <p14:creationId xmlns:p14="http://schemas.microsoft.com/office/powerpoint/2010/main" val="193138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15</a:t>
            </a:fld>
            <a:endParaRPr lang="en-US"/>
          </a:p>
        </p:txBody>
      </p:sp>
    </p:spTree>
    <p:extLst>
      <p:ext uri="{BB962C8B-B14F-4D97-AF65-F5344CB8AC3E}">
        <p14:creationId xmlns:p14="http://schemas.microsoft.com/office/powerpoint/2010/main" val="427112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17</a:t>
            </a:fld>
            <a:endParaRPr lang="en-US"/>
          </a:p>
        </p:txBody>
      </p:sp>
    </p:spTree>
    <p:extLst>
      <p:ext uri="{BB962C8B-B14F-4D97-AF65-F5344CB8AC3E}">
        <p14:creationId xmlns:p14="http://schemas.microsoft.com/office/powerpoint/2010/main" val="89720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B9C7DA-ECC2-45EB-BC7D-B4892D3FC9E2}" type="slidenum">
              <a:rPr lang="en-US" smtClean="0"/>
              <a:t>18</a:t>
            </a:fld>
            <a:endParaRPr lang="en-US"/>
          </a:p>
        </p:txBody>
      </p:sp>
    </p:spTree>
    <p:extLst>
      <p:ext uri="{BB962C8B-B14F-4D97-AF65-F5344CB8AC3E}">
        <p14:creationId xmlns:p14="http://schemas.microsoft.com/office/powerpoint/2010/main" val="25210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t>
            </a:r>
            <a:r>
              <a:rPr lang="en-US" baseline="0" dirty="0" smtClean="0"/>
              <a:t> has experienced an upward trend in pertussis numbers for the last 15 years. Provisional 2012 data shows a significant rise.</a:t>
            </a:r>
          </a:p>
          <a:p>
            <a:r>
              <a:rPr lang="en-US" baseline="0" dirty="0" smtClean="0"/>
              <a:t>Highest mortality impact is seen in infants. </a:t>
            </a:r>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2</a:t>
            </a:fld>
            <a:endParaRPr lang="en-US"/>
          </a:p>
        </p:txBody>
      </p:sp>
    </p:spTree>
    <p:extLst>
      <p:ext uri="{BB962C8B-B14F-4D97-AF65-F5344CB8AC3E}">
        <p14:creationId xmlns:p14="http://schemas.microsoft.com/office/powerpoint/2010/main" val="130619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Provisional 2012 national</a:t>
            </a:r>
            <a:r>
              <a:rPr lang="en-US" baseline="0" dirty="0" smtClean="0"/>
              <a:t> rate   Florida 3.1 </a:t>
            </a:r>
          </a:p>
          <a:p>
            <a:r>
              <a:rPr lang="en-US" baseline="0" dirty="0" smtClean="0"/>
              <a:t>Collier is certainly below the national average but in the top half of Florida counties.</a:t>
            </a:r>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3</a:t>
            </a:fld>
            <a:endParaRPr lang="en-US"/>
          </a:p>
        </p:txBody>
      </p:sp>
    </p:spTree>
    <p:extLst>
      <p:ext uri="{BB962C8B-B14F-4D97-AF65-F5344CB8AC3E}">
        <p14:creationId xmlns:p14="http://schemas.microsoft.com/office/powerpoint/2010/main" val="233594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ACIP recommendations focus on pregnant women</a:t>
            </a:r>
            <a:r>
              <a:rPr lang="en-US" baseline="0" dirty="0" smtClean="0"/>
              <a:t> to help protect the most fragile (infants under 1year)</a:t>
            </a:r>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4</a:t>
            </a:fld>
            <a:endParaRPr lang="en-US"/>
          </a:p>
        </p:txBody>
      </p:sp>
    </p:spTree>
    <p:extLst>
      <p:ext uri="{BB962C8B-B14F-4D97-AF65-F5344CB8AC3E}">
        <p14:creationId xmlns:p14="http://schemas.microsoft.com/office/powerpoint/2010/main" val="291149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Proximity and percentage of </a:t>
            </a:r>
            <a:r>
              <a:rPr lang="en-US" smtClean="0"/>
              <a:t>women touched allowed </a:t>
            </a:r>
            <a:r>
              <a:rPr lang="en-US" dirty="0" smtClean="0"/>
              <a:t>for excellent partnership opportunity</a:t>
            </a:r>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5</a:t>
            </a:fld>
            <a:endParaRPr lang="en-US"/>
          </a:p>
        </p:txBody>
      </p:sp>
    </p:spTree>
    <p:extLst>
      <p:ext uri="{BB962C8B-B14F-4D97-AF65-F5344CB8AC3E}">
        <p14:creationId xmlns:p14="http://schemas.microsoft.com/office/powerpoint/2010/main" val="186569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DOH</a:t>
            </a:r>
            <a:r>
              <a:rPr lang="en-US" baseline="0" dirty="0" smtClean="0"/>
              <a:t> and CCHD move work toward PHAB Accreditation and </a:t>
            </a:r>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6</a:t>
            </a:fld>
            <a:endParaRPr lang="en-US"/>
          </a:p>
        </p:txBody>
      </p:sp>
    </p:spTree>
    <p:extLst>
      <p:ext uri="{BB962C8B-B14F-4D97-AF65-F5344CB8AC3E}">
        <p14:creationId xmlns:p14="http://schemas.microsoft.com/office/powerpoint/2010/main" val="162076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8</a:t>
            </a:fld>
            <a:endParaRPr lang="en-US"/>
          </a:p>
        </p:txBody>
      </p:sp>
    </p:spTree>
    <p:extLst>
      <p:ext uri="{BB962C8B-B14F-4D97-AF65-F5344CB8AC3E}">
        <p14:creationId xmlns:p14="http://schemas.microsoft.com/office/powerpoint/2010/main" val="420311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C7DA-ECC2-45EB-BC7D-B4892D3FC9E2}" type="slidenum">
              <a:rPr lang="en-US" smtClean="0"/>
              <a:t>9</a:t>
            </a:fld>
            <a:endParaRPr lang="en-US"/>
          </a:p>
        </p:txBody>
      </p:sp>
    </p:spTree>
    <p:extLst>
      <p:ext uri="{BB962C8B-B14F-4D97-AF65-F5344CB8AC3E}">
        <p14:creationId xmlns:p14="http://schemas.microsoft.com/office/powerpoint/2010/main" val="259091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B9C7DA-ECC2-45EB-BC7D-B4892D3FC9E2}" type="slidenum">
              <a:rPr lang="en-US" smtClean="0"/>
              <a:t>10</a:t>
            </a:fld>
            <a:endParaRPr lang="en-US"/>
          </a:p>
        </p:txBody>
      </p:sp>
    </p:spTree>
    <p:extLst>
      <p:ext uri="{BB962C8B-B14F-4D97-AF65-F5344CB8AC3E}">
        <p14:creationId xmlns:p14="http://schemas.microsoft.com/office/powerpoint/2010/main" val="41273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07B97D90-0055-436A-BCED-440824053F4E}" type="datetime4">
              <a:rPr lang="en-US"/>
              <a:pPr>
                <a:defRPr/>
              </a:pPr>
              <a:t>June 10, 2013</a:t>
            </a:fld>
            <a:endParaRPr lang="en-US" dirty="0"/>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dirty="0">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8DA99734-0C2E-41EF-BC9F-BF63477CB34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0969DB-9E7F-41B4-80A2-5DFA4BE174CA}" type="datetime4">
              <a:rPr lang="en-US"/>
              <a:pPr>
                <a:defRPr/>
              </a:pPr>
              <a:t>June 10,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6C28EE-9BB1-44D6-A4C3-C92AACDDDA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04D59C-31BB-4486-9FC7-5CA3018573B1}" type="datetime4">
              <a:rPr lang="en-US"/>
              <a:pPr>
                <a:defRPr/>
              </a:pPr>
              <a:t>June 10,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21F90-838E-40EE-8061-125F1BF177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EFC9AD-E68B-4E0F-90FE-FB89FE0627BF}" type="datetime4">
              <a:rPr lang="en-US"/>
              <a:pPr>
                <a:defRPr/>
              </a:pPr>
              <a:t>June 10,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AF338-442F-4D26-B544-905AEE21EE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6F85A1-E195-4F94-B3E6-B0BBAD280403}" type="datetime4">
              <a:rPr lang="en-US"/>
              <a:pPr>
                <a:defRPr/>
              </a:pPr>
              <a:t>June 10,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28C8D-861F-465F-85B5-E28E215199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63142CF-5B06-4072-9BBF-CD960BEBCC6B}" type="datetime4">
              <a:rPr lang="en-US"/>
              <a:pPr>
                <a:defRPr/>
              </a:pPr>
              <a:t>June 10, 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57BC2BF-A889-444D-AF65-5851F679EC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6666D14-7DDF-4F16-BEE9-9970A2C00751}" type="datetime4">
              <a:rPr lang="en-US"/>
              <a:pPr>
                <a:defRPr/>
              </a:pPr>
              <a:t>June 10, 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181642-6FB0-4F31-B70B-6EB1F6CEE0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1A2B9-20D8-416A-9A28-8A68BC6EE949}" type="datetime4">
              <a:rPr lang="en-US"/>
              <a:pPr>
                <a:defRPr/>
              </a:pPr>
              <a:t>June 10, 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560ADB-B8E8-47CB-8C1C-C67404EA6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89CABA-FD18-4F2C-AC7A-E7654EA1413A}" type="datetime4">
              <a:rPr lang="en-US"/>
              <a:pPr>
                <a:defRPr/>
              </a:pPr>
              <a:t>June 10, 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A2DA1C-2FB7-44B4-9726-E3EA9BBA73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CD79D38-4FD8-46E1-9C91-8166A25A301A}" type="datetime4">
              <a:rPr lang="en-US"/>
              <a:pPr>
                <a:defRPr/>
              </a:pPr>
              <a:t>June 10, 2013</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4C1A0DB5-1722-494D-9AC2-76C6E3F67A01}"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4956B50E-07D2-41D0-803A-61219FDD347B}" type="datetime4">
              <a:rPr lang="en-US"/>
              <a:pPr>
                <a:defRPr/>
              </a:pPr>
              <a:t>June 10, 2013</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68AAF7E2-2EE5-475B-97FF-699F253393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defRPr>
            </a:lvl1pPr>
          </a:lstStyle>
          <a:p>
            <a:pPr>
              <a:defRPr/>
            </a:pPr>
            <a:fld id="{B8C24453-E489-480F-83F5-A1F296649A82}" type="datetime4">
              <a:rPr lang="en-US"/>
              <a:pPr>
                <a:defRPr/>
              </a:pPr>
              <a:t>June 10, 2013</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accent1"/>
                </a:solidFill>
                <a:latin typeface="+mn-lt"/>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defRPr>
            </a:lvl1pPr>
          </a:lstStyle>
          <a:p>
            <a:pPr>
              <a:defRPr/>
            </a:pPr>
            <a:fld id="{88774491-EEE8-4F38-B2C4-0D6711A1BE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 id="2147483802" r:id="rId3"/>
    <p:sldLayoutId id="2147483801" r:id="rId4"/>
    <p:sldLayoutId id="2147483800" r:id="rId5"/>
    <p:sldLayoutId id="2147483799" r:id="rId6"/>
    <p:sldLayoutId id="2147483798" r:id="rId7"/>
    <p:sldLayoutId id="2147483805" r:id="rId8"/>
    <p:sldLayoutId id="2147483806" r:id="rId9"/>
    <p:sldLayoutId id="2147483797" r:id="rId10"/>
    <p:sldLayoutId id="2147483796" r:id="rId11"/>
  </p:sldLayoutIdLst>
  <p:hf sldNum="0" hdr="0" ftr="0" dt="0"/>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925" y="2708275"/>
            <a:ext cx="3313113" cy="1701800"/>
          </a:xfrm>
        </p:spPr>
        <p:txBody>
          <a:bodyPr rtlCol="0">
            <a:normAutofit fontScale="90000"/>
          </a:bodyPr>
          <a:lstStyle/>
          <a:p>
            <a:pPr fontAlgn="auto">
              <a:spcAft>
                <a:spcPts val="0"/>
              </a:spcAft>
              <a:defRPr/>
            </a:pPr>
            <a:r>
              <a:rPr lang="en-US" dirty="0" smtClean="0"/>
              <a:t>Pertussis Prevention for Pregnant Women: P</a:t>
            </a:r>
            <a:r>
              <a:rPr lang="en-US" baseline="30000" dirty="0" smtClean="0"/>
              <a:t>3</a:t>
            </a:r>
            <a:r>
              <a:rPr lang="en-US" dirty="0" smtClean="0"/>
              <a:t>W</a:t>
            </a:r>
            <a:endParaRPr lang="en-US" dirty="0"/>
          </a:p>
        </p:txBody>
      </p:sp>
      <p:sp>
        <p:nvSpPr>
          <p:cNvPr id="13314" name="Subtitle 2"/>
          <p:cNvSpPr>
            <a:spLocks noGrp="1"/>
          </p:cNvSpPr>
          <p:nvPr>
            <p:ph type="subTitle" idx="1"/>
          </p:nvPr>
        </p:nvSpPr>
        <p:spPr>
          <a:xfrm>
            <a:off x="4733925" y="4421188"/>
            <a:ext cx="3309938" cy="1260475"/>
          </a:xfrm>
        </p:spPr>
        <p:txBody>
          <a:bodyPr/>
          <a:lstStyle/>
          <a:p>
            <a:r>
              <a:rPr lang="en-US" sz="2000" smtClean="0"/>
              <a:t>Protecting Infants</a:t>
            </a:r>
          </a:p>
        </p:txBody>
      </p:sp>
      <p:pic>
        <p:nvPicPr>
          <p:cNvPr id="13315" name="Picture 5"/>
          <p:cNvPicPr>
            <a:picLocks noChangeAspect="1"/>
          </p:cNvPicPr>
          <p:nvPr/>
        </p:nvPicPr>
        <p:blipFill>
          <a:blip r:embed="rId3"/>
          <a:srcRect/>
          <a:stretch>
            <a:fillRect/>
          </a:stretch>
        </p:blipFill>
        <p:spPr bwMode="auto">
          <a:xfrm>
            <a:off x="539750" y="865188"/>
            <a:ext cx="3500438"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740" y="832513"/>
            <a:ext cx="7629099" cy="523220"/>
          </a:xfrm>
          <a:prstGeom prst="rect">
            <a:avLst/>
          </a:prstGeom>
          <a:noFill/>
        </p:spPr>
        <p:txBody>
          <a:bodyPr wrap="square" rtlCol="0">
            <a:spAutoFit/>
          </a:bodyPr>
          <a:lstStyle/>
          <a:p>
            <a:r>
              <a:rPr lang="en-US" sz="2800" b="1" dirty="0" smtClean="0"/>
              <a:t>Plan</a:t>
            </a:r>
            <a:endParaRPr lang="en-US" sz="2800" b="1" dirty="0"/>
          </a:p>
        </p:txBody>
      </p:sp>
      <p:sp>
        <p:nvSpPr>
          <p:cNvPr id="4" name="TextBox 3"/>
          <p:cNvSpPr txBox="1"/>
          <p:nvPr/>
        </p:nvSpPr>
        <p:spPr>
          <a:xfrm>
            <a:off x="785308" y="1463040"/>
            <a:ext cx="7648687" cy="5355312"/>
          </a:xfrm>
          <a:prstGeom prst="rect">
            <a:avLst/>
          </a:prstGeom>
          <a:noFill/>
        </p:spPr>
        <p:txBody>
          <a:bodyPr wrap="square" rtlCol="0">
            <a:spAutoFit/>
          </a:bodyPr>
          <a:lstStyle/>
          <a:p>
            <a:r>
              <a:rPr lang="en-US" b="1" dirty="0"/>
              <a:t>November 2012  </a:t>
            </a:r>
            <a:r>
              <a:rPr lang="en-US" dirty="0"/>
              <a:t>	Notice of grant award</a:t>
            </a:r>
          </a:p>
          <a:p>
            <a:r>
              <a:rPr lang="en-US" dirty="0"/>
              <a:t>	            	</a:t>
            </a:r>
            <a:endParaRPr lang="en-US" dirty="0" smtClean="0"/>
          </a:p>
          <a:p>
            <a:r>
              <a:rPr lang="en-US" dirty="0"/>
              <a:t>	</a:t>
            </a:r>
            <a:r>
              <a:rPr lang="en-US" dirty="0" smtClean="0"/>
              <a:t>	Registered </a:t>
            </a:r>
            <a:r>
              <a:rPr lang="en-US" dirty="0"/>
              <a:t>with </a:t>
            </a:r>
            <a:r>
              <a:rPr lang="en-US" dirty="0" smtClean="0"/>
              <a:t>GSK VPAP</a:t>
            </a:r>
            <a:endParaRPr lang="en-US" dirty="0"/>
          </a:p>
          <a:p>
            <a:r>
              <a:rPr lang="en-US" dirty="0"/>
              <a:t>	</a:t>
            </a:r>
            <a:r>
              <a:rPr lang="en-US" dirty="0">
                <a:solidFill>
                  <a:srgbClr val="FF0000"/>
                </a:solidFill>
              </a:rPr>
              <a:t>Plan</a:t>
            </a:r>
            <a:r>
              <a:rPr lang="en-US" dirty="0"/>
              <a:t>	</a:t>
            </a:r>
            <a:endParaRPr lang="en-US" dirty="0" smtClean="0"/>
          </a:p>
          <a:p>
            <a:r>
              <a:rPr lang="en-US" dirty="0"/>
              <a:t>	</a:t>
            </a:r>
            <a:r>
              <a:rPr lang="en-US" dirty="0" smtClean="0"/>
              <a:t>	Meetings </a:t>
            </a:r>
            <a:r>
              <a:rPr lang="en-US" dirty="0"/>
              <a:t>with WHF – Physician Assistant, 				clinic coordinator and RN </a:t>
            </a:r>
            <a:r>
              <a:rPr lang="en-US" dirty="0" smtClean="0"/>
              <a:t>coordinator to 				discuss potential for data sharing</a:t>
            </a:r>
            <a:endParaRPr lang="en-US" dirty="0"/>
          </a:p>
          <a:p>
            <a:endParaRPr lang="en-US" dirty="0" smtClean="0"/>
          </a:p>
          <a:p>
            <a:pPr lvl="1"/>
            <a:r>
              <a:rPr lang="en-US" dirty="0" smtClean="0"/>
              <a:t>		Training and brainstorming with WHF staff					Application and financial documentation 				requirements for GSK  </a:t>
            </a:r>
            <a:r>
              <a:rPr lang="en-US" dirty="0"/>
              <a:t>eligibility </a:t>
            </a:r>
            <a:r>
              <a:rPr lang="en-US" dirty="0" smtClean="0"/>
              <a:t>					Potential </a:t>
            </a:r>
            <a:r>
              <a:rPr lang="en-US" dirty="0"/>
              <a:t>barriers</a:t>
            </a:r>
          </a:p>
          <a:p>
            <a:endParaRPr lang="en-US" dirty="0" smtClean="0"/>
          </a:p>
          <a:p>
            <a:r>
              <a:rPr lang="en-US" dirty="0" smtClean="0"/>
              <a:t>		WHF printed prescription for “</a:t>
            </a:r>
            <a:r>
              <a:rPr lang="en-US" dirty="0" err="1" smtClean="0"/>
              <a:t>TDaP</a:t>
            </a:r>
            <a:r>
              <a:rPr lang="en-US" dirty="0" smtClean="0"/>
              <a:t> client &gt; 20 			weeks gestation”</a:t>
            </a:r>
          </a:p>
          <a:p>
            <a:r>
              <a:rPr lang="en-US" dirty="0" smtClean="0"/>
              <a:t>		</a:t>
            </a:r>
          </a:p>
          <a:p>
            <a:r>
              <a:rPr lang="en-US" dirty="0"/>
              <a:t>	</a:t>
            </a:r>
            <a:r>
              <a:rPr lang="en-US" dirty="0" smtClean="0"/>
              <a:t>	Process Flow Chart of anticipated process</a:t>
            </a:r>
          </a:p>
          <a:p>
            <a:r>
              <a:rPr lang="en-US" dirty="0" smtClean="0"/>
              <a:t>		</a:t>
            </a:r>
          </a:p>
          <a:p>
            <a:r>
              <a:rPr lang="en-US" dirty="0" smtClean="0"/>
              <a:t>	</a:t>
            </a:r>
            <a:endParaRPr lang="en-US" dirty="0"/>
          </a:p>
        </p:txBody>
      </p:sp>
    </p:spTree>
    <p:extLst>
      <p:ext uri="{BB962C8B-B14F-4D97-AF65-F5344CB8AC3E}">
        <p14:creationId xmlns:p14="http://schemas.microsoft.com/office/powerpoint/2010/main" val="327450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1189038" y="2282825"/>
            <a:ext cx="6958012" cy="923925"/>
          </a:xfrm>
          <a:prstGeom prst="rect">
            <a:avLst/>
          </a:prstGeom>
          <a:noFill/>
          <a:ln w="9525">
            <a:noFill/>
            <a:miter lim="800000"/>
            <a:headEnd/>
            <a:tailEnd/>
          </a:ln>
        </p:spPr>
        <p:txBody>
          <a:bodyPr>
            <a:spAutoFit/>
          </a:bodyPr>
          <a:lstStyle/>
          <a:p>
            <a:r>
              <a:rPr lang="en-US" sz="5400" b="1">
                <a:latin typeface="Century Gothic" pitchFamily="34" charset="0"/>
              </a:rPr>
              <a:t>Process Flow Chart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8" y="304799"/>
            <a:ext cx="8302753" cy="629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752" y="2019869"/>
            <a:ext cx="7246961" cy="4524315"/>
          </a:xfrm>
          <a:prstGeom prst="rect">
            <a:avLst/>
          </a:prstGeom>
          <a:noFill/>
        </p:spPr>
        <p:txBody>
          <a:bodyPr wrap="square" rtlCol="0">
            <a:spAutoFit/>
          </a:bodyPr>
          <a:lstStyle/>
          <a:p>
            <a:r>
              <a:rPr lang="en-US" dirty="0"/>
              <a:t>December 2012	WHF began completion of applications</a:t>
            </a:r>
          </a:p>
          <a:p>
            <a:r>
              <a:rPr lang="en-US" dirty="0"/>
              <a:t>	</a:t>
            </a:r>
            <a:r>
              <a:rPr lang="en-US" dirty="0" smtClean="0">
                <a:solidFill>
                  <a:srgbClr val="FF0000"/>
                </a:solidFill>
              </a:rPr>
              <a:t>Do</a:t>
            </a:r>
            <a:r>
              <a:rPr lang="en-US" dirty="0"/>
              <a:t> </a:t>
            </a:r>
            <a:r>
              <a:rPr lang="en-US" dirty="0" smtClean="0"/>
              <a:t>	Coordinator </a:t>
            </a:r>
            <a:r>
              <a:rPr lang="en-US" dirty="0"/>
              <a:t>attendance at the Open Forum 				Meeting for Quality Improvement in Public 			Health – Charlotte North Carolina</a:t>
            </a:r>
            <a:endParaRPr lang="en-US" dirty="0" smtClean="0">
              <a:solidFill>
                <a:srgbClr val="FF0000"/>
              </a:solidFill>
            </a:endParaRPr>
          </a:p>
          <a:p>
            <a:endParaRPr lang="en-US" dirty="0"/>
          </a:p>
          <a:p>
            <a:r>
              <a:rPr lang="en-US" dirty="0" smtClean="0"/>
              <a:t>Jan/Feb  </a:t>
            </a:r>
            <a:r>
              <a:rPr lang="en-US" dirty="0"/>
              <a:t>2013	84 applications received 52% needed additional 	</a:t>
            </a:r>
            <a:r>
              <a:rPr lang="en-US" dirty="0" smtClean="0">
                <a:solidFill>
                  <a:srgbClr val="FF0000"/>
                </a:solidFill>
              </a:rPr>
              <a:t>Study</a:t>
            </a:r>
            <a:r>
              <a:rPr lang="en-US" dirty="0"/>
              <a:t>	information</a:t>
            </a:r>
          </a:p>
          <a:p>
            <a:r>
              <a:rPr lang="en-US" dirty="0"/>
              <a:t>	</a:t>
            </a:r>
            <a:r>
              <a:rPr lang="en-US" dirty="0">
                <a:solidFill>
                  <a:srgbClr val="FF0000"/>
                </a:solidFill>
              </a:rPr>
              <a:t>RCI</a:t>
            </a:r>
            <a:r>
              <a:rPr lang="en-US" dirty="0"/>
              <a:t>	Collaboration with clinic coordinator fixed </a:t>
            </a:r>
            <a:r>
              <a:rPr lang="en-US" dirty="0" smtClean="0"/>
              <a:t>problem</a:t>
            </a:r>
          </a:p>
          <a:p>
            <a:endParaRPr lang="en-US" dirty="0"/>
          </a:p>
          <a:p>
            <a:r>
              <a:rPr lang="en-US" dirty="0" smtClean="0"/>
              <a:t>March 2013	Identified women were not making appointments for </a:t>
            </a:r>
          </a:p>
          <a:p>
            <a:r>
              <a:rPr lang="en-US" dirty="0"/>
              <a:t>	</a:t>
            </a:r>
            <a:r>
              <a:rPr lang="en-US" dirty="0" smtClean="0"/>
              <a:t>	vaccine. </a:t>
            </a:r>
          </a:p>
          <a:p>
            <a:r>
              <a:rPr lang="en-US" dirty="0"/>
              <a:t>	</a:t>
            </a:r>
            <a:r>
              <a:rPr lang="en-US" dirty="0" smtClean="0">
                <a:solidFill>
                  <a:srgbClr val="FF0000"/>
                </a:solidFill>
              </a:rPr>
              <a:t>RCI</a:t>
            </a:r>
            <a:r>
              <a:rPr lang="en-US" dirty="0" smtClean="0"/>
              <a:t>	</a:t>
            </a:r>
          </a:p>
          <a:p>
            <a:r>
              <a:rPr lang="en-US" dirty="0"/>
              <a:t>	</a:t>
            </a:r>
            <a:r>
              <a:rPr lang="en-US" dirty="0" smtClean="0"/>
              <a:t>	Trialed walk-in process so women could obtain 		vaccine while waiting for their OB appointment</a:t>
            </a:r>
          </a:p>
          <a:p>
            <a:endParaRPr lang="en-US" dirty="0"/>
          </a:p>
          <a:p>
            <a:r>
              <a:rPr lang="en-US" dirty="0" smtClean="0"/>
              <a:t>		</a:t>
            </a:r>
            <a:endParaRPr lang="en-US" dirty="0"/>
          </a:p>
        </p:txBody>
      </p:sp>
      <p:sp>
        <p:nvSpPr>
          <p:cNvPr id="3" name="TextBox 2"/>
          <p:cNvSpPr txBox="1"/>
          <p:nvPr/>
        </p:nvSpPr>
        <p:spPr>
          <a:xfrm>
            <a:off x="1023582" y="859809"/>
            <a:ext cx="7124131" cy="523220"/>
          </a:xfrm>
          <a:prstGeom prst="rect">
            <a:avLst/>
          </a:prstGeom>
          <a:noFill/>
        </p:spPr>
        <p:txBody>
          <a:bodyPr wrap="square" rtlCol="0">
            <a:spAutoFit/>
          </a:bodyPr>
          <a:lstStyle/>
          <a:p>
            <a:r>
              <a:rPr lang="en-US" sz="2800" b="1" dirty="0" smtClean="0"/>
              <a:t>Do and Check</a:t>
            </a:r>
            <a:endParaRPr lang="en-US" sz="2800" b="1" dirty="0"/>
          </a:p>
        </p:txBody>
      </p:sp>
    </p:spTree>
    <p:extLst>
      <p:ext uri="{BB962C8B-B14F-4D97-AF65-F5344CB8AC3E}">
        <p14:creationId xmlns:p14="http://schemas.microsoft.com/office/powerpoint/2010/main" val="233741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52" y="1506071"/>
            <a:ext cx="8181209" cy="501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3844" y="693819"/>
            <a:ext cx="4447311" cy="461665"/>
          </a:xfrm>
          <a:prstGeom prst="rect">
            <a:avLst/>
          </a:prstGeom>
          <a:noFill/>
        </p:spPr>
        <p:txBody>
          <a:bodyPr wrap="square" rtlCol="0">
            <a:spAutoFit/>
          </a:bodyPr>
          <a:lstStyle/>
          <a:p>
            <a:r>
              <a:rPr lang="en-US" sz="2400" dirty="0" smtClean="0"/>
              <a:t>Revised Process Flow Map</a:t>
            </a:r>
            <a:endParaRPr lang="en-US" sz="2400" dirty="0"/>
          </a:p>
        </p:txBody>
      </p:sp>
    </p:spTree>
    <p:extLst>
      <p:ext uri="{BB962C8B-B14F-4D97-AF65-F5344CB8AC3E}">
        <p14:creationId xmlns:p14="http://schemas.microsoft.com/office/powerpoint/2010/main" val="282329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53" y="1567695"/>
            <a:ext cx="7018160" cy="4801314"/>
          </a:xfrm>
          <a:prstGeom prst="rect">
            <a:avLst/>
          </a:prstGeom>
          <a:noFill/>
        </p:spPr>
        <p:txBody>
          <a:bodyPr wrap="square" rtlCol="0">
            <a:spAutoFit/>
          </a:bodyPr>
          <a:lstStyle/>
          <a:p>
            <a:r>
              <a:rPr lang="en-US" dirty="0" smtClean="0"/>
              <a:t>April 2013	Presented program at Collier County 			Immunization Coalition meeting</a:t>
            </a:r>
          </a:p>
          <a:p>
            <a:endParaRPr lang="en-US" dirty="0"/>
          </a:p>
          <a:p>
            <a:r>
              <a:rPr lang="en-US" dirty="0" smtClean="0">
                <a:solidFill>
                  <a:srgbClr val="FF0000"/>
                </a:solidFill>
              </a:rPr>
              <a:t>ACT</a:t>
            </a:r>
            <a:r>
              <a:rPr lang="en-US" dirty="0" smtClean="0"/>
              <a:t>		Presented program at the Strengthening the 			Community of Practice for Public Health 			Improvement (COPPHI) Cycle 2 Webinar Series</a:t>
            </a:r>
          </a:p>
          <a:p>
            <a:endParaRPr lang="en-US" dirty="0"/>
          </a:p>
          <a:p>
            <a:r>
              <a:rPr lang="en-US" dirty="0" smtClean="0"/>
              <a:t>		Evaluated approval rates and impact of 			vaccinating women who did not qualify for the 		GSK program and offered free vaccine to all 			pregnant women (we will bill clients who have 		insurance).</a:t>
            </a:r>
          </a:p>
          <a:p>
            <a:endParaRPr lang="en-US" dirty="0"/>
          </a:p>
          <a:p>
            <a:r>
              <a:rPr lang="en-US" dirty="0" smtClean="0"/>
              <a:t>June 2013	Will develop a system to send women &lt;26 who 		do not qualify for GSK program for </a:t>
            </a:r>
            <a:r>
              <a:rPr lang="en-US" dirty="0" err="1" smtClean="0"/>
              <a:t>Tdap</a:t>
            </a:r>
            <a:r>
              <a:rPr lang="en-US" dirty="0" smtClean="0"/>
              <a:t> under 		Program 17 in order to sustain program			</a:t>
            </a:r>
            <a:endParaRPr lang="en-US" dirty="0"/>
          </a:p>
        </p:txBody>
      </p:sp>
      <p:sp>
        <p:nvSpPr>
          <p:cNvPr id="3" name="TextBox 2"/>
          <p:cNvSpPr txBox="1"/>
          <p:nvPr/>
        </p:nvSpPr>
        <p:spPr>
          <a:xfrm>
            <a:off x="1023582" y="859809"/>
            <a:ext cx="7124131" cy="523220"/>
          </a:xfrm>
          <a:prstGeom prst="rect">
            <a:avLst/>
          </a:prstGeom>
          <a:noFill/>
        </p:spPr>
        <p:txBody>
          <a:bodyPr wrap="square" rtlCol="0">
            <a:spAutoFit/>
          </a:bodyPr>
          <a:lstStyle/>
          <a:p>
            <a:r>
              <a:rPr lang="en-US" sz="2800" b="1" dirty="0" smtClean="0"/>
              <a:t>Act</a:t>
            </a:r>
            <a:endParaRPr lang="en-US" sz="2800" b="1" dirty="0"/>
          </a:p>
        </p:txBody>
      </p:sp>
    </p:spTree>
    <p:extLst>
      <p:ext uri="{BB962C8B-B14F-4D97-AF65-F5344CB8AC3E}">
        <p14:creationId xmlns:p14="http://schemas.microsoft.com/office/powerpoint/2010/main" val="60302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769414"/>
          </a:xfrm>
        </p:spPr>
        <p:txBody>
          <a:bodyPr/>
          <a:lstStyle/>
          <a:p>
            <a:r>
              <a:rPr lang="en-US" sz="3600" b="1" dirty="0" smtClean="0"/>
              <a:t>Accomplishments to Date</a:t>
            </a:r>
            <a:endParaRPr lang="en-US" sz="3600" b="1" dirty="0"/>
          </a:p>
        </p:txBody>
      </p:sp>
      <p:sp>
        <p:nvSpPr>
          <p:cNvPr id="3" name="Content Placeholder 2"/>
          <p:cNvSpPr>
            <a:spLocks noGrp="1"/>
          </p:cNvSpPr>
          <p:nvPr>
            <p:ph sz="quarter" idx="13"/>
          </p:nvPr>
        </p:nvSpPr>
        <p:spPr>
          <a:xfrm>
            <a:off x="666974" y="1936377"/>
            <a:ext cx="4260028" cy="4300650"/>
          </a:xfrm>
        </p:spPr>
        <p:txBody>
          <a:bodyPr/>
          <a:lstStyle/>
          <a:p>
            <a:r>
              <a:rPr lang="en-US" sz="2000" dirty="0" smtClean="0"/>
              <a:t>458 </a:t>
            </a:r>
            <a:r>
              <a:rPr lang="en-US" sz="2000" dirty="0"/>
              <a:t>w</a:t>
            </a:r>
            <a:r>
              <a:rPr lang="en-US" sz="2000" dirty="0" smtClean="0"/>
              <a:t>omen touched</a:t>
            </a:r>
          </a:p>
          <a:p>
            <a:pPr marL="69850" indent="0">
              <a:buNone/>
            </a:pPr>
            <a:endParaRPr lang="en-US" sz="2000" dirty="0" smtClean="0"/>
          </a:p>
          <a:p>
            <a:r>
              <a:rPr lang="en-US" sz="2000" dirty="0" smtClean="0"/>
              <a:t>251 or 51% approved</a:t>
            </a:r>
          </a:p>
          <a:p>
            <a:r>
              <a:rPr lang="en-US" sz="2000" dirty="0" smtClean="0"/>
              <a:t>117 or 25% denied</a:t>
            </a:r>
          </a:p>
          <a:p>
            <a:pPr marL="69850" indent="0">
              <a:buNone/>
            </a:pPr>
            <a:endParaRPr lang="en-US" sz="2000" dirty="0" smtClean="0"/>
          </a:p>
          <a:p>
            <a:r>
              <a:rPr lang="en-US" sz="2000" dirty="0" smtClean="0"/>
              <a:t>172 vaccines administered</a:t>
            </a:r>
          </a:p>
          <a:p>
            <a:pPr marL="69850" indent="0">
              <a:buNone/>
            </a:pPr>
            <a:endParaRPr lang="en-US" sz="2000" dirty="0" smtClean="0"/>
          </a:p>
          <a:p>
            <a:r>
              <a:rPr lang="en-US" sz="2000" dirty="0" smtClean="0"/>
              <a:t>Initial process revised to meet customer needs</a:t>
            </a:r>
          </a:p>
          <a:p>
            <a:pPr marL="69850" indent="0">
              <a:buNone/>
            </a:pPr>
            <a:endParaRPr lang="en-US" sz="2000" dirty="0" smtClean="0"/>
          </a:p>
          <a:p>
            <a:endParaRPr lang="en-US" dirty="0"/>
          </a:p>
        </p:txBody>
      </p:sp>
      <p:sp>
        <p:nvSpPr>
          <p:cNvPr id="4" name="Content Placeholder 3"/>
          <p:cNvSpPr>
            <a:spLocks noGrp="1"/>
          </p:cNvSpPr>
          <p:nvPr>
            <p:ph sz="quarter" idx="14"/>
          </p:nvPr>
        </p:nvSpPr>
        <p:spPr>
          <a:xfrm>
            <a:off x="5008728" y="1936377"/>
            <a:ext cx="3056280" cy="3870062"/>
          </a:xfrm>
        </p:spPr>
        <p:txBody>
          <a:bodyPr/>
          <a:lstStyle/>
          <a:p>
            <a:endParaRPr lang="en-US" sz="2000" dirty="0" smtClean="0"/>
          </a:p>
          <a:p>
            <a:r>
              <a:rPr lang="en-US" sz="2000" dirty="0" smtClean="0"/>
              <a:t>92 clients vaccinated who did not have VPAP application</a:t>
            </a:r>
          </a:p>
          <a:p>
            <a:pPr marL="69850" indent="0">
              <a:buNone/>
            </a:pPr>
            <a:endParaRPr lang="en-US" sz="2000" dirty="0" smtClean="0"/>
          </a:p>
          <a:p>
            <a:r>
              <a:rPr lang="en-US" sz="2000" dirty="0" smtClean="0"/>
              <a:t>Only one client declined!!!</a:t>
            </a:r>
          </a:p>
          <a:p>
            <a:pPr marL="69850" indent="0">
              <a:buNone/>
            </a:pPr>
            <a:endParaRPr lang="en-US" sz="2000" dirty="0" smtClean="0"/>
          </a:p>
          <a:p>
            <a:r>
              <a:rPr lang="en-US" sz="2000" dirty="0"/>
              <a:t>Funding to cover all women in 13-14</a:t>
            </a:r>
          </a:p>
          <a:p>
            <a:endParaRPr lang="en-US" sz="2000" dirty="0" smtClean="0"/>
          </a:p>
        </p:txBody>
      </p:sp>
    </p:spTree>
    <p:extLst>
      <p:ext uri="{BB962C8B-B14F-4D97-AF65-F5344CB8AC3E}">
        <p14:creationId xmlns:p14="http://schemas.microsoft.com/office/powerpoint/2010/main" val="372175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894" y="668740"/>
            <a:ext cx="3090440" cy="5338521"/>
          </a:xfrm>
        </p:spPr>
        <p:txBody>
          <a:bodyPr/>
          <a:lstStyle/>
          <a:p>
            <a:endParaRPr lang="en-US" sz="1800" dirty="0" smtClean="0"/>
          </a:p>
          <a:p>
            <a:r>
              <a:rPr lang="en-US" sz="1800" dirty="0" smtClean="0"/>
              <a:t>Monitor and track how many woman with applications never obtain vaccine.</a:t>
            </a:r>
          </a:p>
          <a:p>
            <a:pPr marL="69850" indent="0">
              <a:buNone/>
            </a:pPr>
            <a:endParaRPr lang="en-US" sz="1800" dirty="0" smtClean="0"/>
          </a:p>
          <a:p>
            <a:r>
              <a:rPr lang="en-US" sz="1800" dirty="0" smtClean="0"/>
              <a:t>Monitor percentage of women are receiving vaccine at optimum 27-32 of pregnancy</a:t>
            </a:r>
          </a:p>
          <a:p>
            <a:pPr marL="366713" lvl="1" indent="0">
              <a:buNone/>
            </a:pPr>
            <a:endParaRPr lang="en-US" sz="1800" dirty="0" smtClean="0"/>
          </a:p>
          <a:p>
            <a:r>
              <a:rPr lang="en-US" sz="1800" dirty="0" smtClean="0"/>
              <a:t>Work with hospitals to determine overall </a:t>
            </a:r>
            <a:r>
              <a:rPr lang="en-US" sz="1800" dirty="0" err="1" smtClean="0"/>
              <a:t>Tdap</a:t>
            </a:r>
            <a:r>
              <a:rPr lang="en-US" sz="1800" dirty="0" smtClean="0"/>
              <a:t> coverage at delivery</a:t>
            </a:r>
          </a:p>
          <a:p>
            <a:endParaRPr lang="en-US" dirty="0" smtClean="0"/>
          </a:p>
          <a:p>
            <a:endParaRPr lang="en-US" dirty="0"/>
          </a:p>
        </p:txBody>
      </p:sp>
      <p:sp>
        <p:nvSpPr>
          <p:cNvPr id="2" name="Title 1"/>
          <p:cNvSpPr>
            <a:spLocks noGrp="1"/>
          </p:cNvSpPr>
          <p:nvPr>
            <p:ph type="title"/>
          </p:nvPr>
        </p:nvSpPr>
        <p:spPr>
          <a:xfrm>
            <a:off x="4739833" y="2657434"/>
            <a:ext cx="3304572" cy="809097"/>
          </a:xfrm>
        </p:spPr>
        <p:txBody>
          <a:bodyPr/>
          <a:lstStyle/>
          <a:p>
            <a:r>
              <a:rPr lang="en-US" b="1" dirty="0" smtClean="0"/>
              <a:t>Next Steps for QI</a:t>
            </a:r>
            <a:endParaRPr lang="en-US" b="1" dirty="0"/>
          </a:p>
        </p:txBody>
      </p:sp>
      <p:sp>
        <p:nvSpPr>
          <p:cNvPr id="4" name="Text Placeholder 3"/>
          <p:cNvSpPr>
            <a:spLocks noGrp="1"/>
          </p:cNvSpPr>
          <p:nvPr>
            <p:ph type="body" sz="half" idx="2"/>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592" y="3766782"/>
            <a:ext cx="3298783" cy="200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08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325" y="1140737"/>
            <a:ext cx="6627136" cy="523220"/>
          </a:xfrm>
          <a:prstGeom prst="rect">
            <a:avLst/>
          </a:prstGeom>
          <a:noFill/>
        </p:spPr>
        <p:txBody>
          <a:bodyPr wrap="square" rtlCol="0">
            <a:spAutoFit/>
          </a:bodyPr>
          <a:lstStyle/>
          <a:p>
            <a:r>
              <a:rPr lang="en-US" sz="2800" b="1" dirty="0" smtClean="0"/>
              <a:t>Expand your horizons……….</a:t>
            </a:r>
            <a:endParaRPr lang="en-US" sz="2800" b="1" dirty="0"/>
          </a:p>
        </p:txBody>
      </p:sp>
      <p:sp>
        <p:nvSpPr>
          <p:cNvPr id="3" name="TextBox 2"/>
          <p:cNvSpPr txBox="1"/>
          <p:nvPr/>
        </p:nvSpPr>
        <p:spPr>
          <a:xfrm>
            <a:off x="750627" y="2127564"/>
            <a:ext cx="7234529" cy="3477875"/>
          </a:xfrm>
          <a:prstGeom prst="rect">
            <a:avLst/>
          </a:prstGeom>
          <a:noFill/>
        </p:spPr>
        <p:txBody>
          <a:bodyPr wrap="square" rtlCol="0">
            <a:spAutoFit/>
          </a:bodyPr>
          <a:lstStyle/>
          <a:p>
            <a:pPr marL="342900" indent="-342900">
              <a:buFont typeface="Wingdings" pitchFamily="2" charset="2"/>
              <a:buChar char="ü"/>
            </a:pPr>
            <a:r>
              <a:rPr lang="en-US" sz="2000" dirty="0" smtClean="0"/>
              <a:t>Vaccine sent to Immokalee site to use with adult health clients and target fathers of clients seen at OB clinic</a:t>
            </a:r>
          </a:p>
          <a:p>
            <a:endParaRPr lang="en-US" sz="2000" dirty="0"/>
          </a:p>
          <a:p>
            <a:r>
              <a:rPr lang="en-US" sz="2000" dirty="0" smtClean="0"/>
              <a:t>     Begin to utilize vaccine assistance program for HIV and       	adult health clients</a:t>
            </a:r>
          </a:p>
          <a:p>
            <a:endParaRPr lang="en-US" sz="2000" dirty="0"/>
          </a:p>
          <a:p>
            <a:r>
              <a:rPr lang="en-US" sz="2000" dirty="0" smtClean="0"/>
              <a:t>     Work with child health on joint project to immunize 	fathers, grandparents and caretakers of newborns</a:t>
            </a:r>
          </a:p>
          <a:p>
            <a:endParaRPr lang="en-US" sz="2000" dirty="0"/>
          </a:p>
          <a:p>
            <a:r>
              <a:rPr lang="en-US" sz="2000" dirty="0"/>
              <a:t> </a:t>
            </a:r>
            <a:r>
              <a:rPr lang="en-US" sz="2000" dirty="0" smtClean="0"/>
              <a:t>    Coordinate with private physician offices  to assure </a:t>
            </a:r>
            <a:r>
              <a:rPr lang="en-US" sz="2000" dirty="0" err="1" smtClean="0"/>
              <a:t>Tdap</a:t>
            </a:r>
            <a:r>
              <a:rPr lang="en-US" sz="2000" dirty="0" smtClean="0"/>
              <a:t> 	for women seen at private OB providers</a:t>
            </a: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41" y="0"/>
            <a:ext cx="3630508" cy="58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950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1146175" y="715963"/>
            <a:ext cx="3090863" cy="5291137"/>
          </a:xfrm>
        </p:spPr>
        <p:txBody>
          <a:bodyPr/>
          <a:lstStyle/>
          <a:p>
            <a:pPr marL="68263" indent="0">
              <a:buFont typeface="Wingdings 2" pitchFamily="18" charset="2"/>
              <a:buNone/>
            </a:pPr>
            <a:r>
              <a:rPr lang="en-US" dirty="0" smtClean="0"/>
              <a:t>       </a:t>
            </a:r>
            <a:r>
              <a:rPr lang="en-US" b="1" dirty="0" smtClean="0"/>
              <a:t>The Goal</a:t>
            </a:r>
          </a:p>
        </p:txBody>
      </p:sp>
      <p:sp>
        <p:nvSpPr>
          <p:cNvPr id="4" name="Text Placeholder 3"/>
          <p:cNvSpPr>
            <a:spLocks noGrp="1"/>
          </p:cNvSpPr>
          <p:nvPr>
            <p:ph type="body" sz="half" idx="2"/>
          </p:nvPr>
        </p:nvSpPr>
        <p:spPr>
          <a:xfrm>
            <a:off x="4737100" y="4957763"/>
            <a:ext cx="3298825" cy="696912"/>
          </a:xfrm>
        </p:spPr>
        <p:txBody>
          <a:bodyPr rtlCol="0">
            <a:normAutofit fontScale="92500" lnSpcReduction="20000"/>
          </a:bodyPr>
          <a:lstStyle/>
          <a:p>
            <a:pPr algn="ctr" fontAlgn="auto">
              <a:spcAft>
                <a:spcPts val="0"/>
              </a:spcAft>
              <a:defRPr/>
            </a:pPr>
            <a:endParaRPr lang="en-US" sz="2400" b="1" dirty="0" smtClean="0"/>
          </a:p>
          <a:p>
            <a:pPr algn="ctr" fontAlgn="auto">
              <a:spcAft>
                <a:spcPts val="0"/>
              </a:spcAft>
              <a:defRPr/>
            </a:pPr>
            <a:r>
              <a:rPr lang="en-US" sz="2400" b="1" dirty="0" smtClean="0"/>
              <a:t>Prevent Pertussis</a:t>
            </a:r>
            <a:endParaRPr lang="en-US" sz="2400" b="1" dirty="0"/>
          </a:p>
        </p:txBody>
      </p:sp>
      <p:pic>
        <p:nvPicPr>
          <p:cNvPr id="21507" name="Picture Placeholder 4"/>
          <p:cNvPicPr>
            <a:picLocks noChangeAspect="1"/>
          </p:cNvPicPr>
          <p:nvPr/>
        </p:nvPicPr>
        <p:blipFill>
          <a:blip r:embed="rId3"/>
          <a:srcRect l="29562" r="29562"/>
          <a:stretch>
            <a:fillRect/>
          </a:stretch>
        </p:blipFill>
        <p:spPr bwMode="auto">
          <a:xfrm>
            <a:off x="1146175" y="1836738"/>
            <a:ext cx="2986088" cy="3389312"/>
          </a:xfrm>
          <a:prstGeom prst="rect">
            <a:avLst/>
          </a:prstGeom>
          <a:noFill/>
          <a:ln w="9525">
            <a:noFill/>
            <a:miter lim="800000"/>
            <a:headEnd/>
            <a:tailEnd/>
          </a:ln>
        </p:spPr>
      </p:pic>
      <p:sp>
        <p:nvSpPr>
          <p:cNvPr id="21508" name="AutoShape 1"/>
          <p:cNvSpPr>
            <a:spLocks noGrp="1" noChangeArrowheads="1"/>
          </p:cNvSpPr>
          <p:nvPr>
            <p:ph type="title"/>
          </p:nvPr>
        </p:nvSpPr>
        <p:spPr>
          <a:xfrm>
            <a:off x="4740275" y="1674813"/>
            <a:ext cx="3303588" cy="3067050"/>
          </a:xfrm>
          <a:custGeom>
            <a:avLst/>
            <a:gdLst>
              <a:gd name="T0" fmla="*/ 1652286 w 21600"/>
              <a:gd name="T1" fmla="*/ 0 h 21600"/>
              <a:gd name="T2" fmla="*/ 483906 w 21600"/>
              <a:gd name="T3" fmla="*/ 449082 h 21600"/>
              <a:gd name="T4" fmla="*/ 0 w 21600"/>
              <a:gd name="T5" fmla="*/ 1533381 h 21600"/>
              <a:gd name="T6" fmla="*/ 483906 w 21600"/>
              <a:gd name="T7" fmla="*/ 2617681 h 21600"/>
              <a:gd name="T8" fmla="*/ 1652286 w 21600"/>
              <a:gd name="T9" fmla="*/ 3066763 h 21600"/>
              <a:gd name="T10" fmla="*/ 2820667 w 21600"/>
              <a:gd name="T11" fmla="*/ 2617681 h 21600"/>
              <a:gd name="T12" fmla="*/ 3304572 w 21600"/>
              <a:gd name="T13" fmla="*/ 1533381 h 21600"/>
              <a:gd name="T14" fmla="*/ 2820667 w 21600"/>
              <a:gd name="T15" fmla="*/ 44908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99CC"/>
          </a:solidFill>
          <a:ln>
            <a:solidFill>
              <a:srgbClr val="000000"/>
            </a:solidFill>
          </a:ln>
        </p:spPr>
        <p:txBody>
          <a:bodyPr anchor="t"/>
          <a:lstStyle/>
          <a:p>
            <a:r>
              <a:rPr lang="en-US" smtClean="0"/>
              <a:t/>
            </a:r>
            <a:br>
              <a:rPr lang="en-US" smtClean="0"/>
            </a:br>
            <a:endParaRPr lang="en-US" smtClean="0"/>
          </a:p>
        </p:txBody>
      </p:sp>
      <p:sp>
        <p:nvSpPr>
          <p:cNvPr id="21509" name="TextBox 6"/>
          <p:cNvSpPr txBox="1">
            <a:spLocks noChangeArrowheads="1"/>
          </p:cNvSpPr>
          <p:nvPr/>
        </p:nvSpPr>
        <p:spPr bwMode="auto">
          <a:xfrm>
            <a:off x="5499100" y="2824163"/>
            <a:ext cx="1931988" cy="584200"/>
          </a:xfrm>
          <a:prstGeom prst="rect">
            <a:avLst/>
          </a:prstGeom>
          <a:noFill/>
          <a:ln w="9525">
            <a:noFill/>
            <a:miter lim="800000"/>
            <a:headEnd/>
            <a:tailEnd/>
          </a:ln>
        </p:spPr>
        <p:txBody>
          <a:bodyPr>
            <a:spAutoFit/>
          </a:bodyPr>
          <a:lstStyle/>
          <a:p>
            <a:r>
              <a:rPr lang="en-US" sz="3200" b="1" dirty="0">
                <a:latin typeface="Century Gothic" pitchFamily="34" charset="0"/>
              </a:rPr>
              <a:t>WHOOP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1042988" y="768097"/>
            <a:ext cx="7024687" cy="670559"/>
          </a:xfrm>
        </p:spPr>
        <p:txBody>
          <a:bodyPr/>
          <a:lstStyle/>
          <a:p>
            <a:r>
              <a:rPr lang="en-US" dirty="0" smtClean="0"/>
              <a:t>Whooping Cough US 2012</a:t>
            </a:r>
          </a:p>
        </p:txBody>
      </p:sp>
      <p:sp>
        <p:nvSpPr>
          <p:cNvPr id="14338" name="Content Placeholder 5"/>
          <p:cNvSpPr>
            <a:spLocks noGrp="1"/>
          </p:cNvSpPr>
          <p:nvPr>
            <p:ph sz="quarter" idx="13"/>
          </p:nvPr>
        </p:nvSpPr>
        <p:spPr>
          <a:xfrm>
            <a:off x="1042988" y="2312988"/>
            <a:ext cx="3419475" cy="3494087"/>
          </a:xfrm>
        </p:spPr>
        <p:txBody>
          <a:bodyPr/>
          <a:lstStyle/>
          <a:p>
            <a:endParaRPr lang="en-US" smtClean="0"/>
          </a:p>
        </p:txBody>
      </p:sp>
      <p:sp>
        <p:nvSpPr>
          <p:cNvPr id="7" name="Content Placeholder 6"/>
          <p:cNvSpPr>
            <a:spLocks noGrp="1"/>
          </p:cNvSpPr>
          <p:nvPr>
            <p:ph sz="quarter" idx="14"/>
          </p:nvPr>
        </p:nvSpPr>
        <p:spPr>
          <a:xfrm>
            <a:off x="4645025" y="1645920"/>
            <a:ext cx="3786188" cy="4450079"/>
          </a:xfrm>
        </p:spPr>
        <p:txBody>
          <a:bodyPr rtlCol="0">
            <a:normAutofit/>
          </a:bodyPr>
          <a:lstStyle/>
          <a:p>
            <a:pPr indent="-274320" fontAlgn="auto">
              <a:spcAft>
                <a:spcPts val="0"/>
              </a:spcAft>
              <a:defRPr/>
            </a:pPr>
            <a:r>
              <a:rPr lang="en-US" b="1" dirty="0" smtClean="0"/>
              <a:t>41,880 cases up from 27,550 in 2010</a:t>
            </a:r>
          </a:p>
          <a:p>
            <a:pPr marL="68580" indent="0" fontAlgn="auto">
              <a:spcAft>
                <a:spcPts val="0"/>
              </a:spcAft>
              <a:buNone/>
              <a:defRPr/>
            </a:pPr>
            <a:endParaRPr lang="en-US" b="1" dirty="0" smtClean="0"/>
          </a:p>
          <a:p>
            <a:pPr indent="-274320" fontAlgn="auto">
              <a:spcAft>
                <a:spcPts val="0"/>
              </a:spcAft>
              <a:defRPr/>
            </a:pPr>
            <a:r>
              <a:rPr lang="en-US" b="1" dirty="0" smtClean="0"/>
              <a:t>10.8% were infants &lt; 1 year old</a:t>
            </a:r>
          </a:p>
          <a:p>
            <a:pPr marL="68580" indent="0" fontAlgn="auto">
              <a:spcAft>
                <a:spcPts val="0"/>
              </a:spcAft>
              <a:buNone/>
              <a:defRPr/>
            </a:pPr>
            <a:endParaRPr lang="en-US" b="1" dirty="0" smtClean="0"/>
          </a:p>
          <a:p>
            <a:pPr indent="-274320" fontAlgn="auto">
              <a:spcAft>
                <a:spcPts val="0"/>
              </a:spcAft>
              <a:defRPr/>
            </a:pPr>
            <a:r>
              <a:rPr lang="en-US" b="1" dirty="0" smtClean="0"/>
              <a:t>15 of 18 fatalities were children under 1 year old</a:t>
            </a:r>
          </a:p>
          <a:p>
            <a:pPr marL="68580" indent="0" fontAlgn="auto">
              <a:spcAft>
                <a:spcPts val="0"/>
              </a:spcAft>
              <a:buFont typeface="Wingdings 2" pitchFamily="18" charset="2"/>
              <a:buNone/>
              <a:defRPr/>
            </a:pPr>
            <a:endParaRPr lang="en-US" dirty="0" smtClean="0"/>
          </a:p>
          <a:p>
            <a:pPr indent="-274320" fontAlgn="auto">
              <a:spcAft>
                <a:spcPts val="0"/>
              </a:spcAft>
              <a:defRPr/>
            </a:pPr>
            <a:endParaRPr lang="en-US" dirty="0"/>
          </a:p>
        </p:txBody>
      </p:sp>
      <p:pic>
        <p:nvPicPr>
          <p:cNvPr id="14340" name="Picture 2"/>
          <p:cNvPicPr>
            <a:picLocks noChangeAspect="1"/>
          </p:cNvPicPr>
          <p:nvPr/>
        </p:nvPicPr>
        <p:blipFill>
          <a:blip r:embed="rId3"/>
          <a:srcRect/>
          <a:stretch>
            <a:fillRect/>
          </a:stretch>
        </p:blipFill>
        <p:spPr bwMode="auto">
          <a:xfrm>
            <a:off x="1042989" y="1645920"/>
            <a:ext cx="3602036" cy="4255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Collier County </a:t>
            </a:r>
            <a:br>
              <a:rPr lang="en-US" dirty="0" smtClean="0"/>
            </a:br>
            <a:r>
              <a:rPr lang="en-US" dirty="0" smtClean="0"/>
              <a:t>2009-11Pertussis Burden</a:t>
            </a:r>
            <a:endParaRPr lang="en-US" dirty="0"/>
          </a:p>
        </p:txBody>
      </p:sp>
      <p:sp>
        <p:nvSpPr>
          <p:cNvPr id="3" name="Content Placeholder 2"/>
          <p:cNvSpPr>
            <a:spLocks noGrp="1"/>
          </p:cNvSpPr>
          <p:nvPr>
            <p:ph sz="quarter" idx="13"/>
          </p:nvPr>
        </p:nvSpPr>
        <p:spPr>
          <a:xfrm>
            <a:off x="1042416" y="2313431"/>
            <a:ext cx="3419856" cy="3718803"/>
          </a:xfrm>
        </p:spPr>
        <p:txBody>
          <a:bodyPr/>
          <a:lstStyle/>
          <a:p>
            <a:pPr indent="-274320" fontAlgn="auto">
              <a:spcAft>
                <a:spcPts val="0"/>
              </a:spcAft>
              <a:defRPr/>
            </a:pPr>
            <a:r>
              <a:rPr lang="en-US" b="1" dirty="0" smtClean="0"/>
              <a:t>28 reported cases </a:t>
            </a:r>
          </a:p>
          <a:p>
            <a:pPr marL="68580" indent="0" fontAlgn="auto">
              <a:spcAft>
                <a:spcPts val="0"/>
              </a:spcAft>
              <a:buNone/>
              <a:defRPr/>
            </a:pPr>
            <a:endParaRPr lang="en-US" b="1" dirty="0" smtClean="0"/>
          </a:p>
          <a:p>
            <a:pPr indent="-274320" fontAlgn="auto">
              <a:spcAft>
                <a:spcPts val="0"/>
              </a:spcAft>
              <a:defRPr/>
            </a:pPr>
            <a:r>
              <a:rPr lang="en-US" b="1" dirty="0" smtClean="0"/>
              <a:t>Rolling rate 2.9 versus state rate 2.0</a:t>
            </a:r>
          </a:p>
          <a:p>
            <a:pPr marL="68580" indent="0" fontAlgn="auto">
              <a:spcAft>
                <a:spcPts val="0"/>
              </a:spcAft>
              <a:buNone/>
              <a:defRPr/>
            </a:pPr>
            <a:endParaRPr lang="en-US" b="1" dirty="0" smtClean="0"/>
          </a:p>
          <a:p>
            <a:pPr indent="-274320" fontAlgn="auto">
              <a:spcAft>
                <a:spcPts val="0"/>
              </a:spcAft>
              <a:defRPr/>
            </a:pPr>
            <a:r>
              <a:rPr lang="en-US" b="1" dirty="0" smtClean="0"/>
              <a:t>15</a:t>
            </a:r>
            <a:r>
              <a:rPr lang="en-US" b="1" baseline="30000" dirty="0" smtClean="0"/>
              <a:t>th</a:t>
            </a:r>
            <a:r>
              <a:rPr lang="en-US" b="1" dirty="0" smtClean="0"/>
              <a:t> highest rate of pertussis for counties in Florida</a:t>
            </a:r>
            <a:endParaRPr lang="en-US" b="1" dirty="0"/>
          </a:p>
          <a:p>
            <a:endParaRPr lang="en-US" dirty="0"/>
          </a:p>
        </p:txBody>
      </p:sp>
      <p:sp>
        <p:nvSpPr>
          <p:cNvPr id="4" name="Content Placeholder 3"/>
          <p:cNvSpPr>
            <a:spLocks noGrp="1"/>
          </p:cNvSpPr>
          <p:nvPr>
            <p:ph sz="quarter" idx="14"/>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272" y="2313432"/>
            <a:ext cx="4077044" cy="372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83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a:xfrm>
            <a:off x="1042988" y="1027113"/>
            <a:ext cx="7024687" cy="850900"/>
          </a:xfrm>
        </p:spPr>
        <p:txBody>
          <a:bodyPr/>
          <a:lstStyle/>
          <a:p>
            <a:r>
              <a:rPr lang="en-US" sz="2800" smtClean="0"/>
              <a:t>Easily Prevented with Tdap Vaccine</a:t>
            </a:r>
          </a:p>
        </p:txBody>
      </p:sp>
      <p:pic>
        <p:nvPicPr>
          <p:cNvPr id="15362" name="Content Placeholder 7" descr="Untitled1.png"/>
          <p:cNvPicPr>
            <a:picLocks noGrp="1" noChangeAspect="1"/>
          </p:cNvPicPr>
          <p:nvPr>
            <p:ph sz="quarter" idx="13"/>
          </p:nvPr>
        </p:nvPicPr>
        <p:blipFill>
          <a:blip r:embed="rId3"/>
          <a:srcRect l="-26041" r="-26041"/>
          <a:stretch>
            <a:fillRect/>
          </a:stretch>
        </p:blipFill>
        <p:spPr>
          <a:xfrm>
            <a:off x="1042988" y="2312988"/>
            <a:ext cx="2858452" cy="3161220"/>
          </a:xfrm>
        </p:spPr>
      </p:pic>
      <p:sp>
        <p:nvSpPr>
          <p:cNvPr id="15363" name="Content Placeholder 2"/>
          <p:cNvSpPr>
            <a:spLocks noGrp="1"/>
          </p:cNvSpPr>
          <p:nvPr>
            <p:ph sz="quarter" idx="14"/>
          </p:nvPr>
        </p:nvSpPr>
        <p:spPr>
          <a:xfrm>
            <a:off x="3901440" y="2312988"/>
            <a:ext cx="4462271" cy="3494087"/>
          </a:xfrm>
        </p:spPr>
        <p:txBody>
          <a:bodyPr/>
          <a:lstStyle/>
          <a:p>
            <a:r>
              <a:rPr lang="en-US" sz="2000" dirty="0" smtClean="0"/>
              <a:t>Advisory Committee for Immunization Practice (AICP) recommends </a:t>
            </a:r>
            <a:r>
              <a:rPr lang="en-US" sz="2000" dirty="0" err="1" smtClean="0"/>
              <a:t>Tdap</a:t>
            </a:r>
            <a:r>
              <a:rPr lang="en-US" sz="2000" dirty="0" smtClean="0"/>
              <a:t> Immunization for all pregnant women after 20 weeks gestation.</a:t>
            </a:r>
          </a:p>
          <a:p>
            <a:endParaRPr lang="en-US" sz="2000" dirty="0" smtClean="0"/>
          </a:p>
          <a:p>
            <a:r>
              <a:rPr lang="en-US" sz="2000" dirty="0" smtClean="0"/>
              <a:t>Women’s Health Foundation delivers approximately 1200 or 40% of all babies in Collier County and per WHF most lack </a:t>
            </a:r>
            <a:r>
              <a:rPr lang="en-US" sz="2000" dirty="0" err="1" smtClean="0"/>
              <a:t>Tdap</a:t>
            </a: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3"/>
          <p:cNvSpPr>
            <a:spLocks noGrp="1"/>
          </p:cNvSpPr>
          <p:nvPr>
            <p:ph idx="1"/>
          </p:nvPr>
        </p:nvSpPr>
        <p:spPr>
          <a:xfrm>
            <a:off x="850005" y="1043189"/>
            <a:ext cx="3624459" cy="5525036"/>
          </a:xfrm>
        </p:spPr>
        <p:txBody>
          <a:bodyPr/>
          <a:lstStyle/>
          <a:p>
            <a:pPr marL="69850" indent="0">
              <a:buNone/>
            </a:pPr>
            <a:r>
              <a:rPr lang="en-US" sz="1800" b="1" dirty="0" smtClean="0"/>
              <a:t>Partner with Women’s Health Foundation to improve the number of women who receive </a:t>
            </a:r>
            <a:r>
              <a:rPr lang="en-US" sz="1800" b="1" dirty="0" err="1" smtClean="0"/>
              <a:t>Tdap</a:t>
            </a:r>
            <a:r>
              <a:rPr lang="en-US" sz="1800" b="1" dirty="0" smtClean="0"/>
              <a:t> during pregnancy.</a:t>
            </a:r>
          </a:p>
          <a:p>
            <a:endParaRPr lang="en-US" sz="1800" b="1" dirty="0"/>
          </a:p>
          <a:p>
            <a:pPr marL="69850" indent="0">
              <a:buNone/>
            </a:pPr>
            <a:r>
              <a:rPr lang="en-US" sz="1800" b="1" dirty="0" smtClean="0"/>
              <a:t>RWJ grant offered support for Quality Improvement functions and funded initial vaccine purchase.</a:t>
            </a:r>
          </a:p>
          <a:p>
            <a:endParaRPr lang="en-US" sz="1800" b="1" dirty="0" smtClean="0"/>
          </a:p>
          <a:p>
            <a:pPr marL="69850" indent="0">
              <a:buNone/>
            </a:pPr>
            <a:r>
              <a:rPr lang="en-US" sz="1800" b="1" dirty="0" err="1" smtClean="0"/>
              <a:t>GlaskoSmithKline</a:t>
            </a:r>
            <a:r>
              <a:rPr lang="en-US" sz="1800" b="1" dirty="0" smtClean="0"/>
              <a:t> patient assistance program will replenish vaccine for eligible clients and make our program sustainable.</a:t>
            </a:r>
          </a:p>
        </p:txBody>
      </p:sp>
      <p:sp>
        <p:nvSpPr>
          <p:cNvPr id="18434" name="Title 2"/>
          <p:cNvSpPr>
            <a:spLocks noGrp="1"/>
          </p:cNvSpPr>
          <p:nvPr>
            <p:ph type="title"/>
          </p:nvPr>
        </p:nvSpPr>
        <p:spPr>
          <a:xfrm>
            <a:off x="4740275" y="2657475"/>
            <a:ext cx="3303588" cy="1463675"/>
          </a:xfrm>
        </p:spPr>
        <p:txBody>
          <a:bodyPr/>
          <a:lstStyle/>
          <a:p>
            <a:r>
              <a:rPr lang="en-US" dirty="0" smtClean="0"/>
              <a:t>RWJ Grant</a:t>
            </a:r>
          </a:p>
        </p:txBody>
      </p:sp>
      <p:sp>
        <p:nvSpPr>
          <p:cNvPr id="18435" name="Text Placeholder 4"/>
          <p:cNvSpPr>
            <a:spLocks noGrp="1"/>
          </p:cNvSpPr>
          <p:nvPr>
            <p:ph type="body" sz="half" idx="2"/>
          </p:nvPr>
        </p:nvSpPr>
        <p:spPr>
          <a:xfrm>
            <a:off x="4737100" y="4267199"/>
            <a:ext cx="3298825" cy="1387475"/>
          </a:xfrm>
        </p:spPr>
        <p:txBody>
          <a:bodyPr/>
          <a:lstStyle/>
          <a:p>
            <a:r>
              <a:rPr lang="en-US" b="1" dirty="0" smtClean="0"/>
              <a:t>Funding Source for Vaccine</a:t>
            </a:r>
          </a:p>
        </p:txBody>
      </p:sp>
      <p:pic>
        <p:nvPicPr>
          <p:cNvPr id="18436" name="Picture 6"/>
          <p:cNvPicPr>
            <a:picLocks noChangeAspect="1"/>
          </p:cNvPicPr>
          <p:nvPr/>
        </p:nvPicPr>
        <p:blipFill>
          <a:blip r:embed="rId3"/>
          <a:srcRect/>
          <a:stretch>
            <a:fillRect/>
          </a:stretch>
        </p:blipFill>
        <p:spPr bwMode="auto">
          <a:xfrm>
            <a:off x="5094288" y="874713"/>
            <a:ext cx="2941637"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PHAB Accreditation</a:t>
            </a:r>
            <a:endParaRPr lang="en-US" dirty="0"/>
          </a:p>
        </p:txBody>
      </p:sp>
      <p:sp>
        <p:nvSpPr>
          <p:cNvPr id="5" name="Content Placeholder 4"/>
          <p:cNvSpPr>
            <a:spLocks noGrp="1"/>
          </p:cNvSpPr>
          <p:nvPr>
            <p:ph idx="1"/>
          </p:nvPr>
        </p:nvSpPr>
        <p:spPr>
          <a:xfrm>
            <a:off x="1042988" y="2324100"/>
            <a:ext cx="6777037" cy="3896396"/>
          </a:xfrm>
        </p:spPr>
        <p:txBody>
          <a:bodyPr/>
          <a:lstStyle/>
          <a:p>
            <a:pPr marL="69850" indent="0">
              <a:buNone/>
            </a:pPr>
            <a:r>
              <a:rPr lang="en-US" sz="1800" b="1" dirty="0" smtClean="0"/>
              <a:t>Domain 4: </a:t>
            </a:r>
          </a:p>
          <a:p>
            <a:pPr marL="69850" indent="0">
              <a:buNone/>
            </a:pPr>
            <a:r>
              <a:rPr lang="en-US" sz="1800" dirty="0" smtClean="0"/>
              <a:t>Engage with the community to identify and address health problems</a:t>
            </a:r>
          </a:p>
          <a:p>
            <a:pPr marL="69850" indent="0">
              <a:buNone/>
            </a:pPr>
            <a:r>
              <a:rPr lang="en-US" sz="1800" b="1" dirty="0" smtClean="0"/>
              <a:t>Standard 4.1:</a:t>
            </a:r>
          </a:p>
          <a:p>
            <a:pPr marL="69850" indent="0">
              <a:buNone/>
            </a:pPr>
            <a:r>
              <a:rPr lang="en-US" sz="1800" dirty="0" smtClean="0"/>
              <a:t>Engage with the Public Health System and the Community in Identifying and Addressing Health Problems Through Collaborative Processes</a:t>
            </a:r>
          </a:p>
          <a:p>
            <a:pPr marL="69850" indent="0">
              <a:buNone/>
            </a:pPr>
            <a:r>
              <a:rPr lang="en-US" sz="1800" b="1" dirty="0" smtClean="0"/>
              <a:t>Measure</a:t>
            </a:r>
          </a:p>
          <a:p>
            <a:pPr marL="69850" indent="0">
              <a:buNone/>
            </a:pPr>
            <a:r>
              <a:rPr lang="en-US" sz="1800" b="1" dirty="0" smtClean="0"/>
              <a:t>4.1.1 A </a:t>
            </a:r>
          </a:p>
          <a:p>
            <a:pPr marL="69850" indent="0">
              <a:buNone/>
            </a:pPr>
            <a:r>
              <a:rPr lang="en-US" sz="1800" dirty="0" smtClean="0"/>
              <a:t>Establish and /or actively participate in partnerships and/or coalitions to address specific public health issues or populations. </a:t>
            </a:r>
            <a:endParaRPr lang="en-US" sz="1800" dirty="0"/>
          </a:p>
          <a:p>
            <a:pPr marL="69850" indent="0">
              <a:buNone/>
            </a:pPr>
            <a:r>
              <a:rPr lang="en-US" sz="2000" b="1" dirty="0" smtClean="0"/>
              <a:t>	</a:t>
            </a:r>
            <a:endParaRPr lang="en-US" sz="20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864" y="1021352"/>
            <a:ext cx="1628730" cy="11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28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PHAB Accreditation</a:t>
            </a:r>
            <a:endParaRPr lang="en-US" dirty="0"/>
          </a:p>
        </p:txBody>
      </p:sp>
      <p:sp>
        <p:nvSpPr>
          <p:cNvPr id="5" name="Content Placeholder 4"/>
          <p:cNvSpPr>
            <a:spLocks noGrp="1"/>
          </p:cNvSpPr>
          <p:nvPr>
            <p:ph idx="1"/>
          </p:nvPr>
        </p:nvSpPr>
        <p:spPr>
          <a:xfrm>
            <a:off x="1042988" y="2324100"/>
            <a:ext cx="6777037" cy="3896396"/>
          </a:xfrm>
        </p:spPr>
        <p:txBody>
          <a:bodyPr/>
          <a:lstStyle/>
          <a:p>
            <a:pPr marL="69850" indent="0">
              <a:buNone/>
            </a:pPr>
            <a:r>
              <a:rPr lang="en-US" sz="1800" b="1" dirty="0" smtClean="0"/>
              <a:t>Domain 9: </a:t>
            </a:r>
          </a:p>
          <a:p>
            <a:pPr marL="69850" indent="0">
              <a:buNone/>
            </a:pPr>
            <a:r>
              <a:rPr lang="en-US" sz="1800" dirty="0" smtClean="0"/>
              <a:t>Evaluate and continuously improve health department processes, programs, and interventions</a:t>
            </a:r>
          </a:p>
          <a:p>
            <a:pPr marL="69850" indent="0">
              <a:buNone/>
            </a:pPr>
            <a:r>
              <a:rPr lang="en-US" sz="1800" b="1" dirty="0" smtClean="0"/>
              <a:t>Standard 9.1:</a:t>
            </a:r>
          </a:p>
          <a:p>
            <a:pPr marL="69850" indent="0">
              <a:buNone/>
            </a:pPr>
            <a:r>
              <a:rPr lang="en-US" sz="1800" dirty="0" smtClean="0"/>
              <a:t>Use a Performance Management System to Monitor Achievement of Organizational Objectives</a:t>
            </a:r>
          </a:p>
          <a:p>
            <a:pPr marL="69850" indent="0">
              <a:buNone/>
            </a:pPr>
            <a:r>
              <a:rPr lang="en-US" sz="1800" b="1" dirty="0" smtClean="0"/>
              <a:t>Measure</a:t>
            </a:r>
          </a:p>
          <a:p>
            <a:pPr marL="69850" indent="0">
              <a:buNone/>
            </a:pPr>
            <a:r>
              <a:rPr lang="en-US" sz="1800" b="1" dirty="0" smtClean="0"/>
              <a:t>9.1.1 A</a:t>
            </a:r>
          </a:p>
          <a:p>
            <a:pPr marL="69850" indent="0">
              <a:buNone/>
            </a:pPr>
            <a:r>
              <a:rPr lang="en-US" sz="1800" dirty="0" smtClean="0"/>
              <a:t>Engage staff at all organizational levels in establishing or updating a performance management system. </a:t>
            </a:r>
            <a:endParaRPr lang="en-US" sz="1800" dirty="0"/>
          </a:p>
          <a:p>
            <a:pPr marL="69850" indent="0">
              <a:buNone/>
            </a:pPr>
            <a:r>
              <a:rPr lang="en-US" sz="2000" b="1" dirty="0" smtClean="0"/>
              <a:t>	</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864" y="1021352"/>
            <a:ext cx="1628730" cy="11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Quality Improvement Tools</a:t>
            </a:r>
            <a:endParaRPr lang="en-US" b="1" dirty="0"/>
          </a:p>
        </p:txBody>
      </p:sp>
      <p:sp>
        <p:nvSpPr>
          <p:cNvPr id="9" name="Content Placeholder 8"/>
          <p:cNvSpPr>
            <a:spLocks noGrp="1"/>
          </p:cNvSpPr>
          <p:nvPr>
            <p:ph idx="1"/>
          </p:nvPr>
        </p:nvSpPr>
        <p:spPr/>
        <p:txBody>
          <a:bodyPr/>
          <a:lstStyle/>
          <a:p>
            <a:r>
              <a:rPr lang="en-US" sz="1800" b="1" dirty="0" smtClean="0"/>
              <a:t>Cross Functional Process Map of anticipated referral process and subsequent revision</a:t>
            </a:r>
          </a:p>
          <a:p>
            <a:endParaRPr lang="en-US" sz="1800" b="1" dirty="0" smtClean="0"/>
          </a:p>
          <a:p>
            <a:r>
              <a:rPr lang="en-US" sz="1800" b="1" dirty="0" smtClean="0"/>
              <a:t>Brainstorming of potential barriers and solutions to scheduling</a:t>
            </a:r>
          </a:p>
          <a:p>
            <a:endParaRPr lang="en-US" sz="1800" b="1" dirty="0" smtClean="0"/>
          </a:p>
          <a:p>
            <a:r>
              <a:rPr lang="en-US" sz="1800" b="1" dirty="0" smtClean="0"/>
              <a:t>Data collection following the initiation of referral process</a:t>
            </a:r>
          </a:p>
          <a:p>
            <a:endParaRPr lang="en-US" sz="1800" b="1" dirty="0" smtClean="0"/>
          </a:p>
          <a:p>
            <a:r>
              <a:rPr lang="en-US" sz="1800" b="1" dirty="0" smtClean="0"/>
              <a:t>Root cause analysis and Rapid Cycle Intervention</a:t>
            </a:r>
          </a:p>
          <a:p>
            <a:pPr marL="69850" indent="0">
              <a:buNone/>
            </a:pPr>
            <a:endParaRPr lang="en-US" sz="1800" b="1" dirty="0" smtClean="0"/>
          </a:p>
        </p:txBody>
      </p:sp>
    </p:spTree>
    <p:extLst>
      <p:ext uri="{BB962C8B-B14F-4D97-AF65-F5344CB8AC3E}">
        <p14:creationId xmlns:p14="http://schemas.microsoft.com/office/powerpoint/2010/main" val="187651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741" y="382137"/>
            <a:ext cx="7572434" cy="800219"/>
          </a:xfrm>
          <a:prstGeom prst="rect">
            <a:avLst/>
          </a:prstGeom>
          <a:noFill/>
        </p:spPr>
        <p:txBody>
          <a:bodyPr wrap="square" rtlCol="0">
            <a:spAutoFit/>
          </a:bodyPr>
          <a:lstStyle/>
          <a:p>
            <a:endParaRPr lang="en-US" dirty="0" smtClean="0"/>
          </a:p>
          <a:p>
            <a:r>
              <a:rPr lang="en-US" sz="2800" b="1" dirty="0" smtClean="0"/>
              <a:t>Identify Public Health Problem</a:t>
            </a:r>
            <a:endParaRPr lang="en-US" sz="2800" b="1" dirty="0"/>
          </a:p>
        </p:txBody>
      </p:sp>
      <p:sp>
        <p:nvSpPr>
          <p:cNvPr id="3" name="TextBox 2"/>
          <p:cNvSpPr txBox="1"/>
          <p:nvPr/>
        </p:nvSpPr>
        <p:spPr>
          <a:xfrm>
            <a:off x="668741" y="1459355"/>
            <a:ext cx="7874758" cy="5078313"/>
          </a:xfrm>
          <a:prstGeom prst="rect">
            <a:avLst/>
          </a:prstGeom>
          <a:noFill/>
        </p:spPr>
        <p:txBody>
          <a:bodyPr wrap="square" rtlCol="0">
            <a:spAutoFit/>
          </a:bodyPr>
          <a:lstStyle/>
          <a:p>
            <a:r>
              <a:rPr lang="en-US" b="1" dirty="0" smtClean="0"/>
              <a:t>June 2012</a:t>
            </a:r>
            <a:r>
              <a:rPr lang="en-US" dirty="0" smtClean="0"/>
              <a:t>	Discussions with WHF regarding need for </a:t>
            </a:r>
            <a:r>
              <a:rPr lang="en-US" dirty="0" err="1" smtClean="0"/>
              <a:t>Tdap</a:t>
            </a:r>
            <a:r>
              <a:rPr lang="en-US" dirty="0" smtClean="0"/>
              <a:t> 			vaccine for pregnant women as recommended by ACIP</a:t>
            </a:r>
          </a:p>
          <a:p>
            <a:r>
              <a:rPr lang="en-US" dirty="0"/>
              <a:t>	</a:t>
            </a:r>
            <a:r>
              <a:rPr lang="en-US" dirty="0" smtClean="0">
                <a:solidFill>
                  <a:srgbClr val="FF0000"/>
                </a:solidFill>
              </a:rPr>
              <a:t>Problem</a:t>
            </a:r>
            <a:r>
              <a:rPr lang="en-US" dirty="0" smtClean="0"/>
              <a:t>	</a:t>
            </a:r>
          </a:p>
          <a:p>
            <a:r>
              <a:rPr lang="en-US" dirty="0"/>
              <a:t>	</a:t>
            </a:r>
            <a:r>
              <a:rPr lang="en-US" dirty="0">
                <a:solidFill>
                  <a:srgbClr val="FF0000"/>
                </a:solidFill>
              </a:rPr>
              <a:t> </a:t>
            </a:r>
            <a:r>
              <a:rPr lang="en-US" dirty="0" err="1">
                <a:solidFill>
                  <a:srgbClr val="FF0000"/>
                </a:solidFill>
              </a:rPr>
              <a:t>Iden</a:t>
            </a:r>
            <a:r>
              <a:rPr lang="en-US" dirty="0">
                <a:solidFill>
                  <a:srgbClr val="FF0000"/>
                </a:solidFill>
              </a:rPr>
              <a:t>. </a:t>
            </a:r>
            <a:r>
              <a:rPr lang="en-US" dirty="0" smtClean="0"/>
              <a:t>	Currently no women receiving vaccines</a:t>
            </a:r>
          </a:p>
          <a:p>
            <a:r>
              <a:rPr lang="en-US" dirty="0"/>
              <a:t>	</a:t>
            </a:r>
            <a:r>
              <a:rPr lang="en-US" dirty="0" smtClean="0"/>
              <a:t>	WHF unable to provide vaccines</a:t>
            </a:r>
          </a:p>
          <a:p>
            <a:endParaRPr lang="en-US" dirty="0" smtClean="0"/>
          </a:p>
          <a:p>
            <a:r>
              <a:rPr lang="en-US" b="1" dirty="0" smtClean="0"/>
              <a:t>July 2012</a:t>
            </a:r>
            <a:r>
              <a:rPr lang="en-US" dirty="0" smtClean="0"/>
              <a:t>	Identified GSK vaccine patient assistance program</a:t>
            </a:r>
          </a:p>
          <a:p>
            <a:r>
              <a:rPr lang="en-US" dirty="0"/>
              <a:t>	</a:t>
            </a:r>
            <a:r>
              <a:rPr lang="en-US" dirty="0" smtClean="0"/>
              <a:t>	Grant availability identified</a:t>
            </a:r>
          </a:p>
          <a:p>
            <a:r>
              <a:rPr lang="en-US" dirty="0" smtClean="0"/>
              <a:t>	</a:t>
            </a:r>
            <a:r>
              <a:rPr lang="en-US" dirty="0" smtClean="0">
                <a:solidFill>
                  <a:srgbClr val="FF0000"/>
                </a:solidFill>
              </a:rPr>
              <a:t>Research</a:t>
            </a:r>
            <a:endParaRPr lang="en-US" dirty="0"/>
          </a:p>
          <a:p>
            <a:endParaRPr lang="en-US" b="1" dirty="0" smtClean="0"/>
          </a:p>
          <a:p>
            <a:r>
              <a:rPr lang="en-US" b="1" dirty="0" smtClean="0"/>
              <a:t>August 2012</a:t>
            </a:r>
            <a:r>
              <a:rPr lang="en-US" dirty="0" smtClean="0"/>
              <a:t>	Application prepared for COPPHI grant</a:t>
            </a:r>
          </a:p>
          <a:p>
            <a:r>
              <a:rPr lang="en-US" dirty="0" smtClean="0"/>
              <a:t>		</a:t>
            </a:r>
          </a:p>
          <a:p>
            <a:r>
              <a:rPr lang="en-US" dirty="0"/>
              <a:t>	</a:t>
            </a:r>
            <a:r>
              <a:rPr lang="en-US" dirty="0" smtClean="0"/>
              <a:t>	Adult Immunization Policy updated to include </a:t>
            </a:r>
            <a:r>
              <a:rPr lang="en-US" dirty="0" err="1" smtClean="0"/>
              <a:t>Tdap</a:t>
            </a:r>
            <a:r>
              <a:rPr lang="en-US" dirty="0" smtClean="0"/>
              <a:t> 			recommendations in pregnant women</a:t>
            </a:r>
          </a:p>
          <a:p>
            <a:endParaRPr lang="en-US" dirty="0"/>
          </a:p>
          <a:p>
            <a:r>
              <a:rPr lang="en-US" b="1" dirty="0"/>
              <a:t>October 2012</a:t>
            </a:r>
            <a:r>
              <a:rPr lang="en-US" dirty="0"/>
              <a:t>	ACIP recommends </a:t>
            </a:r>
            <a:r>
              <a:rPr lang="en-US" dirty="0" err="1"/>
              <a:t>Tdap</a:t>
            </a:r>
            <a:r>
              <a:rPr lang="en-US" dirty="0"/>
              <a:t> with </a:t>
            </a:r>
            <a:r>
              <a:rPr lang="en-US" b="1" dirty="0"/>
              <a:t>each</a:t>
            </a:r>
            <a:r>
              <a:rPr lang="en-US" dirty="0"/>
              <a:t> pregnancy</a:t>
            </a:r>
          </a:p>
          <a:p>
            <a:endParaRPr lang="en-US" dirty="0" smtClean="0"/>
          </a:p>
          <a:p>
            <a:endParaRPr lang="en-US" dirty="0"/>
          </a:p>
        </p:txBody>
      </p:sp>
    </p:spTree>
    <p:extLst>
      <p:ext uri="{BB962C8B-B14F-4D97-AF65-F5344CB8AC3E}">
        <p14:creationId xmlns:p14="http://schemas.microsoft.com/office/powerpoint/2010/main" val="1803762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3482</TotalTime>
  <Words>561</Words>
  <Application>Microsoft Office PowerPoint</Application>
  <PresentationFormat>On-screen Show (4:3)</PresentationFormat>
  <Paragraphs>161</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Pertussis Prevention for Pregnant Women: P3W</vt:lpstr>
      <vt:lpstr>Whooping Cough US 2012</vt:lpstr>
      <vt:lpstr>Collier County  2009-11Pertussis Burden</vt:lpstr>
      <vt:lpstr>Easily Prevented with Tdap Vaccine</vt:lpstr>
      <vt:lpstr>RWJ Grant</vt:lpstr>
      <vt:lpstr>              PHAB Accreditation</vt:lpstr>
      <vt:lpstr>              PHAB Accreditation</vt:lpstr>
      <vt:lpstr>Quality Improvement Tools</vt:lpstr>
      <vt:lpstr>PowerPoint Presentation</vt:lpstr>
      <vt:lpstr>PowerPoint Presentation</vt:lpstr>
      <vt:lpstr>PowerPoint Presentation</vt:lpstr>
      <vt:lpstr>PowerPoint Presentation</vt:lpstr>
      <vt:lpstr>PowerPoint Presentation</vt:lpstr>
      <vt:lpstr>PowerPoint Presentation</vt:lpstr>
      <vt:lpstr>Accomplishments to Date</vt:lpstr>
      <vt:lpstr>Next Steps for QI</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Prevention for Pregnant Women: P3W</dc:title>
  <dc:creator>Laura Levine</dc:creator>
  <cp:lastModifiedBy>Levine, Laura M</cp:lastModifiedBy>
  <cp:revision>79</cp:revision>
  <cp:lastPrinted>2013-06-10T12:51:19Z</cp:lastPrinted>
  <dcterms:created xsi:type="dcterms:W3CDTF">2012-12-07T15:30:58Z</dcterms:created>
  <dcterms:modified xsi:type="dcterms:W3CDTF">2013-06-10T12:52:10Z</dcterms:modified>
</cp:coreProperties>
</file>