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1" r:id="rId5"/>
    <p:sldId id="262" r:id="rId6"/>
    <p:sldId id="260" r:id="rId7"/>
    <p:sldId id="263" r:id="rId8"/>
    <p:sldId id="257" r:id="rId9"/>
    <p:sldId id="265" r:id="rId10"/>
    <p:sldId id="266" r:id="rId11"/>
    <p:sldId id="271" r:id="rId12"/>
    <p:sldId id="267" r:id="rId13"/>
    <p:sldId id="268" r:id="rId14"/>
    <p:sldId id="269" r:id="rId15"/>
    <p:sldId id="270" r:id="rId16"/>
    <p:sldId id="272" r:id="rId17"/>
    <p:sldId id="277" r:id="rId18"/>
    <p:sldId id="278" r:id="rId19"/>
    <p:sldId id="273" r:id="rId20"/>
    <p:sldId id="274" r:id="rId21"/>
    <p:sldId id="275" r:id="rId22"/>
    <p:sldId id="276" r:id="rId23"/>
    <p:sldId id="279" r:id="rId24"/>
    <p:sldId id="282" r:id="rId25"/>
    <p:sldId id="281" r:id="rId26"/>
    <p:sldId id="280"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960A5EA-D9B6-4674-A6A4-033F52CC7A78}" type="datetimeFigureOut">
              <a:rPr lang="en-US" smtClean="0"/>
              <a:pPr/>
              <a:t>5/10/2011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92A0DAE-DFB8-45A5-AD07-97D91FFE833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60A5EA-D9B6-4674-A6A4-033F52CC7A78}"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A0DAE-DFB8-45A5-AD07-97D91FFE83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60A5EA-D9B6-4674-A6A4-033F52CC7A78}"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A0DAE-DFB8-45A5-AD07-97D91FFE83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60A5EA-D9B6-4674-A6A4-033F52CC7A78}"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A0DAE-DFB8-45A5-AD07-97D91FFE83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960A5EA-D9B6-4674-A6A4-033F52CC7A78}"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A0DAE-DFB8-45A5-AD07-97D91FFE833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960A5EA-D9B6-4674-A6A4-033F52CC7A78}" type="datetimeFigureOut">
              <a:rPr lang="en-US" smtClean="0"/>
              <a:pPr/>
              <a:t>5/10/2011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A0DAE-DFB8-45A5-AD07-97D91FFE83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960A5EA-D9B6-4674-A6A4-033F52CC7A78}" type="datetimeFigureOut">
              <a:rPr lang="en-US" smtClean="0"/>
              <a:pPr/>
              <a:t>5/10/2011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A0DAE-DFB8-45A5-AD07-97D91FFE83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960A5EA-D9B6-4674-A6A4-033F52CC7A78}" type="datetimeFigureOut">
              <a:rPr lang="en-US" smtClean="0"/>
              <a:pPr/>
              <a:t>5/10/2011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A0DAE-DFB8-45A5-AD07-97D91FFE83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60A5EA-D9B6-4674-A6A4-033F52CC7A78}" type="datetimeFigureOut">
              <a:rPr lang="en-US" smtClean="0"/>
              <a:pPr/>
              <a:t>5/10/2011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A0DAE-DFB8-45A5-AD07-97D91FFE83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960A5EA-D9B6-4674-A6A4-033F52CC7A78}" type="datetimeFigureOut">
              <a:rPr lang="en-US" smtClean="0"/>
              <a:pPr/>
              <a:t>5/10/2011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A0DAE-DFB8-45A5-AD07-97D91FFE83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960A5EA-D9B6-4674-A6A4-033F52CC7A78}" type="datetimeFigureOut">
              <a:rPr lang="en-US" smtClean="0"/>
              <a:pPr/>
              <a:t>5/10/2011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92A0DAE-DFB8-45A5-AD07-97D91FFE833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960A5EA-D9B6-4674-A6A4-033F52CC7A78}" type="datetimeFigureOut">
              <a:rPr lang="en-US" smtClean="0"/>
              <a:pPr/>
              <a:t>5/10/2011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92A0DAE-DFB8-45A5-AD07-97D91FFE8336}"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4900" dirty="0" smtClean="0"/>
              <a:t>Open Access Scheduling</a:t>
            </a:r>
            <a:br>
              <a:rPr lang="en-US" sz="4900" dirty="0" smtClean="0"/>
            </a:br>
            <a:r>
              <a:rPr lang="en-US" sz="4900" dirty="0" smtClean="0"/>
              <a:t>Quality Improvement Project</a:t>
            </a:r>
            <a:br>
              <a:rPr lang="en-US" sz="4900" dirty="0" smtClean="0"/>
            </a:br>
            <a:r>
              <a:rPr lang="en-US" sz="4900" dirty="0" smtClean="0"/>
              <a:t>Kaizen Event</a:t>
            </a:r>
            <a:r>
              <a:rPr lang="en-US" sz="3200" dirty="0" smtClean="0"/>
              <a:t/>
            </a:r>
            <a:br>
              <a:rPr lang="en-US" sz="3200" dirty="0" smtClean="0"/>
            </a:br>
            <a:endParaRPr lang="en-US" sz="3200" dirty="0"/>
          </a:p>
        </p:txBody>
      </p:sp>
      <p:sp>
        <p:nvSpPr>
          <p:cNvPr id="3" name="Subtitle 2"/>
          <p:cNvSpPr>
            <a:spLocks noGrp="1"/>
          </p:cNvSpPr>
          <p:nvPr>
            <p:ph type="subTitle" idx="1"/>
          </p:nvPr>
        </p:nvSpPr>
        <p:spPr/>
        <p:txBody>
          <a:bodyPr/>
          <a:lstStyle/>
          <a:p>
            <a:pPr algn="ctr"/>
            <a:r>
              <a:rPr lang="en-US" sz="2800" dirty="0" smtClean="0"/>
              <a:t>18-21 January, 2011</a:t>
            </a:r>
            <a:br>
              <a:rPr lang="en-US" sz="2800" dirty="0" smtClean="0"/>
            </a:br>
            <a:r>
              <a:rPr lang="en-US" sz="2800" dirty="0" smtClean="0"/>
              <a:t>Macon County Public Health</a:t>
            </a:r>
            <a:br>
              <a:rPr lang="en-US" sz="2800" dirty="0" smtClean="0"/>
            </a:br>
            <a:r>
              <a:rPr lang="en-US" sz="2800" dirty="0" smtClean="0"/>
              <a:t>Franklin, North Carolina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Clerical Post Kaizen Changes</a:t>
            </a:r>
            <a:endParaRPr lang="en-US" dirty="0"/>
          </a:p>
        </p:txBody>
      </p:sp>
      <p:sp>
        <p:nvSpPr>
          <p:cNvPr id="3" name="Content Placeholder 2"/>
          <p:cNvSpPr>
            <a:spLocks noGrp="1"/>
          </p:cNvSpPr>
          <p:nvPr>
            <p:ph idx="1"/>
          </p:nvPr>
        </p:nvSpPr>
        <p:spPr/>
        <p:txBody>
          <a:bodyPr>
            <a:normAutofit fontScale="92500"/>
          </a:bodyPr>
          <a:lstStyle/>
          <a:p>
            <a:pPr lvl="0"/>
            <a:r>
              <a:rPr lang="en-US" sz="2800" b="1" dirty="0" smtClean="0"/>
              <a:t>Staff training</a:t>
            </a:r>
            <a:endParaRPr lang="en-US" sz="2000" dirty="0" smtClean="0"/>
          </a:p>
          <a:p>
            <a:pPr lvl="1"/>
            <a:r>
              <a:rPr lang="en-US" b="1" dirty="0" smtClean="0"/>
              <a:t>HIS</a:t>
            </a:r>
            <a:endParaRPr lang="en-US" sz="1800" dirty="0" smtClean="0"/>
          </a:p>
          <a:p>
            <a:pPr lvl="1"/>
            <a:r>
              <a:rPr lang="en-US" b="1" dirty="0" smtClean="0"/>
              <a:t>Phone system</a:t>
            </a:r>
            <a:endParaRPr lang="en-US" sz="1800" dirty="0" smtClean="0"/>
          </a:p>
          <a:p>
            <a:pPr lvl="1"/>
            <a:r>
              <a:rPr lang="en-US" b="1" dirty="0" smtClean="0"/>
              <a:t>New process change w/lab and clinic</a:t>
            </a:r>
            <a:endParaRPr lang="en-US" sz="1800" dirty="0" smtClean="0"/>
          </a:p>
          <a:p>
            <a:pPr lvl="1"/>
            <a:r>
              <a:rPr lang="en-US" b="1" dirty="0" smtClean="0"/>
              <a:t>Cheat sheet for times allocated for appt time</a:t>
            </a:r>
          </a:p>
          <a:p>
            <a:r>
              <a:rPr lang="en-US" b="1" dirty="0" smtClean="0"/>
              <a:t>Nurse and Interpreter assisting with making appointments 8-830 M-F</a:t>
            </a:r>
          </a:p>
          <a:p>
            <a:r>
              <a:rPr lang="en-US" b="1" dirty="0" smtClean="0"/>
              <a:t>Medical Records Clerk (MRC) assistance M,W,T,F 8-12</a:t>
            </a:r>
          </a:p>
          <a:p>
            <a:pPr lvl="1"/>
            <a:r>
              <a:rPr lang="en-US" b="1" dirty="0" smtClean="0"/>
              <a:t>Pull charts for lab</a:t>
            </a:r>
          </a:p>
          <a:p>
            <a:pPr lvl="1"/>
            <a:r>
              <a:rPr lang="en-US" b="1" dirty="0" smtClean="0"/>
              <a:t>File and Pull Charts</a:t>
            </a:r>
          </a:p>
          <a:p>
            <a:endParaRPr lang="en-US" sz="2000"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Scheduling Template</a:t>
            </a:r>
            <a:endParaRPr lang="en-US" dirty="0"/>
          </a:p>
        </p:txBody>
      </p:sp>
      <p:graphicFrame>
        <p:nvGraphicFramePr>
          <p:cNvPr id="4" name="Content Placeholder 3"/>
          <p:cNvGraphicFramePr>
            <a:graphicFrameLocks noChangeAspect="1"/>
          </p:cNvGraphicFramePr>
          <p:nvPr>
            <p:ph idx="1"/>
          </p:nvPr>
        </p:nvGraphicFramePr>
        <p:xfrm>
          <a:off x="1981200" y="1905000"/>
          <a:ext cx="3581400" cy="4639870"/>
        </p:xfrm>
        <a:graphic>
          <a:graphicData uri="http://schemas.openxmlformats.org/presentationml/2006/ole">
            <p:oleObj spid="_x0000_s4098" name="Acrobat Document" r:id="rId3" imgW="5829233" imgH="7543800" progId="AcroExch.Document.7">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Laboratory Post Kaizen Changes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sz="2800" b="1" dirty="0" smtClean="0"/>
              <a:t>Schedule is worthless- Transition to Walk-In Lab</a:t>
            </a:r>
            <a:endParaRPr lang="en-US" sz="2000" dirty="0" smtClean="0"/>
          </a:p>
          <a:p>
            <a:pPr lvl="1"/>
            <a:r>
              <a:rPr lang="en-US" b="1" dirty="0" smtClean="0"/>
              <a:t>Drug test still schedule by lab directly</a:t>
            </a:r>
            <a:endParaRPr lang="en-US" sz="1800" dirty="0" smtClean="0"/>
          </a:p>
          <a:p>
            <a:pPr lvl="1"/>
            <a:r>
              <a:rPr lang="en-US" b="1" dirty="0" smtClean="0"/>
              <a:t>Paternity test still schedule by lab directly</a:t>
            </a:r>
            <a:endParaRPr lang="en-US" sz="1800" dirty="0" smtClean="0"/>
          </a:p>
          <a:p>
            <a:pPr lvl="0"/>
            <a:r>
              <a:rPr lang="en-US" sz="2800" b="1" dirty="0" smtClean="0"/>
              <a:t>Community Care Clinic on Tuesdays and Thursdays 10-11:30</a:t>
            </a:r>
            <a:endParaRPr lang="en-US" sz="2000" dirty="0" smtClean="0"/>
          </a:p>
          <a:p>
            <a:pPr lvl="1"/>
            <a:r>
              <a:rPr lang="en-US" b="1" dirty="0" smtClean="0"/>
              <a:t>Notified CCC</a:t>
            </a:r>
            <a:endParaRPr lang="en-US" sz="1800" dirty="0" smtClean="0"/>
          </a:p>
          <a:p>
            <a:pPr lvl="0"/>
            <a:r>
              <a:rPr lang="en-US" sz="2800" b="1" dirty="0" smtClean="0"/>
              <a:t>Outside Doctor Orders- MWTF- 8-10</a:t>
            </a:r>
            <a:endParaRPr lang="en-US" sz="2000" dirty="0" smtClean="0"/>
          </a:p>
          <a:p>
            <a:pPr lvl="1"/>
            <a:r>
              <a:rPr lang="en-US" b="1" dirty="0" smtClean="0"/>
              <a:t>Notify doctor’s office about change in process</a:t>
            </a:r>
            <a:endParaRPr lang="en-US" sz="1800" dirty="0" smtClean="0"/>
          </a:p>
          <a:p>
            <a:pPr lvl="1"/>
            <a:r>
              <a:rPr lang="en-US" b="1" dirty="0" smtClean="0"/>
              <a:t>Communication meeting- get on agenda</a:t>
            </a:r>
            <a:endParaRPr lang="en-US" sz="1800" dirty="0" smtClean="0"/>
          </a:p>
          <a:p>
            <a:pPr lvl="1"/>
            <a:r>
              <a:rPr lang="en-US" b="1" dirty="0" smtClean="0"/>
              <a:t>Phone script for clerical staff</a:t>
            </a:r>
            <a:endParaRPr lang="en-US" sz="1800" dirty="0" smtClean="0"/>
          </a:p>
          <a:p>
            <a:pPr lvl="1"/>
            <a:r>
              <a:rPr lang="en-US" b="1" dirty="0" smtClean="0"/>
              <a:t>Phone message script</a:t>
            </a:r>
            <a:endParaRPr lang="en-US" sz="1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Laboratory Post Kaizen Changes</a:t>
            </a:r>
            <a:endParaRPr lang="en-US" dirty="0"/>
          </a:p>
        </p:txBody>
      </p:sp>
      <p:sp>
        <p:nvSpPr>
          <p:cNvPr id="3" name="Content Placeholder 2"/>
          <p:cNvSpPr>
            <a:spLocks noGrp="1"/>
          </p:cNvSpPr>
          <p:nvPr>
            <p:ph idx="1"/>
          </p:nvPr>
        </p:nvSpPr>
        <p:spPr/>
        <p:txBody>
          <a:bodyPr/>
          <a:lstStyle/>
          <a:p>
            <a:r>
              <a:rPr lang="en-US" dirty="0" smtClean="0"/>
              <a:t>3 staff on Tuesdays and Thursday</a:t>
            </a:r>
          </a:p>
          <a:p>
            <a:r>
              <a:rPr lang="en-US" dirty="0" smtClean="0"/>
              <a:t>Regular Doctor Orders Patient (Frequent Flyers) sent direct to lab without checking in with clerical</a:t>
            </a:r>
          </a:p>
          <a:p>
            <a:pPr lvl="1"/>
            <a:r>
              <a:rPr lang="en-US" dirty="0" smtClean="0"/>
              <a:t>Charts pulled by MRC</a:t>
            </a:r>
          </a:p>
          <a:p>
            <a:r>
              <a:rPr lang="en-US" dirty="0" smtClean="0"/>
              <a:t>Laboratory identified as next QI project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Laboratory PDSA</a:t>
            </a:r>
            <a:endParaRPr lang="en-US" dirty="0"/>
          </a:p>
        </p:txBody>
      </p:sp>
      <p:graphicFrame>
        <p:nvGraphicFramePr>
          <p:cNvPr id="4" name="Content Placeholder 3"/>
          <p:cNvGraphicFramePr>
            <a:graphicFrameLocks noChangeAspect="1"/>
          </p:cNvGraphicFramePr>
          <p:nvPr>
            <p:ph idx="1"/>
          </p:nvPr>
        </p:nvGraphicFramePr>
        <p:xfrm>
          <a:off x="762000" y="1905000"/>
          <a:ext cx="3136900" cy="4064000"/>
        </p:xfrm>
        <a:graphic>
          <a:graphicData uri="http://schemas.openxmlformats.org/presentationml/2006/ole">
            <p:oleObj spid="_x0000_s3074" name="Acrobat Document" r:id="rId3" imgW="5829233" imgH="7543800" progId="AcroExch.Document.7">
              <p:embed/>
            </p:oleObj>
          </a:graphicData>
        </a:graphic>
      </p:graphicFrame>
      <p:graphicFrame>
        <p:nvGraphicFramePr>
          <p:cNvPr id="5" name="Object 4"/>
          <p:cNvGraphicFramePr>
            <a:graphicFrameLocks noChangeAspect="1"/>
          </p:cNvGraphicFramePr>
          <p:nvPr/>
        </p:nvGraphicFramePr>
        <p:xfrm>
          <a:off x="5334000" y="2514600"/>
          <a:ext cx="3136900" cy="4064000"/>
        </p:xfrm>
        <a:graphic>
          <a:graphicData uri="http://schemas.openxmlformats.org/presentationml/2006/ole">
            <p:oleObj spid="_x0000_s3075" name="Acrobat Document" r:id="rId4" imgW="5829233" imgH="7543800" progId="AcroExch.Document.7">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Post Kaizen Changes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b="1" dirty="0" smtClean="0"/>
              <a:t>Program manager does post counseling/final step for BCCCP patients when ever available</a:t>
            </a:r>
            <a:endParaRPr lang="en-US" dirty="0" smtClean="0"/>
          </a:p>
          <a:p>
            <a:pPr lvl="0"/>
            <a:r>
              <a:rPr lang="en-US" b="1" dirty="0" smtClean="0"/>
              <a:t>Nurse shadows patient from beginning to end- especially for FP patients</a:t>
            </a:r>
            <a:endParaRPr lang="en-US" dirty="0" smtClean="0"/>
          </a:p>
          <a:p>
            <a:pPr lvl="0"/>
            <a:r>
              <a:rPr lang="en-US" b="1" dirty="0" smtClean="0"/>
              <a:t>Nurse assist provider in Exam Room, except for Pre-Natal</a:t>
            </a:r>
            <a:endParaRPr lang="en-US" dirty="0" smtClean="0"/>
          </a:p>
          <a:p>
            <a:pPr lvl="0"/>
            <a:r>
              <a:rPr lang="en-US" b="1" dirty="0" smtClean="0"/>
              <a:t>Routing Slips completed before patient arrives (pre-made slips or templates)</a:t>
            </a:r>
            <a:endParaRPr lang="en-US" dirty="0" smtClean="0"/>
          </a:p>
          <a:p>
            <a:pPr lvl="0"/>
            <a:r>
              <a:rPr lang="en-US" b="1" dirty="0" smtClean="0"/>
              <a:t>Inform outside providers and patients of flow changes</a:t>
            </a:r>
            <a:endParaRPr lang="en-US" dirty="0" smtClean="0"/>
          </a:p>
          <a:p>
            <a:pPr lvl="0"/>
            <a:r>
              <a:rPr lang="en-US" b="1" dirty="0" smtClean="0"/>
              <a:t>Not sending charts to lab- can use blue lab form instead of general lab form. </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PDSA</a:t>
            </a:r>
            <a:endParaRPr lang="en-US" dirty="0"/>
          </a:p>
        </p:txBody>
      </p:sp>
      <p:graphicFrame>
        <p:nvGraphicFramePr>
          <p:cNvPr id="4" name="Content Placeholder 3"/>
          <p:cNvGraphicFramePr>
            <a:graphicFrameLocks noChangeAspect="1"/>
          </p:cNvGraphicFramePr>
          <p:nvPr>
            <p:ph idx="1"/>
          </p:nvPr>
        </p:nvGraphicFramePr>
        <p:xfrm>
          <a:off x="381000" y="2057400"/>
          <a:ext cx="3136900" cy="4064000"/>
        </p:xfrm>
        <a:graphic>
          <a:graphicData uri="http://schemas.openxmlformats.org/presentationml/2006/ole">
            <p:oleObj spid="_x0000_s5122" name="Acrobat Document" r:id="rId3" imgW="5829233" imgH="7543800" progId="AcroExch.Document.7">
              <p:embed/>
            </p:oleObj>
          </a:graphicData>
        </a:graphic>
      </p:graphicFrame>
      <p:graphicFrame>
        <p:nvGraphicFramePr>
          <p:cNvPr id="5" name="Object 4"/>
          <p:cNvGraphicFramePr>
            <a:graphicFrameLocks noChangeAspect="1"/>
          </p:cNvGraphicFramePr>
          <p:nvPr/>
        </p:nvGraphicFramePr>
        <p:xfrm>
          <a:off x="5105400" y="2362200"/>
          <a:ext cx="3136900" cy="4064000"/>
        </p:xfrm>
        <a:graphic>
          <a:graphicData uri="http://schemas.openxmlformats.org/presentationml/2006/ole">
            <p:oleObj spid="_x0000_s5123" name="Acrobat Document" r:id="rId4" imgW="5829233" imgH="7543800" progId="AcroExch.Document.7">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228600"/>
            <a:ext cx="1752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Patient Calls for Appointment</a:t>
            </a:r>
          </a:p>
        </p:txBody>
      </p:sp>
      <p:sp>
        <p:nvSpPr>
          <p:cNvPr id="6" name="Rectangle 5"/>
          <p:cNvSpPr/>
          <p:nvPr/>
        </p:nvSpPr>
        <p:spPr>
          <a:xfrm>
            <a:off x="762000" y="1524000"/>
            <a:ext cx="1600200" cy="533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smtClean="0"/>
              <a:t>Clerks, Interpreter or  Nurse  schedule appointment</a:t>
            </a:r>
          </a:p>
          <a:p>
            <a:pPr algn="ctr" fontAlgn="auto">
              <a:spcBef>
                <a:spcPts val="0"/>
              </a:spcBef>
              <a:spcAft>
                <a:spcPts val="0"/>
              </a:spcAft>
              <a:defRPr/>
            </a:pPr>
            <a:r>
              <a:rPr lang="en-US" sz="1600" dirty="0" smtClean="0"/>
              <a:t>within 72 hours or take patients name if no appointment available. If patient calls twice without being able to make appointment, clerks will make appointment and call  patient back with appointment.</a:t>
            </a:r>
          </a:p>
          <a:p>
            <a:pPr algn="ctr" fontAlgn="auto">
              <a:spcBef>
                <a:spcPts val="0"/>
              </a:spcBef>
              <a:spcAft>
                <a:spcPts val="0"/>
              </a:spcAft>
              <a:defRPr/>
            </a:pPr>
            <a:endParaRPr lang="en-US" dirty="0"/>
          </a:p>
        </p:txBody>
      </p:sp>
      <p:sp>
        <p:nvSpPr>
          <p:cNvPr id="7" name="Rectangle 6"/>
          <p:cNvSpPr/>
          <p:nvPr/>
        </p:nvSpPr>
        <p:spPr>
          <a:xfrm>
            <a:off x="9906000" y="2667000"/>
            <a:ext cx="1371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10058400" y="2819400"/>
            <a:ext cx="1371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5638800" y="4953000"/>
            <a:ext cx="1371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Prenatal Clinic</a:t>
            </a:r>
          </a:p>
          <a:p>
            <a:pPr algn="ctr" fontAlgn="auto">
              <a:spcBef>
                <a:spcPts val="0"/>
              </a:spcBef>
              <a:spcAft>
                <a:spcPts val="0"/>
              </a:spcAft>
              <a:defRPr/>
            </a:pPr>
            <a:r>
              <a:rPr lang="en-US" sz="1600" dirty="0"/>
              <a:t>(1 X Week)</a:t>
            </a:r>
          </a:p>
        </p:txBody>
      </p:sp>
      <p:sp>
        <p:nvSpPr>
          <p:cNvPr id="12" name="Rectangle 11"/>
          <p:cNvSpPr/>
          <p:nvPr/>
        </p:nvSpPr>
        <p:spPr>
          <a:xfrm>
            <a:off x="3352800" y="5105400"/>
            <a:ext cx="1371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Clinic</a:t>
            </a:r>
          </a:p>
        </p:txBody>
      </p:sp>
      <p:sp>
        <p:nvSpPr>
          <p:cNvPr id="13" name="Rectangle 12"/>
          <p:cNvSpPr/>
          <p:nvPr/>
        </p:nvSpPr>
        <p:spPr>
          <a:xfrm>
            <a:off x="3276600" y="2514600"/>
            <a:ext cx="1371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Nurse</a:t>
            </a:r>
          </a:p>
          <a:p>
            <a:pPr algn="ctr" fontAlgn="auto">
              <a:spcBef>
                <a:spcPts val="0"/>
              </a:spcBef>
              <a:spcAft>
                <a:spcPts val="0"/>
              </a:spcAft>
              <a:defRPr/>
            </a:pPr>
            <a:r>
              <a:rPr lang="en-US" sz="1600" dirty="0"/>
              <a:t>(Seen within 24 Hours)</a:t>
            </a:r>
          </a:p>
        </p:txBody>
      </p:sp>
      <p:sp>
        <p:nvSpPr>
          <p:cNvPr id="14" name="Rectangle 13"/>
          <p:cNvSpPr/>
          <p:nvPr/>
        </p:nvSpPr>
        <p:spPr>
          <a:xfrm>
            <a:off x="3276600" y="533400"/>
            <a:ext cx="1371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Lab </a:t>
            </a:r>
          </a:p>
          <a:p>
            <a:pPr algn="ctr" fontAlgn="auto">
              <a:spcBef>
                <a:spcPts val="0"/>
              </a:spcBef>
              <a:spcAft>
                <a:spcPts val="0"/>
              </a:spcAft>
              <a:defRPr/>
            </a:pPr>
            <a:r>
              <a:rPr lang="en-US" sz="1600" dirty="0" smtClean="0"/>
              <a:t>Walk-In</a:t>
            </a:r>
            <a:endParaRPr lang="en-US" sz="1600" dirty="0"/>
          </a:p>
        </p:txBody>
      </p:sp>
      <p:sp>
        <p:nvSpPr>
          <p:cNvPr id="16" name="Rectangle 15"/>
          <p:cNvSpPr/>
          <p:nvPr/>
        </p:nvSpPr>
        <p:spPr>
          <a:xfrm>
            <a:off x="5638800" y="3733800"/>
            <a:ext cx="1371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PE’s</a:t>
            </a:r>
          </a:p>
          <a:p>
            <a:pPr algn="ctr" fontAlgn="auto">
              <a:spcBef>
                <a:spcPts val="0"/>
              </a:spcBef>
              <a:spcAft>
                <a:spcPts val="0"/>
              </a:spcAft>
              <a:defRPr/>
            </a:pPr>
            <a:endParaRPr lang="en-US" sz="1600" dirty="0"/>
          </a:p>
        </p:txBody>
      </p:sp>
      <p:sp>
        <p:nvSpPr>
          <p:cNvPr id="17" name="Rectangle 16"/>
          <p:cNvSpPr/>
          <p:nvPr/>
        </p:nvSpPr>
        <p:spPr>
          <a:xfrm>
            <a:off x="5638800" y="2590800"/>
            <a:ext cx="1371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Family Planning</a:t>
            </a:r>
          </a:p>
          <a:p>
            <a:pPr algn="ctr" fontAlgn="auto">
              <a:spcBef>
                <a:spcPts val="0"/>
              </a:spcBef>
              <a:spcAft>
                <a:spcPts val="0"/>
              </a:spcAft>
              <a:defRPr/>
            </a:pPr>
            <a:endParaRPr lang="en-US" sz="1600" dirty="0"/>
          </a:p>
        </p:txBody>
      </p:sp>
      <p:sp>
        <p:nvSpPr>
          <p:cNvPr id="18" name="Rectangle 17"/>
          <p:cNvSpPr/>
          <p:nvPr/>
        </p:nvSpPr>
        <p:spPr>
          <a:xfrm>
            <a:off x="5715000" y="1447800"/>
            <a:ext cx="1371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Child Heath</a:t>
            </a:r>
          </a:p>
          <a:p>
            <a:pPr algn="ctr" fontAlgn="auto">
              <a:spcBef>
                <a:spcPts val="0"/>
              </a:spcBef>
              <a:spcAft>
                <a:spcPts val="0"/>
              </a:spcAft>
              <a:defRPr/>
            </a:pPr>
            <a:endParaRPr lang="en-US" sz="1600" dirty="0"/>
          </a:p>
        </p:txBody>
      </p:sp>
      <p:sp>
        <p:nvSpPr>
          <p:cNvPr id="19" name="Rectangle 18"/>
          <p:cNvSpPr/>
          <p:nvPr/>
        </p:nvSpPr>
        <p:spPr>
          <a:xfrm>
            <a:off x="5638800" y="304800"/>
            <a:ext cx="1371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BCCCP/WW</a:t>
            </a:r>
          </a:p>
          <a:p>
            <a:pPr algn="ctr" fontAlgn="auto">
              <a:spcBef>
                <a:spcPts val="0"/>
              </a:spcBef>
              <a:spcAft>
                <a:spcPts val="0"/>
              </a:spcAft>
              <a:defRPr/>
            </a:pPr>
            <a:endParaRPr lang="en-US" sz="1600" dirty="0"/>
          </a:p>
        </p:txBody>
      </p:sp>
      <p:sp>
        <p:nvSpPr>
          <p:cNvPr id="20" name="Rounded Rectangle 19"/>
          <p:cNvSpPr/>
          <p:nvPr/>
        </p:nvSpPr>
        <p:spPr>
          <a:xfrm>
            <a:off x="7543800" y="304800"/>
            <a:ext cx="1295400" cy="685800"/>
          </a:xfrm>
          <a:prstGeom prst="roundRect">
            <a:avLst>
              <a:gd name="adj" fmla="val 26329"/>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dirty="0" smtClean="0"/>
              <a:t>Within 72 hours</a:t>
            </a:r>
            <a:endParaRPr lang="en-US" dirty="0"/>
          </a:p>
        </p:txBody>
      </p:sp>
      <p:sp>
        <p:nvSpPr>
          <p:cNvPr id="22" name="Rounded Rectangle 21"/>
          <p:cNvSpPr/>
          <p:nvPr/>
        </p:nvSpPr>
        <p:spPr>
          <a:xfrm>
            <a:off x="7620000" y="1447800"/>
            <a:ext cx="1295400" cy="685800"/>
          </a:xfrm>
          <a:prstGeom prst="roundRect">
            <a:avLst>
              <a:gd name="adj" fmla="val 26329"/>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dirty="0"/>
              <a:t>Within 72 hours</a:t>
            </a:r>
          </a:p>
        </p:txBody>
      </p:sp>
      <p:sp>
        <p:nvSpPr>
          <p:cNvPr id="23" name="Rounded Rectangle 22"/>
          <p:cNvSpPr/>
          <p:nvPr/>
        </p:nvSpPr>
        <p:spPr>
          <a:xfrm>
            <a:off x="7543800" y="2590800"/>
            <a:ext cx="1295400" cy="685800"/>
          </a:xfrm>
          <a:prstGeom prst="roundRect">
            <a:avLst>
              <a:gd name="adj" fmla="val 26329"/>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dirty="0"/>
              <a:t>Within 72 hours</a:t>
            </a:r>
          </a:p>
        </p:txBody>
      </p:sp>
      <p:sp>
        <p:nvSpPr>
          <p:cNvPr id="24" name="Rounded Rectangle 23"/>
          <p:cNvSpPr/>
          <p:nvPr/>
        </p:nvSpPr>
        <p:spPr>
          <a:xfrm>
            <a:off x="7620000" y="5029200"/>
            <a:ext cx="1295400" cy="685800"/>
          </a:xfrm>
          <a:prstGeom prst="roundRect">
            <a:avLst>
              <a:gd name="adj" fmla="val 26329"/>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dirty="0"/>
              <a:t>1 Week Wait</a:t>
            </a:r>
          </a:p>
        </p:txBody>
      </p:sp>
      <p:sp>
        <p:nvSpPr>
          <p:cNvPr id="25" name="Rounded Rectangle 24"/>
          <p:cNvSpPr/>
          <p:nvPr/>
        </p:nvSpPr>
        <p:spPr>
          <a:xfrm>
            <a:off x="7620000" y="3733800"/>
            <a:ext cx="1295400" cy="685800"/>
          </a:xfrm>
          <a:prstGeom prst="roundRect">
            <a:avLst>
              <a:gd name="adj" fmla="val 26329"/>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dirty="0"/>
              <a:t>Within 72 hours</a:t>
            </a:r>
          </a:p>
        </p:txBody>
      </p:sp>
      <p:cxnSp>
        <p:nvCxnSpPr>
          <p:cNvPr id="32" name="Straight Arrow Connector 31"/>
          <p:cNvCxnSpPr/>
          <p:nvPr/>
        </p:nvCxnSpPr>
        <p:spPr>
          <a:xfrm rot="5400000">
            <a:off x="1295401" y="1295400"/>
            <a:ext cx="304800" cy="3175"/>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a:off x="2973388" y="5257800"/>
            <a:ext cx="379412"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a:off x="2973388" y="2743200"/>
            <a:ext cx="303212"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a:off x="2897188" y="762000"/>
            <a:ext cx="379412"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rot="16200000" flipH="1">
            <a:off x="342900" y="3314700"/>
            <a:ext cx="5181600" cy="76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2933700" y="3162300"/>
            <a:ext cx="4724400" cy="76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514600" y="5943600"/>
            <a:ext cx="457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876800" y="5562600"/>
            <a:ext cx="457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257800" y="838200"/>
            <a:ext cx="379413"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55" name="Straight Arrow Connector 54"/>
          <p:cNvCxnSpPr/>
          <p:nvPr/>
        </p:nvCxnSpPr>
        <p:spPr>
          <a:xfrm>
            <a:off x="5334000" y="1905000"/>
            <a:ext cx="379413"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56" name="Straight Arrow Connector 55"/>
          <p:cNvCxnSpPr/>
          <p:nvPr/>
        </p:nvCxnSpPr>
        <p:spPr>
          <a:xfrm>
            <a:off x="5334000" y="2895600"/>
            <a:ext cx="379413"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57" name="Straight Arrow Connector 56"/>
          <p:cNvCxnSpPr/>
          <p:nvPr/>
        </p:nvCxnSpPr>
        <p:spPr>
          <a:xfrm>
            <a:off x="5334000" y="4191000"/>
            <a:ext cx="379413"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58" name="Straight Arrow Connector 57"/>
          <p:cNvCxnSpPr/>
          <p:nvPr/>
        </p:nvCxnSpPr>
        <p:spPr>
          <a:xfrm>
            <a:off x="5334000" y="5257800"/>
            <a:ext cx="379413"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59" name="Straight Arrow Connector 58"/>
          <p:cNvCxnSpPr/>
          <p:nvPr/>
        </p:nvCxnSpPr>
        <p:spPr>
          <a:xfrm>
            <a:off x="7086600" y="5410200"/>
            <a:ext cx="379413"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60" name="Straight Arrow Connector 59"/>
          <p:cNvCxnSpPr/>
          <p:nvPr/>
        </p:nvCxnSpPr>
        <p:spPr>
          <a:xfrm>
            <a:off x="7162800" y="4114800"/>
            <a:ext cx="379413"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61" name="Straight Arrow Connector 60"/>
          <p:cNvCxnSpPr/>
          <p:nvPr/>
        </p:nvCxnSpPr>
        <p:spPr>
          <a:xfrm>
            <a:off x="7086600" y="2971800"/>
            <a:ext cx="379413"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p:nvPr/>
        </p:nvCxnSpPr>
        <p:spPr>
          <a:xfrm>
            <a:off x="7162800" y="1828800"/>
            <a:ext cx="379413"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63" name="Straight Arrow Connector 62"/>
          <p:cNvCxnSpPr/>
          <p:nvPr/>
        </p:nvCxnSpPr>
        <p:spPr>
          <a:xfrm>
            <a:off x="7086600" y="685800"/>
            <a:ext cx="379413"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Template </a:t>
            </a:r>
            <a:endParaRPr lang="en-US" dirty="0"/>
          </a:p>
        </p:txBody>
      </p:sp>
      <p:graphicFrame>
        <p:nvGraphicFramePr>
          <p:cNvPr id="4" name="Content Placeholder 3"/>
          <p:cNvGraphicFramePr>
            <a:graphicFrameLocks noChangeAspect="1"/>
          </p:cNvGraphicFramePr>
          <p:nvPr>
            <p:ph idx="1"/>
          </p:nvPr>
        </p:nvGraphicFramePr>
        <p:xfrm>
          <a:off x="457200" y="152400"/>
          <a:ext cx="8417868" cy="6504601"/>
        </p:xfrm>
        <a:graphic>
          <a:graphicData uri="http://schemas.openxmlformats.org/presentationml/2006/ole">
            <p:oleObj spid="_x0000_s6146" name="Acrobat Document" r:id="rId3" imgW="7543665" imgH="5829300" progId="AcroExch.Document.7">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Open Access Project Team Membership</a:t>
            </a:r>
            <a:r>
              <a:rPr lang="en-US" dirty="0" smtClean="0"/>
              <a:t/>
            </a:r>
            <a:br>
              <a:rPr lang="en-US" dirty="0" smtClean="0"/>
            </a:br>
            <a:r>
              <a:rPr lang="en-US" dirty="0" smtClean="0"/>
              <a:t> </a:t>
            </a:r>
            <a:endParaRPr lang="en-US" dirty="0"/>
          </a:p>
        </p:txBody>
      </p:sp>
      <p:sp>
        <p:nvSpPr>
          <p:cNvPr id="3" name="Content Placeholder 2"/>
          <p:cNvSpPr>
            <a:spLocks noGrp="1"/>
          </p:cNvSpPr>
          <p:nvPr>
            <p:ph idx="1"/>
          </p:nvPr>
        </p:nvSpPr>
        <p:spPr/>
        <p:txBody>
          <a:bodyPr/>
          <a:lstStyle/>
          <a:p>
            <a:r>
              <a:rPr lang="en-US" dirty="0" smtClean="0"/>
              <a:t>Dr. Jimmy </a:t>
            </a:r>
            <a:r>
              <a:rPr lang="en-US" dirty="0" err="1" smtClean="0"/>
              <a:t>Villiard</a:t>
            </a:r>
            <a:r>
              <a:rPr lang="en-US" dirty="0" smtClean="0"/>
              <a:t>, DVM, Personal Health Section Administrator- Leadership Representative</a:t>
            </a:r>
            <a:endParaRPr lang="en-US" dirty="0"/>
          </a:p>
          <a:p>
            <a:r>
              <a:rPr lang="en-US" dirty="0"/>
              <a:t>Missy </a:t>
            </a:r>
            <a:r>
              <a:rPr lang="en-US" dirty="0" smtClean="0"/>
              <a:t>Boston, RN, Nursing Supervisor</a:t>
            </a:r>
            <a:endParaRPr lang="en-US" dirty="0"/>
          </a:p>
          <a:p>
            <a:r>
              <a:rPr lang="en-US" dirty="0"/>
              <a:t>Stan </a:t>
            </a:r>
            <a:r>
              <a:rPr lang="en-US" dirty="0" smtClean="0"/>
              <a:t>Polanski, PA</a:t>
            </a:r>
            <a:endParaRPr lang="en-US" dirty="0"/>
          </a:p>
          <a:p>
            <a:r>
              <a:rPr lang="en-US" dirty="0"/>
              <a:t>Leigh </a:t>
            </a:r>
            <a:r>
              <a:rPr lang="en-US" dirty="0" smtClean="0"/>
              <a:t>Tabor, Laboratory Technician</a:t>
            </a:r>
            <a:endParaRPr lang="en-US" dirty="0"/>
          </a:p>
          <a:p>
            <a:r>
              <a:rPr lang="en-US" dirty="0"/>
              <a:t>Kathy </a:t>
            </a:r>
            <a:r>
              <a:rPr lang="en-US" dirty="0" err="1" smtClean="0"/>
              <a:t>McGaha</a:t>
            </a:r>
            <a:r>
              <a:rPr lang="en-US" dirty="0" smtClean="0"/>
              <a:t>, Healthy Carolinians </a:t>
            </a:r>
          </a:p>
          <a:p>
            <a:r>
              <a:rPr lang="en-US" dirty="0" smtClean="0"/>
              <a:t>Diane Keener, Management Support </a:t>
            </a:r>
          </a:p>
          <a:p>
            <a:endParaRPr lang="en-US" dirty="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Kaizen Event</a:t>
            </a:r>
            <a:endParaRPr lang="en-US" dirty="0"/>
          </a:p>
        </p:txBody>
      </p:sp>
      <p:pic>
        <p:nvPicPr>
          <p:cNvPr id="6" name="Content Placeholder 5" descr="Group Photo1.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Kaizen Event</a:t>
            </a:r>
            <a:endParaRPr lang="en-US" dirty="0"/>
          </a:p>
        </p:txBody>
      </p:sp>
      <p:pic>
        <p:nvPicPr>
          <p:cNvPr id="5" name="Picture 4" descr="Process Photo1.jpg"/>
          <p:cNvPicPr>
            <a:picLocks noChangeAspect="1"/>
          </p:cNvPicPr>
          <p:nvPr/>
        </p:nvPicPr>
        <p:blipFill>
          <a:blip r:embed="rId2" cstate="print"/>
          <a:stretch>
            <a:fillRect/>
          </a:stretch>
        </p:blipFill>
        <p:spPr>
          <a:xfrm>
            <a:off x="4648200" y="1600200"/>
            <a:ext cx="3886200" cy="2914650"/>
          </a:xfrm>
          <a:prstGeom prst="rect">
            <a:avLst/>
          </a:prstGeom>
        </p:spPr>
      </p:pic>
      <p:pic>
        <p:nvPicPr>
          <p:cNvPr id="4" name="Content Placeholder 3" descr="Group Photo2.jpg"/>
          <p:cNvPicPr>
            <a:picLocks noGrp="1" noChangeAspect="1"/>
          </p:cNvPicPr>
          <p:nvPr>
            <p:ph idx="1"/>
          </p:nvPr>
        </p:nvPicPr>
        <p:blipFill>
          <a:blip r:embed="rId3" cstate="print"/>
          <a:stretch>
            <a:fillRect/>
          </a:stretch>
        </p:blipFill>
        <p:spPr>
          <a:xfrm>
            <a:off x="4191000" y="4114800"/>
            <a:ext cx="3352800" cy="2514600"/>
          </a:xfrm>
        </p:spPr>
      </p:pic>
      <p:pic>
        <p:nvPicPr>
          <p:cNvPr id="7" name="Picture 6" descr="Group Photo3.jpg"/>
          <p:cNvPicPr>
            <a:picLocks noChangeAspect="1"/>
          </p:cNvPicPr>
          <p:nvPr/>
        </p:nvPicPr>
        <p:blipFill>
          <a:blip r:embed="rId4" cstate="print"/>
          <a:stretch>
            <a:fillRect/>
          </a:stretch>
        </p:blipFill>
        <p:spPr>
          <a:xfrm>
            <a:off x="685800" y="2438400"/>
            <a:ext cx="3860800" cy="28956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Kaizen Event</a:t>
            </a:r>
            <a:endParaRPr lang="en-US" dirty="0"/>
          </a:p>
        </p:txBody>
      </p:sp>
      <p:pic>
        <p:nvPicPr>
          <p:cNvPr id="4" name="Content Placeholder 3" descr="Process Photo2.jpg"/>
          <p:cNvPicPr>
            <a:picLocks noGrp="1" noChangeAspect="1"/>
          </p:cNvPicPr>
          <p:nvPr>
            <p:ph idx="1"/>
          </p:nvPr>
        </p:nvPicPr>
        <p:blipFill>
          <a:blip r:embed="rId2" cstate="print"/>
          <a:stretch>
            <a:fillRect/>
          </a:stretch>
        </p:blipFill>
        <p:spPr>
          <a:xfrm>
            <a:off x="609600" y="3581400"/>
            <a:ext cx="3535891" cy="2651918"/>
          </a:xfrm>
        </p:spPr>
      </p:pic>
      <p:pic>
        <p:nvPicPr>
          <p:cNvPr id="7" name="Picture 6" descr="Angela and Annah1.jpg"/>
          <p:cNvPicPr>
            <a:picLocks noChangeAspect="1"/>
          </p:cNvPicPr>
          <p:nvPr/>
        </p:nvPicPr>
        <p:blipFill>
          <a:blip r:embed="rId3" cstate="print"/>
          <a:stretch>
            <a:fillRect/>
          </a:stretch>
        </p:blipFill>
        <p:spPr>
          <a:xfrm>
            <a:off x="4876800" y="3733800"/>
            <a:ext cx="3886200" cy="2914650"/>
          </a:xfrm>
          <a:prstGeom prst="rect">
            <a:avLst/>
          </a:prstGeom>
        </p:spPr>
      </p:pic>
      <p:pic>
        <p:nvPicPr>
          <p:cNvPr id="8" name="Picture 7" descr="Group Photo4.jpg"/>
          <p:cNvPicPr>
            <a:picLocks noChangeAspect="1"/>
          </p:cNvPicPr>
          <p:nvPr/>
        </p:nvPicPr>
        <p:blipFill>
          <a:blip r:embed="rId4" cstate="print"/>
          <a:stretch>
            <a:fillRect/>
          </a:stretch>
        </p:blipFill>
        <p:spPr>
          <a:xfrm>
            <a:off x="4038600" y="1295400"/>
            <a:ext cx="4368800" cy="32766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Post-Post Kaizen Changes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Daily meeting to discuss what went well and what went wrong with nursing supervisor, clerical supervisor, lab supervisor, PA, PHSA</a:t>
            </a:r>
          </a:p>
          <a:p>
            <a:r>
              <a:rPr lang="en-US" dirty="0" smtClean="0"/>
              <a:t>Weekly meeting on Friday with all staff to discuss how the week went- good and bad</a:t>
            </a:r>
          </a:p>
          <a:p>
            <a:r>
              <a:rPr lang="en-US" dirty="0" smtClean="0"/>
              <a:t>Open Access Scheduling started on February 14 with no advertising- Lets work the bugs out of the system</a:t>
            </a:r>
          </a:p>
          <a:p>
            <a:r>
              <a:rPr lang="en-US" dirty="0" smtClean="0"/>
              <a:t>Grand Opening or Announcement in conjunction with Client Appreciation Day scheduled for late April</a:t>
            </a:r>
          </a:p>
          <a:p>
            <a:r>
              <a:rPr lang="en-US" dirty="0" smtClean="0"/>
              <a:t>Communication Committee looking at outreach strategies- radio, flyers, business cards, press release etc </a:t>
            </a:r>
          </a:p>
          <a:p>
            <a:r>
              <a:rPr lang="en-US" dirty="0" smtClean="0"/>
              <a:t>WIC realigning appointment schedule to match Agency administrative time (match laboratory)</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Remaining Concerns	</a:t>
            </a:r>
            <a:endParaRPr lang="en-US" dirty="0"/>
          </a:p>
        </p:txBody>
      </p:sp>
      <p:sp>
        <p:nvSpPr>
          <p:cNvPr id="3" name="Content Placeholder 2"/>
          <p:cNvSpPr>
            <a:spLocks noGrp="1"/>
          </p:cNvSpPr>
          <p:nvPr>
            <p:ph idx="1"/>
          </p:nvPr>
        </p:nvSpPr>
        <p:spPr/>
        <p:txBody>
          <a:bodyPr/>
          <a:lstStyle/>
          <a:p>
            <a:r>
              <a:rPr lang="en-US" dirty="0" smtClean="0"/>
              <a:t>Phone message changed but phone system needs to be reprogrammed. Waiting for bugs to be worked out before reprogramming due to costs.</a:t>
            </a:r>
          </a:p>
          <a:p>
            <a:r>
              <a:rPr lang="en-US" dirty="0" smtClean="0"/>
              <a:t>Clerical and HIS scheduling battles. Getting better but system still a challenge.</a:t>
            </a:r>
          </a:p>
          <a:p>
            <a:r>
              <a:rPr lang="en-US" dirty="0" smtClean="0"/>
              <a:t>Finding the right balance of time per patient type.</a:t>
            </a:r>
          </a:p>
          <a:p>
            <a:r>
              <a:rPr lang="en-US" dirty="0" smtClean="0"/>
              <a:t>Tendency to revert back toward old ways when thing do not go right the first time. </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Misc. Positive Comments Heard Since Start</a:t>
            </a:r>
            <a:endParaRPr lang="en-US" dirty="0"/>
          </a:p>
        </p:txBody>
      </p:sp>
      <p:sp>
        <p:nvSpPr>
          <p:cNvPr id="3" name="Content Placeholder 2"/>
          <p:cNvSpPr>
            <a:spLocks noGrp="1"/>
          </p:cNvSpPr>
          <p:nvPr>
            <p:ph idx="1"/>
          </p:nvPr>
        </p:nvSpPr>
        <p:spPr/>
        <p:txBody>
          <a:bodyPr/>
          <a:lstStyle/>
          <a:p>
            <a:r>
              <a:rPr lang="en-US" dirty="0" smtClean="0"/>
              <a:t>We are busier. Staff</a:t>
            </a:r>
          </a:p>
          <a:p>
            <a:r>
              <a:rPr lang="en-US" dirty="0" smtClean="0"/>
              <a:t>Never knew we had so many people waiting for family planning annuals. Staff</a:t>
            </a:r>
          </a:p>
          <a:p>
            <a:r>
              <a:rPr lang="en-US" dirty="0" smtClean="0"/>
              <a:t>What do you mean I can come in today? Client</a:t>
            </a:r>
          </a:p>
          <a:p>
            <a:r>
              <a:rPr lang="en-US" dirty="0" smtClean="0"/>
              <a:t>You know, it has not been that bad. Staff</a:t>
            </a:r>
          </a:p>
          <a:p>
            <a:r>
              <a:rPr lang="en-US" dirty="0" smtClean="0"/>
              <a:t>Thanks, this the best service I have ever gotten. Client</a:t>
            </a:r>
          </a:p>
          <a:p>
            <a:r>
              <a:rPr lang="en-US" dirty="0" smtClean="0"/>
              <a:t>We should have started this years ago. Staff</a:t>
            </a:r>
          </a:p>
          <a:p>
            <a:pPr>
              <a:buNone/>
            </a:pPr>
            <a:endParaRPr 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Open Access Scheduling</a:t>
            </a:r>
            <a:br>
              <a:rPr lang="en-US" dirty="0" smtClean="0"/>
            </a:br>
            <a:r>
              <a:rPr lang="en-US" dirty="0" smtClean="0"/>
              <a:t>“Doing today’s work today!”</a:t>
            </a:r>
            <a:br>
              <a:rPr lang="en-US" dirty="0" smtClean="0"/>
            </a:br>
            <a:r>
              <a:rPr lang="en-US" dirty="0" smtClean="0"/>
              <a:t>…….or within 72 hours</a:t>
            </a:r>
            <a:endParaRPr lang="en-US" dirty="0"/>
          </a:p>
        </p:txBody>
      </p:sp>
      <p:sp>
        <p:nvSpPr>
          <p:cNvPr id="5" name="Subtitle 4"/>
          <p:cNvSpPr>
            <a:spLocks noGrp="1"/>
          </p:cNvSpPr>
          <p:nvPr>
            <p:ph type="subTitle" idx="1"/>
          </p:nvPr>
        </p:nvSpPr>
        <p:spPr>
          <a:xfrm>
            <a:off x="685800" y="4191000"/>
            <a:ext cx="7854696" cy="1752600"/>
          </a:xfrm>
        </p:spPr>
        <p:txBody>
          <a:bodyPr>
            <a:normAutofit fontScale="85000" lnSpcReduction="10000"/>
          </a:bodyPr>
          <a:lstStyle/>
          <a:p>
            <a:pPr algn="l"/>
            <a:r>
              <a:rPr lang="en-US" dirty="0" smtClean="0"/>
              <a:t>“Quality Improvement is an ongoing process. We will make mistakes, and it is okay as long as we learn from them. We will be tweaking the system for the next 6 months till we are happy with it, then we will be tweaking it again to make it better.”</a:t>
            </a:r>
          </a:p>
          <a:p>
            <a:pPr algn="l"/>
            <a:r>
              <a:rPr lang="en-US" dirty="0" smtClean="0"/>
              <a:t>Open Access Project Committee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Rest of Story		</a:t>
            </a:r>
            <a:endParaRPr lang="en-US" dirty="0"/>
          </a:p>
        </p:txBody>
      </p:sp>
      <p:sp>
        <p:nvSpPr>
          <p:cNvPr id="3" name="Content Placeholder 2"/>
          <p:cNvSpPr>
            <a:spLocks noGrp="1"/>
          </p:cNvSpPr>
          <p:nvPr>
            <p:ph idx="1"/>
          </p:nvPr>
        </p:nvSpPr>
        <p:spPr/>
        <p:txBody>
          <a:bodyPr/>
          <a:lstStyle/>
          <a:p>
            <a:r>
              <a:rPr lang="en-US" dirty="0" smtClean="0"/>
              <a:t>Open Access Grand Opening on April 26</a:t>
            </a:r>
            <a:r>
              <a:rPr lang="en-US" baseline="30000" dirty="0" smtClean="0"/>
              <a:t>th</a:t>
            </a:r>
            <a:r>
              <a:rPr lang="en-US" dirty="0" smtClean="0"/>
              <a:t> to coincide with Macon County Public Health Community Appreciation Day (Public Health Month)</a:t>
            </a:r>
          </a:p>
          <a:p>
            <a:r>
              <a:rPr lang="en-US" dirty="0" smtClean="0"/>
              <a:t>Highlighted Open Access on weekly local talk radio show (early April)</a:t>
            </a:r>
          </a:p>
          <a:p>
            <a:r>
              <a:rPr lang="en-US" dirty="0" smtClean="0"/>
              <a:t>Developed Open Access business cards to give to patients highlighting </a:t>
            </a:r>
            <a:r>
              <a:rPr lang="en-US" smtClean="0"/>
              <a:t>services available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Open Access Kaizen Participants</a:t>
            </a:r>
            <a:endParaRPr lang="en-US" dirty="0"/>
          </a:p>
        </p:txBody>
      </p:sp>
      <p:sp>
        <p:nvSpPr>
          <p:cNvPr id="3" name="Content Placeholder 2"/>
          <p:cNvSpPr>
            <a:spLocks noGrp="1"/>
          </p:cNvSpPr>
          <p:nvPr>
            <p:ph idx="1"/>
          </p:nvPr>
        </p:nvSpPr>
        <p:spPr/>
        <p:txBody>
          <a:bodyPr/>
          <a:lstStyle/>
          <a:p>
            <a:r>
              <a:rPr lang="en-US" dirty="0" smtClean="0"/>
              <a:t>Project Team</a:t>
            </a:r>
          </a:p>
          <a:p>
            <a:r>
              <a:rPr lang="en-US" dirty="0" smtClean="0"/>
              <a:t>Ms Susannah </a:t>
            </a:r>
            <a:r>
              <a:rPr lang="en-US" dirty="0" err="1" smtClean="0"/>
              <a:t>Poteat</a:t>
            </a:r>
            <a:r>
              <a:rPr lang="en-US" dirty="0" smtClean="0"/>
              <a:t>-Godwin, NCSU, Lean Healthcare</a:t>
            </a:r>
          </a:p>
          <a:p>
            <a:r>
              <a:rPr lang="en-US" dirty="0" smtClean="0"/>
              <a:t>Jim Bruckner, Health Director</a:t>
            </a:r>
          </a:p>
          <a:p>
            <a:r>
              <a:rPr lang="en-US" dirty="0" smtClean="0"/>
              <a:t>Tammy Keezer, Operations Section Administrator</a:t>
            </a:r>
          </a:p>
          <a:p>
            <a:r>
              <a:rPr lang="en-US" dirty="0" smtClean="0"/>
              <a:t>Angela </a:t>
            </a:r>
            <a:r>
              <a:rPr lang="en-US" dirty="0" err="1" smtClean="0"/>
              <a:t>Rufner</a:t>
            </a:r>
            <a:r>
              <a:rPr lang="en-US" dirty="0" smtClean="0"/>
              <a:t>, Clerical Supervisor</a:t>
            </a:r>
          </a:p>
          <a:p>
            <a:r>
              <a:rPr lang="en-US" dirty="0" smtClean="0"/>
              <a:t>Debbie Reeves, Laboratory Supervisor</a:t>
            </a:r>
          </a:p>
          <a:p>
            <a:r>
              <a:rPr lang="en-US" dirty="0" smtClean="0"/>
              <a:t>Desiree Trudeau, WIC Supervisor</a:t>
            </a:r>
          </a:p>
          <a:p>
            <a:r>
              <a:rPr lang="en-US" dirty="0" smtClean="0"/>
              <a:t>Maggie Vendrell, Interpreter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to Open Access</a:t>
            </a:r>
            <a:endParaRPr lang="en-US" dirty="0"/>
          </a:p>
        </p:txBody>
      </p:sp>
      <p:sp>
        <p:nvSpPr>
          <p:cNvPr id="3" name="Content Placeholder 2"/>
          <p:cNvSpPr>
            <a:spLocks noGrp="1"/>
          </p:cNvSpPr>
          <p:nvPr>
            <p:ph idx="1"/>
          </p:nvPr>
        </p:nvSpPr>
        <p:spPr/>
        <p:txBody>
          <a:bodyPr/>
          <a:lstStyle/>
          <a:p>
            <a:r>
              <a:rPr lang="en-US" dirty="0" smtClean="0"/>
              <a:t>“Silo Clinics”- clinics scheduled by type of appointment ex. family planning, prenatal, BCCCP, child health</a:t>
            </a:r>
          </a:p>
          <a:p>
            <a:r>
              <a:rPr lang="en-US" dirty="0" smtClean="0"/>
              <a:t>Laboratory patients would schedule appointments to be seen</a:t>
            </a:r>
          </a:p>
          <a:p>
            <a:pPr lvl="1"/>
            <a:r>
              <a:rPr lang="en-US" dirty="0" smtClean="0"/>
              <a:t>WIC patients sometimes placed on lab schedule- hit or miss</a:t>
            </a:r>
          </a:p>
          <a:p>
            <a:pPr lvl="1"/>
            <a:r>
              <a:rPr lang="en-US" dirty="0" smtClean="0"/>
              <a:t>All lab patients would check in with clerical</a:t>
            </a:r>
          </a:p>
          <a:p>
            <a:r>
              <a:rPr lang="en-US" dirty="0" smtClean="0"/>
              <a:t>Clerical staff aligned with programs</a:t>
            </a:r>
          </a:p>
          <a:p>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US" dirty="0"/>
          </a:p>
        </p:txBody>
      </p:sp>
      <p:sp>
        <p:nvSpPr>
          <p:cNvPr id="3" name="Content Placeholder 2"/>
          <p:cNvSpPr>
            <a:spLocks noGrp="1"/>
          </p:cNvSpPr>
          <p:nvPr>
            <p:ph idx="1"/>
          </p:nvPr>
        </p:nvSpPr>
        <p:spPr/>
        <p:txBody>
          <a:bodyPr/>
          <a:lstStyle/>
          <a:p>
            <a:r>
              <a:rPr lang="en-US" dirty="0" smtClean="0"/>
              <a:t>Unfilled clinic appointments</a:t>
            </a:r>
          </a:p>
          <a:p>
            <a:r>
              <a:rPr lang="en-US" dirty="0" smtClean="0"/>
              <a:t>High clinical staff downtime</a:t>
            </a:r>
          </a:p>
          <a:p>
            <a:r>
              <a:rPr lang="en-US" dirty="0" smtClean="0"/>
              <a:t>High “No-Show” rate for some clinics</a:t>
            </a:r>
          </a:p>
          <a:p>
            <a:r>
              <a:rPr lang="en-US" dirty="0" smtClean="0"/>
              <a:t>Long wait time to get an appointment for family planning</a:t>
            </a:r>
          </a:p>
          <a:p>
            <a:r>
              <a:rPr lang="en-US" dirty="0" smtClean="0"/>
              <a:t>Lack of coordination between WIC and clinical programs</a:t>
            </a:r>
          </a:p>
          <a:p>
            <a:r>
              <a:rPr lang="en-US" dirty="0" smtClean="0"/>
              <a:t>Silo mentality (Territorialism) among staff</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228600"/>
            <a:ext cx="1752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Patient Calls for Appointment</a:t>
            </a:r>
          </a:p>
        </p:txBody>
      </p:sp>
      <p:sp>
        <p:nvSpPr>
          <p:cNvPr id="6" name="Rectangle 5"/>
          <p:cNvSpPr/>
          <p:nvPr/>
        </p:nvSpPr>
        <p:spPr>
          <a:xfrm>
            <a:off x="685800" y="1600200"/>
            <a:ext cx="1600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Receptionist Answers Call </a:t>
            </a:r>
          </a:p>
        </p:txBody>
      </p:sp>
      <p:sp>
        <p:nvSpPr>
          <p:cNvPr id="7" name="Rectangle 6"/>
          <p:cNvSpPr/>
          <p:nvPr/>
        </p:nvSpPr>
        <p:spPr>
          <a:xfrm>
            <a:off x="9906000" y="2667000"/>
            <a:ext cx="1371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609600" y="4114800"/>
            <a:ext cx="167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Receptionist- Look at Clinic Schedule</a:t>
            </a:r>
          </a:p>
        </p:txBody>
      </p:sp>
      <p:sp>
        <p:nvSpPr>
          <p:cNvPr id="9" name="Rectangle 8"/>
          <p:cNvSpPr/>
          <p:nvPr/>
        </p:nvSpPr>
        <p:spPr>
          <a:xfrm>
            <a:off x="685800" y="2971800"/>
            <a:ext cx="1600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Receptionist- Reason for Visit </a:t>
            </a:r>
          </a:p>
        </p:txBody>
      </p:sp>
      <p:sp>
        <p:nvSpPr>
          <p:cNvPr id="10" name="Rectangle 9"/>
          <p:cNvSpPr/>
          <p:nvPr/>
        </p:nvSpPr>
        <p:spPr>
          <a:xfrm>
            <a:off x="10058400" y="2819400"/>
            <a:ext cx="1371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5638800" y="4953000"/>
            <a:ext cx="1371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Prenatal Clinic</a:t>
            </a:r>
          </a:p>
          <a:p>
            <a:pPr algn="ctr" fontAlgn="auto">
              <a:spcBef>
                <a:spcPts val="0"/>
              </a:spcBef>
              <a:spcAft>
                <a:spcPts val="0"/>
              </a:spcAft>
              <a:defRPr/>
            </a:pPr>
            <a:r>
              <a:rPr lang="en-US" sz="1600" dirty="0"/>
              <a:t>(1 X Week)</a:t>
            </a:r>
          </a:p>
        </p:txBody>
      </p:sp>
      <p:sp>
        <p:nvSpPr>
          <p:cNvPr id="12" name="Rectangle 11"/>
          <p:cNvSpPr/>
          <p:nvPr/>
        </p:nvSpPr>
        <p:spPr>
          <a:xfrm>
            <a:off x="3352800" y="5105400"/>
            <a:ext cx="1371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Clinic</a:t>
            </a:r>
          </a:p>
        </p:txBody>
      </p:sp>
      <p:sp>
        <p:nvSpPr>
          <p:cNvPr id="13" name="Rectangle 12"/>
          <p:cNvSpPr/>
          <p:nvPr/>
        </p:nvSpPr>
        <p:spPr>
          <a:xfrm>
            <a:off x="3276600" y="2514600"/>
            <a:ext cx="1371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Nurse</a:t>
            </a:r>
          </a:p>
          <a:p>
            <a:pPr algn="ctr" fontAlgn="auto">
              <a:spcBef>
                <a:spcPts val="0"/>
              </a:spcBef>
              <a:spcAft>
                <a:spcPts val="0"/>
              </a:spcAft>
              <a:defRPr/>
            </a:pPr>
            <a:r>
              <a:rPr lang="en-US" sz="1600" dirty="0"/>
              <a:t>(Seen within 24 Hours)</a:t>
            </a:r>
          </a:p>
        </p:txBody>
      </p:sp>
      <p:sp>
        <p:nvSpPr>
          <p:cNvPr id="14" name="Rectangle 13"/>
          <p:cNvSpPr/>
          <p:nvPr/>
        </p:nvSpPr>
        <p:spPr>
          <a:xfrm>
            <a:off x="3276600" y="533400"/>
            <a:ext cx="1371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Lab </a:t>
            </a:r>
          </a:p>
          <a:p>
            <a:pPr algn="ctr" fontAlgn="auto">
              <a:spcBef>
                <a:spcPts val="0"/>
              </a:spcBef>
              <a:spcAft>
                <a:spcPts val="0"/>
              </a:spcAft>
              <a:defRPr/>
            </a:pPr>
            <a:r>
              <a:rPr lang="en-US" sz="1600" dirty="0"/>
              <a:t>(Seen within 72 Hours)</a:t>
            </a:r>
          </a:p>
        </p:txBody>
      </p:sp>
      <p:sp>
        <p:nvSpPr>
          <p:cNvPr id="15" name="Rectangle 14"/>
          <p:cNvSpPr/>
          <p:nvPr/>
        </p:nvSpPr>
        <p:spPr>
          <a:xfrm>
            <a:off x="609600" y="5486400"/>
            <a:ext cx="18288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Receptionist- Available Appointment and Schedules</a:t>
            </a:r>
          </a:p>
        </p:txBody>
      </p:sp>
      <p:sp>
        <p:nvSpPr>
          <p:cNvPr id="16" name="Rectangle 15"/>
          <p:cNvSpPr/>
          <p:nvPr/>
        </p:nvSpPr>
        <p:spPr>
          <a:xfrm>
            <a:off x="5638800" y="3733800"/>
            <a:ext cx="1371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PE’s</a:t>
            </a:r>
          </a:p>
          <a:p>
            <a:pPr algn="ctr" fontAlgn="auto">
              <a:spcBef>
                <a:spcPts val="0"/>
              </a:spcBef>
              <a:spcAft>
                <a:spcPts val="0"/>
              </a:spcAft>
              <a:defRPr/>
            </a:pPr>
            <a:r>
              <a:rPr lang="en-US" sz="1600" dirty="0"/>
              <a:t>(2 X Month)</a:t>
            </a:r>
          </a:p>
        </p:txBody>
      </p:sp>
      <p:sp>
        <p:nvSpPr>
          <p:cNvPr id="17" name="Rectangle 16"/>
          <p:cNvSpPr/>
          <p:nvPr/>
        </p:nvSpPr>
        <p:spPr>
          <a:xfrm>
            <a:off x="5638800" y="2590800"/>
            <a:ext cx="1371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Family Planning</a:t>
            </a:r>
          </a:p>
          <a:p>
            <a:pPr algn="ctr" fontAlgn="auto">
              <a:spcBef>
                <a:spcPts val="0"/>
              </a:spcBef>
              <a:spcAft>
                <a:spcPts val="0"/>
              </a:spcAft>
              <a:defRPr/>
            </a:pPr>
            <a:r>
              <a:rPr lang="en-US" sz="1600" dirty="0"/>
              <a:t>(5 X Month)</a:t>
            </a:r>
          </a:p>
        </p:txBody>
      </p:sp>
      <p:sp>
        <p:nvSpPr>
          <p:cNvPr id="18" name="Rectangle 17"/>
          <p:cNvSpPr/>
          <p:nvPr/>
        </p:nvSpPr>
        <p:spPr>
          <a:xfrm>
            <a:off x="5715000" y="1447800"/>
            <a:ext cx="1371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Child Heath</a:t>
            </a:r>
          </a:p>
          <a:p>
            <a:pPr algn="ctr" fontAlgn="auto">
              <a:spcBef>
                <a:spcPts val="0"/>
              </a:spcBef>
              <a:spcAft>
                <a:spcPts val="0"/>
              </a:spcAft>
              <a:defRPr/>
            </a:pPr>
            <a:r>
              <a:rPr lang="en-US" sz="1600" dirty="0"/>
              <a:t>(2 X Month)</a:t>
            </a:r>
          </a:p>
        </p:txBody>
      </p:sp>
      <p:sp>
        <p:nvSpPr>
          <p:cNvPr id="19" name="Rectangle 18"/>
          <p:cNvSpPr/>
          <p:nvPr/>
        </p:nvSpPr>
        <p:spPr>
          <a:xfrm>
            <a:off x="5638800" y="304800"/>
            <a:ext cx="1371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BCCCP/WW</a:t>
            </a:r>
          </a:p>
          <a:p>
            <a:pPr algn="ctr" fontAlgn="auto">
              <a:spcBef>
                <a:spcPts val="0"/>
              </a:spcBef>
              <a:spcAft>
                <a:spcPts val="0"/>
              </a:spcAft>
              <a:defRPr/>
            </a:pPr>
            <a:r>
              <a:rPr lang="en-US" sz="1600" dirty="0"/>
              <a:t>(2 X Month)</a:t>
            </a:r>
          </a:p>
        </p:txBody>
      </p:sp>
      <p:sp>
        <p:nvSpPr>
          <p:cNvPr id="20" name="Rounded Rectangle 19"/>
          <p:cNvSpPr/>
          <p:nvPr/>
        </p:nvSpPr>
        <p:spPr>
          <a:xfrm>
            <a:off x="7543800" y="304800"/>
            <a:ext cx="1295400" cy="685800"/>
          </a:xfrm>
          <a:prstGeom prst="roundRect">
            <a:avLst>
              <a:gd name="adj" fmla="val 26329"/>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dirty="0"/>
              <a:t>2-3 Week Wait</a:t>
            </a:r>
          </a:p>
        </p:txBody>
      </p:sp>
      <p:sp>
        <p:nvSpPr>
          <p:cNvPr id="22" name="Rounded Rectangle 21"/>
          <p:cNvSpPr/>
          <p:nvPr/>
        </p:nvSpPr>
        <p:spPr>
          <a:xfrm>
            <a:off x="7620000" y="1447800"/>
            <a:ext cx="1295400" cy="685800"/>
          </a:xfrm>
          <a:prstGeom prst="roundRect">
            <a:avLst>
              <a:gd name="adj" fmla="val 26329"/>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dirty="0"/>
              <a:t>2-3 Week Wait</a:t>
            </a:r>
          </a:p>
        </p:txBody>
      </p:sp>
      <p:sp>
        <p:nvSpPr>
          <p:cNvPr id="23" name="Rounded Rectangle 22"/>
          <p:cNvSpPr/>
          <p:nvPr/>
        </p:nvSpPr>
        <p:spPr>
          <a:xfrm>
            <a:off x="7543800" y="2590800"/>
            <a:ext cx="1295400" cy="685800"/>
          </a:xfrm>
          <a:prstGeom prst="roundRect">
            <a:avLst>
              <a:gd name="adj" fmla="val 26329"/>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dirty="0"/>
              <a:t>2-3 Week Wait</a:t>
            </a:r>
          </a:p>
        </p:txBody>
      </p:sp>
      <p:sp>
        <p:nvSpPr>
          <p:cNvPr id="24" name="Rounded Rectangle 23"/>
          <p:cNvSpPr/>
          <p:nvPr/>
        </p:nvSpPr>
        <p:spPr>
          <a:xfrm>
            <a:off x="7620000" y="5029200"/>
            <a:ext cx="1295400" cy="685800"/>
          </a:xfrm>
          <a:prstGeom prst="roundRect">
            <a:avLst>
              <a:gd name="adj" fmla="val 26329"/>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dirty="0"/>
              <a:t>1 Week Wait</a:t>
            </a:r>
          </a:p>
        </p:txBody>
      </p:sp>
      <p:sp>
        <p:nvSpPr>
          <p:cNvPr id="25" name="Rounded Rectangle 24"/>
          <p:cNvSpPr/>
          <p:nvPr/>
        </p:nvSpPr>
        <p:spPr>
          <a:xfrm>
            <a:off x="7620000" y="3733800"/>
            <a:ext cx="1295400" cy="685800"/>
          </a:xfrm>
          <a:prstGeom prst="roundRect">
            <a:avLst>
              <a:gd name="adj" fmla="val 26329"/>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dirty="0"/>
              <a:t>1 Month Wait</a:t>
            </a:r>
          </a:p>
        </p:txBody>
      </p:sp>
      <p:cxnSp>
        <p:nvCxnSpPr>
          <p:cNvPr id="32" name="Straight Arrow Connector 31"/>
          <p:cNvCxnSpPr/>
          <p:nvPr/>
        </p:nvCxnSpPr>
        <p:spPr>
          <a:xfrm rot="5400000">
            <a:off x="1295401" y="1295400"/>
            <a:ext cx="304800" cy="3175"/>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rot="5400000">
            <a:off x="1296194" y="2666206"/>
            <a:ext cx="304800"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rot="5400000">
            <a:off x="1296194" y="3885406"/>
            <a:ext cx="304800"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rot="5400000">
            <a:off x="1296194" y="5257006"/>
            <a:ext cx="304800"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a:off x="2973388" y="5257800"/>
            <a:ext cx="379412"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a:off x="2973388" y="2743200"/>
            <a:ext cx="303212"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a:off x="2897188" y="762000"/>
            <a:ext cx="379412"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rot="16200000" flipH="1">
            <a:off x="342900" y="3314700"/>
            <a:ext cx="5181600" cy="76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2933700" y="3162300"/>
            <a:ext cx="4724400" cy="76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514600" y="5943600"/>
            <a:ext cx="457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876800" y="5562600"/>
            <a:ext cx="457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257800" y="838200"/>
            <a:ext cx="379413"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55" name="Straight Arrow Connector 54"/>
          <p:cNvCxnSpPr/>
          <p:nvPr/>
        </p:nvCxnSpPr>
        <p:spPr>
          <a:xfrm>
            <a:off x="5334000" y="1905000"/>
            <a:ext cx="379413"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56" name="Straight Arrow Connector 55"/>
          <p:cNvCxnSpPr/>
          <p:nvPr/>
        </p:nvCxnSpPr>
        <p:spPr>
          <a:xfrm>
            <a:off x="5334000" y="2895600"/>
            <a:ext cx="379413"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57" name="Straight Arrow Connector 56"/>
          <p:cNvCxnSpPr/>
          <p:nvPr/>
        </p:nvCxnSpPr>
        <p:spPr>
          <a:xfrm>
            <a:off x="5334000" y="4191000"/>
            <a:ext cx="379413"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58" name="Straight Arrow Connector 57"/>
          <p:cNvCxnSpPr/>
          <p:nvPr/>
        </p:nvCxnSpPr>
        <p:spPr>
          <a:xfrm>
            <a:off x="5334000" y="5257800"/>
            <a:ext cx="379413"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59" name="Straight Arrow Connector 58"/>
          <p:cNvCxnSpPr/>
          <p:nvPr/>
        </p:nvCxnSpPr>
        <p:spPr>
          <a:xfrm>
            <a:off x="7086600" y="5410200"/>
            <a:ext cx="379413"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60" name="Straight Arrow Connector 59"/>
          <p:cNvCxnSpPr/>
          <p:nvPr/>
        </p:nvCxnSpPr>
        <p:spPr>
          <a:xfrm>
            <a:off x="7162800" y="4114800"/>
            <a:ext cx="379413"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61" name="Straight Arrow Connector 60"/>
          <p:cNvCxnSpPr/>
          <p:nvPr/>
        </p:nvCxnSpPr>
        <p:spPr>
          <a:xfrm>
            <a:off x="7086600" y="2971800"/>
            <a:ext cx="379413"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p:nvPr/>
        </p:nvCxnSpPr>
        <p:spPr>
          <a:xfrm>
            <a:off x="7162800" y="1828800"/>
            <a:ext cx="379413"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63" name="Straight Arrow Connector 62"/>
          <p:cNvCxnSpPr/>
          <p:nvPr/>
        </p:nvCxnSpPr>
        <p:spPr>
          <a:xfrm>
            <a:off x="7086600" y="685800"/>
            <a:ext cx="379413"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Access Project</a:t>
            </a:r>
            <a:endParaRPr lang="en-US" dirty="0"/>
          </a:p>
        </p:txBody>
      </p:sp>
      <p:sp>
        <p:nvSpPr>
          <p:cNvPr id="3" name="Content Placeholder 2"/>
          <p:cNvSpPr>
            <a:spLocks noGrp="1"/>
          </p:cNvSpPr>
          <p:nvPr>
            <p:ph idx="1"/>
          </p:nvPr>
        </p:nvSpPr>
        <p:spPr/>
        <p:txBody>
          <a:bodyPr/>
          <a:lstStyle/>
          <a:p>
            <a:r>
              <a:rPr lang="en-US" dirty="0" smtClean="0"/>
              <a:t>Goals</a:t>
            </a:r>
          </a:p>
          <a:p>
            <a:pPr lvl="1"/>
            <a:r>
              <a:rPr lang="en-US" dirty="0" smtClean="0"/>
              <a:t>Improve Access to Care</a:t>
            </a:r>
          </a:p>
          <a:p>
            <a:pPr lvl="2"/>
            <a:r>
              <a:rPr lang="en-US" dirty="0" smtClean="0"/>
              <a:t>Reduce appointment wait time to less than 72 hours</a:t>
            </a:r>
          </a:p>
          <a:p>
            <a:pPr lvl="2"/>
            <a:r>
              <a:rPr lang="en-US" dirty="0" smtClean="0"/>
              <a:t>Increase number of Same Day Appointments</a:t>
            </a:r>
          </a:p>
          <a:p>
            <a:pPr lvl="1"/>
            <a:r>
              <a:rPr lang="en-US" dirty="0" smtClean="0"/>
              <a:t>Reduce Staff Down Time</a:t>
            </a:r>
          </a:p>
          <a:p>
            <a:pPr lvl="2"/>
            <a:r>
              <a:rPr lang="en-US" dirty="0" smtClean="0"/>
              <a:t>Reduce unfilled appointment slots</a:t>
            </a:r>
          </a:p>
          <a:p>
            <a:pPr lvl="2"/>
            <a:r>
              <a:rPr lang="en-US" dirty="0" smtClean="0"/>
              <a:t>Reduce number of No-Shows</a:t>
            </a:r>
          </a:p>
          <a:p>
            <a:pPr lvl="1"/>
            <a:r>
              <a:rPr lang="en-US" dirty="0" smtClean="0"/>
              <a:t>Increase Customer Satisfaction</a:t>
            </a:r>
          </a:p>
          <a:p>
            <a:pPr lvl="2"/>
            <a:r>
              <a:rPr lang="en-US" dirty="0" smtClean="0"/>
              <a:t>Reduce wait time to get an appointment</a:t>
            </a:r>
          </a:p>
          <a:p>
            <a:pPr lvl="2"/>
            <a:r>
              <a:rPr lang="en-US" dirty="0" smtClean="0"/>
              <a:t>Improve clinic flow</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 Statement</a:t>
            </a:r>
            <a:endParaRPr lang="en-US" dirty="0"/>
          </a:p>
        </p:txBody>
      </p:sp>
      <p:sp>
        <p:nvSpPr>
          <p:cNvPr id="3" name="Content Placeholder 2"/>
          <p:cNvSpPr>
            <a:spLocks noGrp="1"/>
          </p:cNvSpPr>
          <p:nvPr>
            <p:ph idx="1"/>
          </p:nvPr>
        </p:nvSpPr>
        <p:spPr/>
        <p:txBody>
          <a:bodyPr>
            <a:normAutofit fontScale="85000" lnSpcReduction="20000"/>
          </a:bodyPr>
          <a:lstStyle/>
          <a:p>
            <a:r>
              <a:rPr lang="en-US" b="1" i="1" dirty="0"/>
              <a:t>“We aim to reduce the time it takes for a patient to make a clinic appointment to when they are seen to less than 72 hours, reduce our ‘No Show’ by 50 percent, and increase our number of clinic visits a month by 10 percent by 1 April 2011. We aim to make these improvements while also improving patient satisfaction and staff job satisfaction. We will measure our progress by tracking the following 3 metrics: 1, time from when patient calls to scheduled appointment; weekly ‘no-show’ rate, and number of appointments available and number unfilled. We will accomplish our goal by tailoring a system to our community’s needs and health department assets by visiting health departments that have transformed to an open access system, working with state consultants, updating scheduling system to allow scheduling flexibility, and staff education and training. ”</a:t>
            </a:r>
            <a:endParaRPr lang="en-US" dirty="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Clerical Post Kaizen Changes	</a:t>
            </a:r>
            <a:endParaRPr lang="en-US" dirty="0"/>
          </a:p>
        </p:txBody>
      </p:sp>
      <p:sp>
        <p:nvSpPr>
          <p:cNvPr id="3" name="Content Placeholder 2"/>
          <p:cNvSpPr>
            <a:spLocks noGrp="1"/>
          </p:cNvSpPr>
          <p:nvPr>
            <p:ph idx="1"/>
          </p:nvPr>
        </p:nvSpPr>
        <p:spPr/>
        <p:txBody>
          <a:bodyPr/>
          <a:lstStyle/>
          <a:p>
            <a:pPr lvl="0"/>
            <a:r>
              <a:rPr lang="en-US" sz="2800" b="1" dirty="0" smtClean="0"/>
              <a:t>Implement Demographic form</a:t>
            </a:r>
            <a:endParaRPr lang="en-US" sz="2000" dirty="0" smtClean="0"/>
          </a:p>
          <a:p>
            <a:pPr lvl="1"/>
            <a:r>
              <a:rPr lang="en-US" b="1" dirty="0" smtClean="0"/>
              <a:t>Last, first, middle name</a:t>
            </a:r>
            <a:endParaRPr lang="en-US" sz="1800" dirty="0" smtClean="0"/>
          </a:p>
          <a:p>
            <a:pPr lvl="1"/>
            <a:r>
              <a:rPr lang="en-US" b="1" dirty="0" smtClean="0"/>
              <a:t>Recent name changes</a:t>
            </a:r>
          </a:p>
          <a:p>
            <a:pPr lvl="0"/>
            <a:r>
              <a:rPr lang="en-US" sz="2800" b="1" dirty="0" smtClean="0"/>
              <a:t>Data collection</a:t>
            </a:r>
            <a:endParaRPr lang="en-US" sz="2000" dirty="0" smtClean="0"/>
          </a:p>
          <a:p>
            <a:pPr lvl="1"/>
            <a:r>
              <a:rPr lang="en-US" b="1" dirty="0" smtClean="0"/>
              <a:t>Call volume</a:t>
            </a:r>
            <a:endParaRPr lang="en-US" sz="1800" dirty="0" smtClean="0"/>
          </a:p>
          <a:p>
            <a:pPr lvl="1"/>
            <a:r>
              <a:rPr lang="en-US" b="1" dirty="0" smtClean="0"/>
              <a:t>Call back (No we can’t give appt- multiple attempts for appt)</a:t>
            </a:r>
            <a:endParaRPr lang="en-US" sz="1800" dirty="0" smtClean="0"/>
          </a:p>
          <a:p>
            <a:pPr lvl="1"/>
            <a:r>
              <a:rPr lang="en-US" b="1" dirty="0" smtClean="0"/>
              <a:t>No shows/available slots (HIS report)</a:t>
            </a:r>
            <a:endParaRPr lang="en-US" sz="1800" dirty="0" smtClean="0"/>
          </a:p>
          <a:p>
            <a:pPr lvl="1"/>
            <a:r>
              <a:rPr lang="en-US" b="1" dirty="0" smtClean="0"/>
              <a:t>Patient satisfaction</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407</TotalTime>
  <Words>1196</Words>
  <Application>Microsoft Office PowerPoint</Application>
  <PresentationFormat>On-screen Show (4:3)</PresentationFormat>
  <Paragraphs>163</Paragraphs>
  <Slides>27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Flow</vt:lpstr>
      <vt:lpstr>Acrobat Document</vt:lpstr>
      <vt:lpstr>Open Access Scheduling Quality Improvement Project Kaizen Event </vt:lpstr>
      <vt:lpstr>Open Access Project Team Membership  </vt:lpstr>
      <vt:lpstr>Open Access Kaizen Participants</vt:lpstr>
      <vt:lpstr>Prior to Open Access</vt:lpstr>
      <vt:lpstr>Problems</vt:lpstr>
      <vt:lpstr>Slide 6</vt:lpstr>
      <vt:lpstr>Open Access Project</vt:lpstr>
      <vt:lpstr>Aim Statement</vt:lpstr>
      <vt:lpstr>Clerical Post Kaizen Changes </vt:lpstr>
      <vt:lpstr>Clerical Post Kaizen Changes</vt:lpstr>
      <vt:lpstr>Scheduling Template</vt:lpstr>
      <vt:lpstr>Laboratory Post Kaizen Changes</vt:lpstr>
      <vt:lpstr>Laboratory Post Kaizen Changes</vt:lpstr>
      <vt:lpstr>Laboratory PDSA</vt:lpstr>
      <vt:lpstr>Nursing Post Kaizen Changes</vt:lpstr>
      <vt:lpstr>Nursing PDSA</vt:lpstr>
      <vt:lpstr>Slide 17</vt:lpstr>
      <vt:lpstr>Slide 18</vt:lpstr>
      <vt:lpstr>Weekly Template </vt:lpstr>
      <vt:lpstr>Kaizen Event</vt:lpstr>
      <vt:lpstr>Kaizen Event</vt:lpstr>
      <vt:lpstr>Kaizen Event</vt:lpstr>
      <vt:lpstr>Post-Post Kaizen Changes</vt:lpstr>
      <vt:lpstr>Remaining Concerns </vt:lpstr>
      <vt:lpstr>Misc. Positive Comments Heard Since Start</vt:lpstr>
      <vt:lpstr>Open Access Scheduling “Doing today’s work today!” …….or within 72 hours</vt:lpstr>
      <vt:lpstr>The Rest of Story  </vt:lpstr>
    </vt:vector>
  </TitlesOfParts>
  <Company>North Carolina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Access Quality Improvement Project Kaizen Event 18-21 January</dc:title>
  <dc:creator>jvilliard</dc:creator>
  <cp:lastModifiedBy>jvilliard</cp:lastModifiedBy>
  <cp:revision>42</cp:revision>
  <dcterms:created xsi:type="dcterms:W3CDTF">2011-03-04T15:28:53Z</dcterms:created>
  <dcterms:modified xsi:type="dcterms:W3CDTF">2011-05-10T18:05:41Z</dcterms:modified>
</cp:coreProperties>
</file>