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76" r:id="rId2"/>
    <p:sldId id="271" r:id="rId3"/>
    <p:sldId id="273" r:id="rId4"/>
    <p:sldId id="274" r:id="rId5"/>
    <p:sldId id="277" r:id="rId6"/>
    <p:sldId id="278" r:id="rId7"/>
    <p:sldId id="279" r:id="rId8"/>
  </p:sldIdLst>
  <p:sldSz cx="15544800" cy="10058400"/>
  <p:notesSz cx="10018713" cy="14447838"/>
  <p:defaultTextStyle>
    <a:defPPr>
      <a:defRPr lang="en-US"/>
    </a:defPPr>
    <a:lvl1pPr marL="0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1465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62928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94393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25858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57321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88786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20251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51714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48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329" autoAdjust="0"/>
    <p:restoredTop sz="95501" autoAdjust="0"/>
  </p:normalViewPr>
  <p:slideViewPr>
    <p:cSldViewPr>
      <p:cViewPr>
        <p:scale>
          <a:sx n="63" d="100"/>
          <a:sy n="63" d="100"/>
        </p:scale>
        <p:origin x="1464" y="90"/>
      </p:cViewPr>
      <p:guideLst>
        <p:guide orient="horz" pos="3168"/>
        <p:guide pos="48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3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41442" cy="722392"/>
          </a:xfrm>
          <a:prstGeom prst="rect">
            <a:avLst/>
          </a:prstGeom>
        </p:spPr>
        <p:txBody>
          <a:bodyPr vert="horz" lIns="163308" tIns="81654" rIns="163308" bIns="81654" rtlCol="0"/>
          <a:lstStyle>
            <a:lvl1pPr algn="l">
              <a:defRPr sz="2100"/>
            </a:lvl1pPr>
          </a:lstStyle>
          <a:p>
            <a:r>
              <a:rPr lang="en-US" dirty="0" smtClean="0"/>
              <a:t>Quality                                    June 14, 2012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74953" y="0"/>
            <a:ext cx="4341442" cy="722392"/>
          </a:xfrm>
          <a:prstGeom prst="rect">
            <a:avLst/>
          </a:prstGeom>
        </p:spPr>
        <p:txBody>
          <a:bodyPr vert="horz" lIns="163308" tIns="81654" rIns="163308" bIns="81654" rtlCol="0"/>
          <a:lstStyle>
            <a:lvl1pPr algn="r">
              <a:defRPr sz="2100"/>
            </a:lvl1pPr>
          </a:lstStyle>
          <a:p>
            <a:fld id="{A5EB2679-DB64-42F6-B03E-A29D3B9A315D}" type="datetimeFigureOut">
              <a:rPr lang="en-US" smtClean="0"/>
              <a:t>1/17/2014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3722938"/>
            <a:ext cx="4341442" cy="722392"/>
          </a:xfrm>
          <a:prstGeom prst="rect">
            <a:avLst/>
          </a:prstGeom>
        </p:spPr>
        <p:txBody>
          <a:bodyPr vert="horz" lIns="163308" tIns="81654" rIns="163308" bIns="81654" rtlCol="0" anchor="b"/>
          <a:lstStyle>
            <a:lvl1pPr algn="l">
              <a:defRPr sz="21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74953" y="13722938"/>
            <a:ext cx="4341442" cy="722392"/>
          </a:xfrm>
          <a:prstGeom prst="rect">
            <a:avLst/>
          </a:prstGeom>
        </p:spPr>
        <p:txBody>
          <a:bodyPr vert="horz" lIns="163308" tIns="81654" rIns="163308" bIns="81654" rtlCol="0" anchor="b"/>
          <a:lstStyle>
            <a:lvl1pPr algn="r">
              <a:defRPr sz="2100"/>
            </a:lvl1pPr>
          </a:lstStyle>
          <a:p>
            <a:fld id="{855B1F42-FB09-4C92-8EB8-A5FEBF2D20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11104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41442" cy="722392"/>
          </a:xfrm>
          <a:prstGeom prst="rect">
            <a:avLst/>
          </a:prstGeom>
        </p:spPr>
        <p:txBody>
          <a:bodyPr vert="horz" lIns="163308" tIns="81654" rIns="163308" bIns="81654" rtlCol="0"/>
          <a:lstStyle>
            <a:lvl1pPr algn="l">
              <a:defRPr sz="2100"/>
            </a:lvl1pPr>
          </a:lstStyle>
          <a:p>
            <a:r>
              <a:rPr lang="en-US" dirty="0" smtClean="0"/>
              <a:t>Quality                                    June 14, 2012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74953" y="0"/>
            <a:ext cx="4341442" cy="722392"/>
          </a:xfrm>
          <a:prstGeom prst="rect">
            <a:avLst/>
          </a:prstGeom>
        </p:spPr>
        <p:txBody>
          <a:bodyPr vert="horz" lIns="163308" tIns="81654" rIns="163308" bIns="81654" rtlCol="0"/>
          <a:lstStyle>
            <a:lvl1pPr algn="r">
              <a:defRPr sz="2100"/>
            </a:lvl1pPr>
          </a:lstStyle>
          <a:p>
            <a:fld id="{FAB41DAB-82F2-4310-9A34-8DF8DDECDB1C}" type="datetimeFigureOut">
              <a:rPr lang="en-US" smtClean="0"/>
              <a:pPr/>
              <a:t>1/17/2014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23913" y="1082675"/>
            <a:ext cx="8370887" cy="54181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63308" tIns="81654" rIns="163308" bIns="8165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1872" y="6862723"/>
            <a:ext cx="8014970" cy="6501527"/>
          </a:xfrm>
          <a:prstGeom prst="rect">
            <a:avLst/>
          </a:prstGeom>
        </p:spPr>
        <p:txBody>
          <a:bodyPr vert="horz" lIns="163308" tIns="81654" rIns="163308" bIns="8165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722938"/>
            <a:ext cx="4341442" cy="722392"/>
          </a:xfrm>
          <a:prstGeom prst="rect">
            <a:avLst/>
          </a:prstGeom>
        </p:spPr>
        <p:txBody>
          <a:bodyPr vert="horz" lIns="163308" tIns="81654" rIns="163308" bIns="81654" rtlCol="0" anchor="b"/>
          <a:lstStyle>
            <a:lvl1pPr algn="l">
              <a:defRPr sz="21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74953" y="13722938"/>
            <a:ext cx="4341442" cy="722392"/>
          </a:xfrm>
          <a:prstGeom prst="rect">
            <a:avLst/>
          </a:prstGeom>
        </p:spPr>
        <p:txBody>
          <a:bodyPr vert="horz" lIns="163308" tIns="81654" rIns="163308" bIns="81654" rtlCol="0" anchor="b"/>
          <a:lstStyle>
            <a:lvl1pPr algn="r">
              <a:defRPr sz="2100"/>
            </a:lvl1pPr>
          </a:lstStyle>
          <a:p>
            <a:fld id="{8A85DFC9-C165-4A22-A1C2-7BACE7C1AB5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798320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146292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31465" algn="l" defTabSz="146292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62928" algn="l" defTabSz="146292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94393" algn="l" defTabSz="146292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25858" algn="l" defTabSz="146292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57321" algn="l" defTabSz="146292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88786" algn="l" defTabSz="146292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120251" algn="l" defTabSz="146292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51714" algn="l" defTabSz="146292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5DFC9-C165-4A22-A1C2-7BACE7C1AB5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 smtClean="0"/>
              <a:t>Quality                                    June 14,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8544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5DFC9-C165-4A22-A1C2-7BACE7C1AB5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 smtClean="0"/>
              <a:t>Quality                                    June 14,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7154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5DFC9-C165-4A22-A1C2-7BACE7C1AB5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 smtClean="0"/>
              <a:t>Quality                                    June 14,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5481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5DFC9-C165-4A22-A1C2-7BACE7C1AB5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 smtClean="0"/>
              <a:t>Quality                                    June 14,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1725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5DFC9-C165-4A22-A1C2-7BACE7C1AB5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 smtClean="0"/>
              <a:t>Quality                                    June 14,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605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5861" y="3124624"/>
            <a:ext cx="1321308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1720" y="5699760"/>
            <a:ext cx="1088136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14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62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943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25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573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88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20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517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7E062-D7DE-40AB-9DA2-3F38EC9A084C}" type="datetime1">
              <a:rPr lang="en-US" smtClean="0"/>
              <a:t>1/17/2014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@ Continual Impact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2C86-F756-430D-B317-9DCC096B2B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62033-2EF2-42C2-ADC9-D0095F85B90E}" type="datetime1">
              <a:rPr lang="en-US" smtClean="0"/>
              <a:t>1/17/2014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@ Continual Impact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2C86-F756-430D-B317-9DCC096B2B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010449" y="535518"/>
            <a:ext cx="4658042" cy="114321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6321" y="535518"/>
            <a:ext cx="13715048" cy="114321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DFA86-0D16-42B6-B8D3-9C7672BF575D}" type="datetime1">
              <a:rPr lang="en-US" smtClean="0"/>
              <a:t>1/17/2014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@ Continual Impact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2C86-F756-430D-B317-9DCC096B2B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662F4-B064-42F5-8213-B7861996BBA9}" type="datetime1">
              <a:rPr lang="en-US" smtClean="0"/>
              <a:t>1/17/2014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@ Continual Impact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2C86-F756-430D-B317-9DCC096B2B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933" y="6463454"/>
            <a:ext cx="13213080" cy="199771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7933" y="4263180"/>
            <a:ext cx="13213080" cy="2200275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1465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6292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9439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2585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57321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388786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20251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51714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1CC9A-2E02-4C87-B1E5-2775C4A63AE8}" type="datetime1">
              <a:rPr lang="en-US" smtClean="0"/>
              <a:t>1/17/2014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@ Continual Impact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2C86-F756-430D-B317-9DCC096B2B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6320" y="3126953"/>
            <a:ext cx="9186545" cy="884068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81945" y="3126953"/>
            <a:ext cx="9186545" cy="884068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79FF2-E8A2-4654-9FFF-64DB22FB404C}" type="datetime1">
              <a:rPr lang="en-US" smtClean="0"/>
              <a:t>1/17/2014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@ Continual Impact LLC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2C86-F756-430D-B317-9DCC096B2B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02802"/>
            <a:ext cx="13990320" cy="167640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2251499"/>
            <a:ext cx="6868320" cy="938317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1465" indent="0">
              <a:buNone/>
              <a:defRPr sz="3200" b="1"/>
            </a:lvl2pPr>
            <a:lvl3pPr marL="1462928" indent="0">
              <a:buNone/>
              <a:defRPr sz="2900" b="1"/>
            </a:lvl3pPr>
            <a:lvl4pPr marL="2194393" indent="0">
              <a:buNone/>
              <a:defRPr sz="2500" b="1"/>
            </a:lvl4pPr>
            <a:lvl5pPr marL="2925858" indent="0">
              <a:buNone/>
              <a:defRPr sz="2500" b="1"/>
            </a:lvl5pPr>
            <a:lvl6pPr marL="3657321" indent="0">
              <a:buNone/>
              <a:defRPr sz="2500" b="1"/>
            </a:lvl6pPr>
            <a:lvl7pPr marL="4388786" indent="0">
              <a:buNone/>
              <a:defRPr sz="2500" b="1"/>
            </a:lvl7pPr>
            <a:lvl8pPr marL="5120251" indent="0">
              <a:buNone/>
              <a:defRPr sz="2500" b="1"/>
            </a:lvl8pPr>
            <a:lvl9pPr marL="5851714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3189817"/>
            <a:ext cx="6868320" cy="5795222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96543" y="2251499"/>
            <a:ext cx="6871018" cy="938317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1465" indent="0">
              <a:buNone/>
              <a:defRPr sz="3200" b="1"/>
            </a:lvl2pPr>
            <a:lvl3pPr marL="1462928" indent="0">
              <a:buNone/>
              <a:defRPr sz="2900" b="1"/>
            </a:lvl3pPr>
            <a:lvl4pPr marL="2194393" indent="0">
              <a:buNone/>
              <a:defRPr sz="2500" b="1"/>
            </a:lvl4pPr>
            <a:lvl5pPr marL="2925858" indent="0">
              <a:buNone/>
              <a:defRPr sz="2500" b="1"/>
            </a:lvl5pPr>
            <a:lvl6pPr marL="3657321" indent="0">
              <a:buNone/>
              <a:defRPr sz="2500" b="1"/>
            </a:lvl6pPr>
            <a:lvl7pPr marL="4388786" indent="0">
              <a:buNone/>
              <a:defRPr sz="2500" b="1"/>
            </a:lvl7pPr>
            <a:lvl8pPr marL="5120251" indent="0">
              <a:buNone/>
              <a:defRPr sz="2500" b="1"/>
            </a:lvl8pPr>
            <a:lvl9pPr marL="5851714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96543" y="3189817"/>
            <a:ext cx="6871018" cy="5795222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0F9F5-5272-47E6-B059-562D4C464173}" type="datetime1">
              <a:rPr lang="en-US" smtClean="0"/>
              <a:t>1/17/2014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@ Continual Impact LLC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2C86-F756-430D-B317-9DCC096B2B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6BB47-E580-4FF3-ACD3-CDCEB0B8D27D}" type="datetime1">
              <a:rPr lang="en-US" smtClean="0"/>
              <a:t>1/17/2014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@ Continual Impact LLC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2C86-F756-430D-B317-9DCC096B2B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8C209-1A5B-47B2-90CD-BCC9F2DD31FD}" type="datetime1">
              <a:rPr lang="en-US" smtClean="0"/>
              <a:t>1/17/2014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@ Continual Impact LLC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2C86-F756-430D-B317-9DCC096B2B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1" y="400473"/>
            <a:ext cx="5114132" cy="170434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7586" y="400475"/>
            <a:ext cx="8689975" cy="8584565"/>
          </a:xfrm>
        </p:spPr>
        <p:txBody>
          <a:bodyPr/>
          <a:lstStyle>
            <a:lvl1pPr>
              <a:defRPr sz="52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1" y="2104815"/>
            <a:ext cx="5114132" cy="6880225"/>
          </a:xfrm>
        </p:spPr>
        <p:txBody>
          <a:bodyPr/>
          <a:lstStyle>
            <a:lvl1pPr marL="0" indent="0">
              <a:buNone/>
              <a:defRPr sz="2300"/>
            </a:lvl1pPr>
            <a:lvl2pPr marL="731465" indent="0">
              <a:buNone/>
              <a:defRPr sz="1900"/>
            </a:lvl2pPr>
            <a:lvl3pPr marL="1462928" indent="0">
              <a:buNone/>
              <a:defRPr sz="1600"/>
            </a:lvl3pPr>
            <a:lvl4pPr marL="2194393" indent="0">
              <a:buNone/>
              <a:defRPr sz="1400"/>
            </a:lvl4pPr>
            <a:lvl5pPr marL="2925858" indent="0">
              <a:buNone/>
              <a:defRPr sz="1400"/>
            </a:lvl5pPr>
            <a:lvl6pPr marL="3657321" indent="0">
              <a:buNone/>
              <a:defRPr sz="1400"/>
            </a:lvl6pPr>
            <a:lvl7pPr marL="4388786" indent="0">
              <a:buNone/>
              <a:defRPr sz="1400"/>
            </a:lvl7pPr>
            <a:lvl8pPr marL="5120251" indent="0">
              <a:buNone/>
              <a:defRPr sz="1400"/>
            </a:lvl8pPr>
            <a:lvl9pPr marL="5851714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648AE-0040-4DEF-BECD-EF139B1B0879}" type="datetime1">
              <a:rPr lang="en-US" smtClean="0"/>
              <a:t>1/17/2014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@ Continual Impact LLC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2C86-F756-430D-B317-9DCC096B2B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6890" y="7040880"/>
            <a:ext cx="9326880" cy="831216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6890" y="898737"/>
            <a:ext cx="9326880" cy="6035040"/>
          </a:xfrm>
        </p:spPr>
        <p:txBody>
          <a:bodyPr/>
          <a:lstStyle>
            <a:lvl1pPr marL="0" indent="0">
              <a:buNone/>
              <a:defRPr sz="5200"/>
            </a:lvl1pPr>
            <a:lvl2pPr marL="731465" indent="0">
              <a:buNone/>
              <a:defRPr sz="4400"/>
            </a:lvl2pPr>
            <a:lvl3pPr marL="1462928" indent="0">
              <a:buNone/>
              <a:defRPr sz="3800"/>
            </a:lvl3pPr>
            <a:lvl4pPr marL="2194393" indent="0">
              <a:buNone/>
              <a:defRPr sz="3200"/>
            </a:lvl4pPr>
            <a:lvl5pPr marL="2925858" indent="0">
              <a:buNone/>
              <a:defRPr sz="3200"/>
            </a:lvl5pPr>
            <a:lvl6pPr marL="3657321" indent="0">
              <a:buNone/>
              <a:defRPr sz="3200"/>
            </a:lvl6pPr>
            <a:lvl7pPr marL="4388786" indent="0">
              <a:buNone/>
              <a:defRPr sz="3200"/>
            </a:lvl7pPr>
            <a:lvl8pPr marL="5120251" indent="0">
              <a:buNone/>
              <a:defRPr sz="3200"/>
            </a:lvl8pPr>
            <a:lvl9pPr marL="5851714" indent="0">
              <a:buNone/>
              <a:defRPr sz="32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6890" y="7872096"/>
            <a:ext cx="9326880" cy="1180464"/>
          </a:xfrm>
        </p:spPr>
        <p:txBody>
          <a:bodyPr/>
          <a:lstStyle>
            <a:lvl1pPr marL="0" indent="0">
              <a:buNone/>
              <a:defRPr sz="2300"/>
            </a:lvl1pPr>
            <a:lvl2pPr marL="731465" indent="0">
              <a:buNone/>
              <a:defRPr sz="1900"/>
            </a:lvl2pPr>
            <a:lvl3pPr marL="1462928" indent="0">
              <a:buNone/>
              <a:defRPr sz="1600"/>
            </a:lvl3pPr>
            <a:lvl4pPr marL="2194393" indent="0">
              <a:buNone/>
              <a:defRPr sz="1400"/>
            </a:lvl4pPr>
            <a:lvl5pPr marL="2925858" indent="0">
              <a:buNone/>
              <a:defRPr sz="1400"/>
            </a:lvl5pPr>
            <a:lvl6pPr marL="3657321" indent="0">
              <a:buNone/>
              <a:defRPr sz="1400"/>
            </a:lvl6pPr>
            <a:lvl7pPr marL="4388786" indent="0">
              <a:buNone/>
              <a:defRPr sz="1400"/>
            </a:lvl7pPr>
            <a:lvl8pPr marL="5120251" indent="0">
              <a:buNone/>
              <a:defRPr sz="1400"/>
            </a:lvl8pPr>
            <a:lvl9pPr marL="5851714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A30E5-9DE6-4F17-B960-A7028942CD40}" type="datetime1">
              <a:rPr lang="en-US" smtClean="0"/>
              <a:t>1/17/2014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@ Continual Impact LLC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2C86-F756-430D-B317-9DCC096B2B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02802"/>
            <a:ext cx="13990320" cy="1676401"/>
          </a:xfrm>
          <a:prstGeom prst="rect">
            <a:avLst/>
          </a:prstGeom>
        </p:spPr>
        <p:txBody>
          <a:bodyPr vert="horz" lIns="146293" tIns="73146" rIns="146293" bIns="7314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2346961"/>
            <a:ext cx="13990320" cy="6638079"/>
          </a:xfrm>
          <a:prstGeom prst="rect">
            <a:avLst/>
          </a:prstGeom>
        </p:spPr>
        <p:txBody>
          <a:bodyPr vert="horz" lIns="146293" tIns="73146" rIns="146293" bIns="7314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1" y="9322648"/>
            <a:ext cx="3627120" cy="535516"/>
          </a:xfrm>
          <a:prstGeom prst="rect">
            <a:avLst/>
          </a:prstGeom>
        </p:spPr>
        <p:txBody>
          <a:bodyPr vert="horz" lIns="146293" tIns="73146" rIns="146293" bIns="7314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A0832-59E2-4271-B5E8-3AD3A7D0E881}" type="datetime1">
              <a:rPr lang="en-US" smtClean="0"/>
              <a:t>1/17/2014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11140" y="9322648"/>
            <a:ext cx="4922520" cy="535516"/>
          </a:xfrm>
          <a:prstGeom prst="rect">
            <a:avLst/>
          </a:prstGeom>
        </p:spPr>
        <p:txBody>
          <a:bodyPr vert="horz" lIns="146293" tIns="73146" rIns="146293" bIns="7314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@ Continual Impact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40440" y="9322648"/>
            <a:ext cx="3627120" cy="535516"/>
          </a:xfrm>
          <a:prstGeom prst="rect">
            <a:avLst/>
          </a:prstGeom>
        </p:spPr>
        <p:txBody>
          <a:bodyPr vert="horz" lIns="146293" tIns="73146" rIns="146293" bIns="7314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42C86-F756-430D-B317-9DCC096B2B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146292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599" indent="-548599" algn="l" defTabSz="146292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88629" indent="-457165" algn="l" defTabSz="1462928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661" indent="-365732" algn="l" defTabSz="1462928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60125" indent="-365732" algn="l" defTabSz="146292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91590" indent="-365732" algn="l" defTabSz="146292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23054" indent="-365732" algn="l" defTabSz="146292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54518" indent="-365732" algn="l" defTabSz="146292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85983" indent="-365732" algn="l" defTabSz="146292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17447" indent="-365732" algn="l" defTabSz="146292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1465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62928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94393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25858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57321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88786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20251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51714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Requisition process – Current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Seminole County Health Department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@ 2014 Continual Impact LLC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244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4997850"/>
              </p:ext>
            </p:extLst>
          </p:nvPr>
        </p:nvGraphicFramePr>
        <p:xfrm>
          <a:off x="149099" y="1182398"/>
          <a:ext cx="15090901" cy="86233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38396"/>
                <a:gridCol w="13752505"/>
              </a:tblGrid>
              <a:tr h="1269153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 Representative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748849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Supervisor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1129561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Business Office Representative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Futura Lt BT" pitchFamily="34" charset="0"/>
                        </a:rPr>
                        <a:t> </a:t>
                      </a:r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851639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Tallahassee Office Representative</a:t>
                      </a:r>
                    </a:p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762000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Vendor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1524000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Info/ Deliverables/</a:t>
                      </a:r>
                      <a:b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Job Aids/ Templates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129540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Systems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1042767">
                <a:tc>
                  <a:txBody>
                    <a:bodyPr/>
                    <a:lstStyle/>
                    <a:p>
                      <a:pPr marL="0" marR="0" indent="0" algn="l" defTabSz="14629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content Time</a:t>
                      </a: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Elapsed Time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</a:tbl>
          </a:graphicData>
        </a:graphic>
      </p:graphicFrame>
      <p:sp>
        <p:nvSpPr>
          <p:cNvPr id="24" name="Oval 23"/>
          <p:cNvSpPr/>
          <p:nvPr/>
        </p:nvSpPr>
        <p:spPr>
          <a:xfrm>
            <a:off x="1600200" y="1369441"/>
            <a:ext cx="793233" cy="1754759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54919" rIns="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START: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 need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9" name="Straight Arrow Connector 48"/>
          <p:cNvCxnSpPr>
            <a:stCxn id="24" idx="7"/>
            <a:endCxn id="103" idx="1"/>
          </p:cNvCxnSpPr>
          <p:nvPr/>
        </p:nvCxnSpPr>
        <p:spPr>
          <a:xfrm>
            <a:off x="2277267" y="1626420"/>
            <a:ext cx="237333" cy="70263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2953763" y="784711"/>
            <a:ext cx="3145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4800" y="9743420"/>
            <a:ext cx="4922520" cy="409364"/>
          </a:xfrm>
        </p:spPr>
        <p:txBody>
          <a:bodyPr/>
          <a:lstStyle/>
          <a:p>
            <a:pPr algn="l"/>
            <a:r>
              <a:rPr lang="en-US" sz="1000" dirty="0" smtClean="0">
                <a:solidFill>
                  <a:schemeClr val="tx1"/>
                </a:solidFill>
                <a:latin typeface="Futura Lt BT" pitchFamily="34" charset="0"/>
              </a:rPr>
              <a:t>© 2014 Continual Impact LLC</a:t>
            </a:r>
            <a:endParaRPr lang="en-US" sz="1000" dirty="0">
              <a:solidFill>
                <a:schemeClr val="tx1"/>
              </a:solidFill>
              <a:latin typeface="Futura Lt B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201401" y="392668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 smtClean="0">
                <a:latin typeface="Futura Lt BT" pitchFamily="34" charset="0"/>
              </a:rPr>
              <a:t>Date created:  January 13, 2014</a:t>
            </a:r>
            <a:endParaRPr lang="en-US" sz="1800" dirty="0">
              <a:latin typeface="Futura Lt BT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74966" y="76200"/>
            <a:ext cx="143118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Futura Lt BT" pitchFamily="34" charset="0"/>
              </a:rPr>
              <a:t>Seminole County Health Department</a:t>
            </a:r>
          </a:p>
          <a:p>
            <a:r>
              <a:rPr lang="en-US" sz="2800" b="1" dirty="0" smtClean="0">
                <a:latin typeface="Futura Lt BT" pitchFamily="34" charset="0"/>
              </a:rPr>
              <a:t>Requisition Process (Current State) </a:t>
            </a:r>
            <a:endParaRPr lang="en-US" sz="2800" b="1" dirty="0">
              <a:latin typeface="Futura Lt BT" pitchFamily="34" charset="0"/>
            </a:endParaRPr>
          </a:p>
        </p:txBody>
      </p:sp>
      <p:sp>
        <p:nvSpPr>
          <p:cNvPr id="41" name="Flowchart: Document 40"/>
          <p:cNvSpPr/>
          <p:nvPr/>
        </p:nvSpPr>
        <p:spPr>
          <a:xfrm>
            <a:off x="2438399" y="5994400"/>
            <a:ext cx="855092" cy="1476941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 anchorCtr="0"/>
          <a:lstStyle/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Order sheet </a:t>
            </a:r>
          </a:p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</a:p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Post-t</a:t>
            </a:r>
          </a:p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Catalog</a:t>
            </a:r>
          </a:p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Verbal request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Flowchart: Document 42"/>
          <p:cNvSpPr/>
          <p:nvPr/>
        </p:nvSpPr>
        <p:spPr>
          <a:xfrm>
            <a:off x="3455878" y="5943600"/>
            <a:ext cx="811322" cy="831273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 anchorCtr="0"/>
          <a:lstStyle/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Order sheet</a:t>
            </a:r>
          </a:p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Meeting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Rounded Rectangle 94"/>
          <p:cNvSpPr/>
          <p:nvPr/>
        </p:nvSpPr>
        <p:spPr>
          <a:xfrm>
            <a:off x="11887201" y="1572102"/>
            <a:ext cx="1080816" cy="63769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Request 1 quote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Rounded Rectangle 104"/>
          <p:cNvSpPr/>
          <p:nvPr/>
        </p:nvSpPr>
        <p:spPr>
          <a:xfrm>
            <a:off x="2514600" y="2514600"/>
            <a:ext cx="662032" cy="61492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Specify need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8" name="Straight Connector 167"/>
          <p:cNvCxnSpPr>
            <a:stCxn id="81" idx="3"/>
            <a:endCxn id="92" idx="3"/>
          </p:cNvCxnSpPr>
          <p:nvPr/>
        </p:nvCxnSpPr>
        <p:spPr>
          <a:xfrm>
            <a:off x="7654927" y="1713233"/>
            <a:ext cx="0" cy="1097209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95" idx="1"/>
            <a:endCxn id="139" idx="1"/>
          </p:cNvCxnSpPr>
          <p:nvPr/>
        </p:nvCxnSpPr>
        <p:spPr>
          <a:xfrm flipH="1">
            <a:off x="11887200" y="1890951"/>
            <a:ext cx="1" cy="1659112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ounded Rectangle 60"/>
          <p:cNvSpPr/>
          <p:nvPr/>
        </p:nvSpPr>
        <p:spPr>
          <a:xfrm>
            <a:off x="3352800" y="1387784"/>
            <a:ext cx="873142" cy="61636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Notify supervisor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lowchart: Decision 5"/>
          <p:cNvSpPr/>
          <p:nvPr/>
        </p:nvSpPr>
        <p:spPr>
          <a:xfrm>
            <a:off x="4243489" y="2317803"/>
            <a:ext cx="1617091" cy="796217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Approval received?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Rounded Rectangle 91"/>
          <p:cNvSpPr/>
          <p:nvPr/>
        </p:nvSpPr>
        <p:spPr>
          <a:xfrm>
            <a:off x="6705600" y="2496683"/>
            <a:ext cx="949327" cy="62751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justification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2" name="Straight Arrow Connector 101"/>
          <p:cNvCxnSpPr>
            <a:stCxn id="103" idx="3"/>
            <a:endCxn id="61" idx="1"/>
          </p:cNvCxnSpPr>
          <p:nvPr/>
        </p:nvCxnSpPr>
        <p:spPr>
          <a:xfrm flipV="1">
            <a:off x="3176632" y="1695965"/>
            <a:ext cx="176168" cy="71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stCxn id="61" idx="3"/>
            <a:endCxn id="6" idx="0"/>
          </p:cNvCxnSpPr>
          <p:nvPr/>
        </p:nvCxnSpPr>
        <p:spPr>
          <a:xfrm>
            <a:off x="4225942" y="1695965"/>
            <a:ext cx="826093" cy="62183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stCxn id="6" idx="3"/>
            <a:endCxn id="117" idx="2"/>
          </p:cNvCxnSpPr>
          <p:nvPr/>
        </p:nvCxnSpPr>
        <p:spPr>
          <a:xfrm flipV="1">
            <a:off x="5860580" y="2133600"/>
            <a:ext cx="161089" cy="582312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324600" y="2514600"/>
            <a:ext cx="4415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0" name="Straight Arrow Connector 119"/>
          <p:cNvCxnSpPr>
            <a:endCxn id="92" idx="1"/>
          </p:cNvCxnSpPr>
          <p:nvPr/>
        </p:nvCxnSpPr>
        <p:spPr>
          <a:xfrm flipV="1">
            <a:off x="5638800" y="2810442"/>
            <a:ext cx="1066800" cy="53073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5638800" y="2199620"/>
            <a:ext cx="16366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5" name="Straight Arrow Connector 124"/>
          <p:cNvCxnSpPr/>
          <p:nvPr/>
        </p:nvCxnSpPr>
        <p:spPr>
          <a:xfrm>
            <a:off x="12986426" y="2071462"/>
            <a:ext cx="1163063" cy="15387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0" name="Flowchart: Magnetic Disk 189"/>
          <p:cNvSpPr/>
          <p:nvPr/>
        </p:nvSpPr>
        <p:spPr>
          <a:xfrm>
            <a:off x="2460151" y="7810619"/>
            <a:ext cx="714421" cy="745625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Excel</a:t>
            </a:r>
          </a:p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8" name="TextBox 197"/>
          <p:cNvSpPr txBox="1"/>
          <p:nvPr/>
        </p:nvSpPr>
        <p:spPr>
          <a:xfrm>
            <a:off x="14493687" y="9829800"/>
            <a:ext cx="7463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Page 1</a:t>
            </a:r>
            <a:endParaRPr lang="en-US" sz="1000" dirty="0"/>
          </a:p>
        </p:txBody>
      </p:sp>
      <p:sp>
        <p:nvSpPr>
          <p:cNvPr id="68" name="Flowchart: Document 67"/>
          <p:cNvSpPr/>
          <p:nvPr/>
        </p:nvSpPr>
        <p:spPr>
          <a:xfrm>
            <a:off x="4653335" y="5981700"/>
            <a:ext cx="833065" cy="929579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 anchorCtr="0"/>
          <a:lstStyle/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</a:p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Meeting</a:t>
            </a:r>
          </a:p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Order sheet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Flowchart: Magnetic Disk 78"/>
          <p:cNvSpPr/>
          <p:nvPr/>
        </p:nvSpPr>
        <p:spPr>
          <a:xfrm>
            <a:off x="4653335" y="7784093"/>
            <a:ext cx="788637" cy="750307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</a:p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Excel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Flowchart: Magnetic Disk 85"/>
          <p:cNvSpPr/>
          <p:nvPr/>
        </p:nvSpPr>
        <p:spPr>
          <a:xfrm>
            <a:off x="9220199" y="7761667"/>
            <a:ext cx="855811" cy="772733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DFS Website</a:t>
            </a:r>
          </a:p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Intranet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Flowchart: Document 87"/>
          <p:cNvSpPr/>
          <p:nvPr/>
        </p:nvSpPr>
        <p:spPr>
          <a:xfrm>
            <a:off x="12011076" y="5996142"/>
            <a:ext cx="833065" cy="1257300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 anchorCtr="0"/>
          <a:lstStyle/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Quote form (varies)</a:t>
            </a:r>
          </a:p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</a:p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Fax</a:t>
            </a:r>
          </a:p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Phone</a:t>
            </a:r>
          </a:p>
          <a:p>
            <a:pPr marL="91440" indent="-91440">
              <a:buFont typeface="Arial" pitchFamily="34" charset="0"/>
              <a:buChar char="•"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Flowchart: Magnetic Disk 90"/>
          <p:cNvSpPr/>
          <p:nvPr/>
        </p:nvSpPr>
        <p:spPr>
          <a:xfrm>
            <a:off x="12109574" y="7761667"/>
            <a:ext cx="855811" cy="772733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</a:p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Fax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717658" y="9438620"/>
            <a:ext cx="2320942" cy="3035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Total time:  8 days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Rounded Rectangle 95"/>
          <p:cNvSpPr/>
          <p:nvPr/>
        </p:nvSpPr>
        <p:spPr>
          <a:xfrm>
            <a:off x="1905001" y="9133820"/>
            <a:ext cx="193509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Time:  6 hours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Rounded Rectangle 100"/>
          <p:cNvSpPr/>
          <p:nvPr/>
        </p:nvSpPr>
        <p:spPr>
          <a:xfrm>
            <a:off x="10685263" y="9133820"/>
            <a:ext cx="1963937" cy="3149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Time: 6 hours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0" name="Straight Connector 69"/>
          <p:cNvCxnSpPr/>
          <p:nvPr/>
        </p:nvCxnSpPr>
        <p:spPr>
          <a:xfrm flipH="1">
            <a:off x="4343075" y="1191399"/>
            <a:ext cx="76526" cy="8550723"/>
          </a:xfrm>
          <a:prstGeom prst="line">
            <a:avLst/>
          </a:prstGeom>
          <a:ln w="25400"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1828800" y="880646"/>
            <a:ext cx="25717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Futura Lt BT" pitchFamily="34" charset="0"/>
              </a:rPr>
              <a:t>Identify Need</a:t>
            </a:r>
            <a:endParaRPr lang="en-US" sz="1600" b="1" dirty="0">
              <a:solidFill>
                <a:srgbClr val="FF0000"/>
              </a:solidFill>
              <a:latin typeface="Futura Lt BT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029200" y="880646"/>
            <a:ext cx="25717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Futura Lt BT" pitchFamily="34" charset="0"/>
              </a:rPr>
              <a:t>Supervisor Approval</a:t>
            </a:r>
            <a:endParaRPr lang="en-US" sz="1600" b="1" dirty="0">
              <a:solidFill>
                <a:srgbClr val="FF0000"/>
              </a:solidFill>
              <a:latin typeface="Futura Lt BT" pitchFamily="34" charset="0"/>
            </a:endParaRPr>
          </a:p>
        </p:txBody>
      </p:sp>
      <p:sp>
        <p:nvSpPr>
          <p:cNvPr id="81" name="Rounded Rectangle 80"/>
          <p:cNvSpPr/>
          <p:nvPr/>
        </p:nvSpPr>
        <p:spPr>
          <a:xfrm>
            <a:off x="6705600" y="1399474"/>
            <a:ext cx="949327" cy="62751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justification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4" name="Straight Connector 83"/>
          <p:cNvCxnSpPr>
            <a:stCxn id="81" idx="1"/>
            <a:endCxn id="92" idx="1"/>
          </p:cNvCxnSpPr>
          <p:nvPr/>
        </p:nvCxnSpPr>
        <p:spPr>
          <a:xfrm>
            <a:off x="6705600" y="1713233"/>
            <a:ext cx="0" cy="1097209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ounded Rectangle 102"/>
          <p:cNvSpPr/>
          <p:nvPr/>
        </p:nvSpPr>
        <p:spPr>
          <a:xfrm>
            <a:off x="2514600" y="1389221"/>
            <a:ext cx="662032" cy="61492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Specify need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4" name="Straight Connector 103"/>
          <p:cNvCxnSpPr>
            <a:stCxn id="103" idx="1"/>
            <a:endCxn id="217" idx="1"/>
          </p:cNvCxnSpPr>
          <p:nvPr/>
        </p:nvCxnSpPr>
        <p:spPr>
          <a:xfrm>
            <a:off x="2514600" y="1696683"/>
            <a:ext cx="15082" cy="2004046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3174572" y="1696683"/>
            <a:ext cx="15780" cy="2026937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Rounded Rectangle 116"/>
          <p:cNvSpPr/>
          <p:nvPr/>
        </p:nvSpPr>
        <p:spPr>
          <a:xfrm>
            <a:off x="5486400" y="1351240"/>
            <a:ext cx="1070538" cy="7823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additional justification, information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1" name="Straight Arrow Connector 120"/>
          <p:cNvCxnSpPr>
            <a:stCxn id="117" idx="1"/>
          </p:cNvCxnSpPr>
          <p:nvPr/>
        </p:nvCxnSpPr>
        <p:spPr>
          <a:xfrm flipH="1" flipV="1">
            <a:off x="4241614" y="1624252"/>
            <a:ext cx="1244786" cy="11816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2" name="Flowchart: Decision 131"/>
          <p:cNvSpPr/>
          <p:nvPr/>
        </p:nvSpPr>
        <p:spPr>
          <a:xfrm>
            <a:off x="8763000" y="1277484"/>
            <a:ext cx="1466483" cy="847888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 term contract?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" name="Flowchart: Decision 132"/>
          <p:cNvSpPr/>
          <p:nvPr/>
        </p:nvSpPr>
        <p:spPr>
          <a:xfrm>
            <a:off x="10282307" y="1219200"/>
            <a:ext cx="1528693" cy="782103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&lt;$2500 per item?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Rounded Rectangle 136"/>
          <p:cNvSpPr/>
          <p:nvPr/>
        </p:nvSpPr>
        <p:spPr>
          <a:xfrm>
            <a:off x="7848600" y="1387900"/>
            <a:ext cx="830106" cy="62751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 potential vendors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" name="Rounded Rectangle 137"/>
          <p:cNvSpPr/>
          <p:nvPr/>
        </p:nvSpPr>
        <p:spPr>
          <a:xfrm>
            <a:off x="13202663" y="5181600"/>
            <a:ext cx="818137" cy="7633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quote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" name="Rounded Rectangle 138"/>
          <p:cNvSpPr/>
          <p:nvPr/>
        </p:nvSpPr>
        <p:spPr>
          <a:xfrm>
            <a:off x="11887200" y="3200400"/>
            <a:ext cx="1086862" cy="69932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vendor identification assistance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0" name="Rounded Rectangle 139"/>
          <p:cNvSpPr/>
          <p:nvPr/>
        </p:nvSpPr>
        <p:spPr>
          <a:xfrm>
            <a:off x="13158889" y="1295400"/>
            <a:ext cx="818137" cy="62751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Request 2 quotes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" name="Rounded Rectangle 142"/>
          <p:cNvSpPr/>
          <p:nvPr/>
        </p:nvSpPr>
        <p:spPr>
          <a:xfrm>
            <a:off x="14149489" y="1582283"/>
            <a:ext cx="818137" cy="62751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Select ‘best’ quote</a:t>
            </a:r>
          </a:p>
        </p:txBody>
      </p:sp>
      <p:cxnSp>
        <p:nvCxnSpPr>
          <p:cNvPr id="160" name="Straight Connector 159"/>
          <p:cNvCxnSpPr>
            <a:endCxn id="139" idx="3"/>
          </p:cNvCxnSpPr>
          <p:nvPr/>
        </p:nvCxnSpPr>
        <p:spPr>
          <a:xfrm>
            <a:off x="12963997" y="1752076"/>
            <a:ext cx="10065" cy="1797987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162"/>
          <p:cNvCxnSpPr>
            <a:stCxn id="81" idx="3"/>
            <a:endCxn id="137" idx="1"/>
          </p:cNvCxnSpPr>
          <p:nvPr/>
        </p:nvCxnSpPr>
        <p:spPr>
          <a:xfrm flipV="1">
            <a:off x="7654927" y="1701659"/>
            <a:ext cx="193673" cy="11574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6" name="Straight Arrow Connector 165"/>
          <p:cNvCxnSpPr>
            <a:stCxn id="137" idx="0"/>
            <a:endCxn id="132" idx="0"/>
          </p:cNvCxnSpPr>
          <p:nvPr/>
        </p:nvCxnSpPr>
        <p:spPr>
          <a:xfrm flipV="1">
            <a:off x="8263653" y="1277484"/>
            <a:ext cx="1232589" cy="110416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0" name="Straight Arrow Connector 169"/>
          <p:cNvCxnSpPr/>
          <p:nvPr/>
        </p:nvCxnSpPr>
        <p:spPr>
          <a:xfrm flipV="1">
            <a:off x="9766716" y="1399474"/>
            <a:ext cx="962114" cy="48327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6" name="Flowchart: Document 175"/>
          <p:cNvSpPr/>
          <p:nvPr/>
        </p:nvSpPr>
        <p:spPr>
          <a:xfrm>
            <a:off x="6751402" y="5981700"/>
            <a:ext cx="833065" cy="929579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 anchorCtr="0"/>
          <a:lstStyle/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Verbal</a:t>
            </a:r>
          </a:p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</a:p>
          <a:p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8" name="Flowchart: Magnetic Disk 177"/>
          <p:cNvSpPr/>
          <p:nvPr/>
        </p:nvSpPr>
        <p:spPr>
          <a:xfrm>
            <a:off x="8153399" y="7761667"/>
            <a:ext cx="855811" cy="772733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Personal vendor list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9" name="Flowchart: Document 178"/>
          <p:cNvSpPr/>
          <p:nvPr/>
        </p:nvSpPr>
        <p:spPr>
          <a:xfrm>
            <a:off x="13035335" y="5981700"/>
            <a:ext cx="833065" cy="1257300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 anchorCtr="0"/>
          <a:lstStyle/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Quote form (varies)</a:t>
            </a:r>
          </a:p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</a:p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Fax</a:t>
            </a:r>
          </a:p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Phone</a:t>
            </a:r>
          </a:p>
          <a:p>
            <a:pPr marL="91440" indent="-91440">
              <a:buFont typeface="Arial" pitchFamily="34" charset="0"/>
              <a:buChar char="•"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0" name="Flowchart: Magnetic Disk 179"/>
          <p:cNvSpPr/>
          <p:nvPr/>
        </p:nvSpPr>
        <p:spPr>
          <a:xfrm>
            <a:off x="13088788" y="7779115"/>
            <a:ext cx="855811" cy="772733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</a:p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Fax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1" name="Flowchart: Magnetic Disk 180"/>
          <p:cNvSpPr/>
          <p:nvPr/>
        </p:nvSpPr>
        <p:spPr>
          <a:xfrm>
            <a:off x="14079388" y="7779115"/>
            <a:ext cx="855811" cy="772733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</a:p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Fax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2" name="Flowchart: Document 181"/>
          <p:cNvSpPr/>
          <p:nvPr/>
        </p:nvSpPr>
        <p:spPr>
          <a:xfrm>
            <a:off x="14097000" y="5943600"/>
            <a:ext cx="833065" cy="1257300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 anchorCtr="0"/>
          <a:lstStyle/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Quote form (varies)</a:t>
            </a:r>
          </a:p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</a:p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Fax</a:t>
            </a:r>
          </a:p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Phone</a:t>
            </a:r>
          </a:p>
          <a:p>
            <a:pPr marL="91440" indent="-91440">
              <a:buFont typeface="Arial" pitchFamily="34" charset="0"/>
              <a:buChar char="•"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3" name="Straight Arrow Connector 182"/>
          <p:cNvCxnSpPr>
            <a:stCxn id="132" idx="2"/>
          </p:cNvCxnSpPr>
          <p:nvPr/>
        </p:nvCxnSpPr>
        <p:spPr>
          <a:xfrm>
            <a:off x="9496242" y="2125372"/>
            <a:ext cx="2384914" cy="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7" name="TextBox 186"/>
          <p:cNvSpPr txBox="1"/>
          <p:nvPr/>
        </p:nvSpPr>
        <p:spPr>
          <a:xfrm>
            <a:off x="10058400" y="1143000"/>
            <a:ext cx="16366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8" name="TextBox 187"/>
          <p:cNvSpPr txBox="1"/>
          <p:nvPr/>
        </p:nvSpPr>
        <p:spPr>
          <a:xfrm>
            <a:off x="9982200" y="1905000"/>
            <a:ext cx="16366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1" name="Straight Arrow Connector 190"/>
          <p:cNvCxnSpPr/>
          <p:nvPr/>
        </p:nvCxnSpPr>
        <p:spPr>
          <a:xfrm>
            <a:off x="10996553" y="1225995"/>
            <a:ext cx="2162336" cy="126486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9" name="Straight Arrow Connector 198"/>
          <p:cNvCxnSpPr>
            <a:endCxn id="95" idx="1"/>
          </p:cNvCxnSpPr>
          <p:nvPr/>
        </p:nvCxnSpPr>
        <p:spPr>
          <a:xfrm flipV="1">
            <a:off x="11046653" y="1890951"/>
            <a:ext cx="840548" cy="99227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1" name="TextBox 200"/>
          <p:cNvSpPr txBox="1"/>
          <p:nvPr/>
        </p:nvSpPr>
        <p:spPr>
          <a:xfrm>
            <a:off x="11430000" y="1676400"/>
            <a:ext cx="16366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11926952" y="1219200"/>
            <a:ext cx="16366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6" name="Straight Arrow Connector 205"/>
          <p:cNvCxnSpPr>
            <a:endCxn id="143" idx="0"/>
          </p:cNvCxnSpPr>
          <p:nvPr/>
        </p:nvCxnSpPr>
        <p:spPr>
          <a:xfrm>
            <a:off x="13977026" y="1426637"/>
            <a:ext cx="581532" cy="155646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1" name="Straight Connector 210"/>
          <p:cNvCxnSpPr>
            <a:stCxn id="140" idx="1"/>
            <a:endCxn id="138" idx="1"/>
          </p:cNvCxnSpPr>
          <p:nvPr/>
        </p:nvCxnSpPr>
        <p:spPr>
          <a:xfrm>
            <a:off x="13158889" y="1609159"/>
            <a:ext cx="43774" cy="395410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/>
          <p:nvPr/>
        </p:nvCxnSpPr>
        <p:spPr>
          <a:xfrm>
            <a:off x="13977026" y="1600200"/>
            <a:ext cx="43774" cy="402794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Rounded Rectangle 214"/>
          <p:cNvSpPr/>
          <p:nvPr/>
        </p:nvSpPr>
        <p:spPr>
          <a:xfrm>
            <a:off x="3396574" y="3368984"/>
            <a:ext cx="873142" cy="61636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Notify supervisor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6" name="Rounded Rectangle 215"/>
          <p:cNvSpPr/>
          <p:nvPr/>
        </p:nvSpPr>
        <p:spPr>
          <a:xfrm>
            <a:off x="6749374" y="3380674"/>
            <a:ext cx="949327" cy="62751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justification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7" name="Rounded Rectangle 216"/>
          <p:cNvSpPr/>
          <p:nvPr/>
        </p:nvSpPr>
        <p:spPr>
          <a:xfrm>
            <a:off x="2529682" y="3393267"/>
            <a:ext cx="662032" cy="61492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Specify need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8" name="Rounded Rectangle 217"/>
          <p:cNvSpPr/>
          <p:nvPr/>
        </p:nvSpPr>
        <p:spPr>
          <a:xfrm>
            <a:off x="5486400" y="3276600"/>
            <a:ext cx="1070538" cy="7823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additional justification, information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9" name="Flowchart: Decision 218"/>
          <p:cNvSpPr/>
          <p:nvPr/>
        </p:nvSpPr>
        <p:spPr>
          <a:xfrm>
            <a:off x="8806774" y="3258684"/>
            <a:ext cx="1466483" cy="847888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 term contract?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1" name="Rounded Rectangle 220"/>
          <p:cNvSpPr/>
          <p:nvPr/>
        </p:nvSpPr>
        <p:spPr>
          <a:xfrm>
            <a:off x="7892374" y="3369100"/>
            <a:ext cx="830106" cy="62751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 potential vendors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2" name="Rounded Rectangle 221"/>
          <p:cNvSpPr/>
          <p:nvPr/>
        </p:nvSpPr>
        <p:spPr>
          <a:xfrm>
            <a:off x="13202663" y="3200400"/>
            <a:ext cx="818137" cy="88659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Request 1 quote (&lt;$2500)2 quotes (&gt;$2500)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3" name="Rounded Rectangle 222"/>
          <p:cNvSpPr/>
          <p:nvPr/>
        </p:nvSpPr>
        <p:spPr>
          <a:xfrm>
            <a:off x="14297753" y="3471319"/>
            <a:ext cx="818137" cy="62751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Select ‘best’ quote</a:t>
            </a:r>
          </a:p>
        </p:txBody>
      </p:sp>
      <p:cxnSp>
        <p:nvCxnSpPr>
          <p:cNvPr id="235" name="Straight Arrow Connector 234"/>
          <p:cNvCxnSpPr>
            <a:stCxn id="217" idx="3"/>
            <a:endCxn id="215" idx="1"/>
          </p:cNvCxnSpPr>
          <p:nvPr/>
        </p:nvCxnSpPr>
        <p:spPr>
          <a:xfrm flipV="1">
            <a:off x="3191714" y="3677165"/>
            <a:ext cx="204860" cy="23564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8" name="Straight Arrow Connector 237"/>
          <p:cNvCxnSpPr>
            <a:stCxn id="215" idx="0"/>
            <a:endCxn id="6" idx="1"/>
          </p:cNvCxnSpPr>
          <p:nvPr/>
        </p:nvCxnSpPr>
        <p:spPr>
          <a:xfrm flipV="1">
            <a:off x="3833145" y="2715912"/>
            <a:ext cx="410344" cy="653072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1" name="Straight Arrow Connector 240"/>
          <p:cNvCxnSpPr>
            <a:endCxn id="218" idx="1"/>
          </p:cNvCxnSpPr>
          <p:nvPr/>
        </p:nvCxnSpPr>
        <p:spPr>
          <a:xfrm>
            <a:off x="5059545" y="3124200"/>
            <a:ext cx="426855" cy="54358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4" name="TextBox 243"/>
          <p:cNvSpPr txBox="1"/>
          <p:nvPr/>
        </p:nvSpPr>
        <p:spPr>
          <a:xfrm>
            <a:off x="5164559" y="3204684"/>
            <a:ext cx="16366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9" name="Straight Arrow Connector 248"/>
          <p:cNvCxnSpPr/>
          <p:nvPr/>
        </p:nvCxnSpPr>
        <p:spPr>
          <a:xfrm>
            <a:off x="5396212" y="2950911"/>
            <a:ext cx="1784051" cy="415055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2" name="TextBox 251"/>
          <p:cNvSpPr txBox="1"/>
          <p:nvPr/>
        </p:nvSpPr>
        <p:spPr>
          <a:xfrm>
            <a:off x="6096000" y="2923401"/>
            <a:ext cx="4415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53" name="Straight Arrow Connector 252"/>
          <p:cNvCxnSpPr>
            <a:endCxn id="215" idx="3"/>
          </p:cNvCxnSpPr>
          <p:nvPr/>
        </p:nvCxnSpPr>
        <p:spPr>
          <a:xfrm flipH="1" flipV="1">
            <a:off x="4269716" y="3677165"/>
            <a:ext cx="1215606" cy="133232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7" name="Straight Arrow Connector 256"/>
          <p:cNvCxnSpPr>
            <a:stCxn id="216" idx="3"/>
            <a:endCxn id="221" idx="1"/>
          </p:cNvCxnSpPr>
          <p:nvPr/>
        </p:nvCxnSpPr>
        <p:spPr>
          <a:xfrm flipV="1">
            <a:off x="7698701" y="3682859"/>
            <a:ext cx="193673" cy="11574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0" name="Straight Arrow Connector 259"/>
          <p:cNvCxnSpPr>
            <a:stCxn id="221" idx="0"/>
            <a:endCxn id="219" idx="0"/>
          </p:cNvCxnSpPr>
          <p:nvPr/>
        </p:nvCxnSpPr>
        <p:spPr>
          <a:xfrm flipV="1">
            <a:off x="8307427" y="3258684"/>
            <a:ext cx="1232589" cy="110416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5" name="Straight Arrow Connector 264"/>
          <p:cNvCxnSpPr>
            <a:stCxn id="219" idx="2"/>
          </p:cNvCxnSpPr>
          <p:nvPr/>
        </p:nvCxnSpPr>
        <p:spPr>
          <a:xfrm flipV="1">
            <a:off x="9540016" y="3968520"/>
            <a:ext cx="3662647" cy="138052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9" name="TextBox 268"/>
          <p:cNvSpPr txBox="1"/>
          <p:nvPr/>
        </p:nvSpPr>
        <p:spPr>
          <a:xfrm>
            <a:off x="10058400" y="3810000"/>
            <a:ext cx="16366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Yes &amp; No 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76" name="Straight Arrow Connector 275"/>
          <p:cNvCxnSpPr>
            <a:stCxn id="222" idx="3"/>
            <a:endCxn id="223" idx="1"/>
          </p:cNvCxnSpPr>
          <p:nvPr/>
        </p:nvCxnSpPr>
        <p:spPr>
          <a:xfrm>
            <a:off x="14020800" y="3643700"/>
            <a:ext cx="276953" cy="14137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2" name="Straight Connector 281"/>
          <p:cNvCxnSpPr/>
          <p:nvPr/>
        </p:nvCxnSpPr>
        <p:spPr>
          <a:xfrm flipH="1">
            <a:off x="7695874" y="1202877"/>
            <a:ext cx="76526" cy="8550723"/>
          </a:xfrm>
          <a:prstGeom prst="line">
            <a:avLst/>
          </a:prstGeom>
          <a:ln w="25400"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3" name="TextBox 282"/>
          <p:cNvSpPr txBox="1"/>
          <p:nvPr/>
        </p:nvSpPr>
        <p:spPr>
          <a:xfrm>
            <a:off x="10382249" y="880646"/>
            <a:ext cx="25717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Futura Lt BT" pitchFamily="34" charset="0"/>
              </a:rPr>
              <a:t>Select Vendor</a:t>
            </a:r>
            <a:endParaRPr lang="en-US" sz="1600" b="1" dirty="0">
              <a:solidFill>
                <a:srgbClr val="FF0000"/>
              </a:solidFill>
              <a:latin typeface="Futura Lt BT" pitchFamily="34" charset="0"/>
            </a:endParaRPr>
          </a:p>
        </p:txBody>
      </p:sp>
      <p:sp>
        <p:nvSpPr>
          <p:cNvPr id="285" name="Rounded Rectangle 284"/>
          <p:cNvSpPr/>
          <p:nvPr/>
        </p:nvSpPr>
        <p:spPr>
          <a:xfrm>
            <a:off x="7855241" y="9448800"/>
            <a:ext cx="7074823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Total time:  8 days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6" name="Right Arrow Callout 285"/>
          <p:cNvSpPr/>
          <p:nvPr/>
        </p:nvSpPr>
        <p:spPr>
          <a:xfrm>
            <a:off x="14437903" y="2514600"/>
            <a:ext cx="954497" cy="602343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Go to Submit step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287" name="Straight Arrow Connector 286"/>
          <p:cNvCxnSpPr>
            <a:stCxn id="223" idx="0"/>
          </p:cNvCxnSpPr>
          <p:nvPr/>
        </p:nvCxnSpPr>
        <p:spPr>
          <a:xfrm flipV="1">
            <a:off x="14706822" y="3124200"/>
            <a:ext cx="66011" cy="347119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1" name="Straight Arrow Connector 290"/>
          <p:cNvCxnSpPr>
            <a:stCxn id="143" idx="2"/>
            <a:endCxn id="286" idx="0"/>
          </p:cNvCxnSpPr>
          <p:nvPr/>
        </p:nvCxnSpPr>
        <p:spPr>
          <a:xfrm>
            <a:off x="14558558" y="2209800"/>
            <a:ext cx="189447" cy="30480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5" name="Cloud 294"/>
          <p:cNvSpPr/>
          <p:nvPr/>
        </p:nvSpPr>
        <p:spPr>
          <a:xfrm>
            <a:off x="8372032" y="4525029"/>
            <a:ext cx="4553678" cy="1540312"/>
          </a:xfrm>
          <a:prstGeom prst="clou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High Impact Improvement Area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07" name="Rounded Rectangle 106"/>
          <p:cNvSpPr/>
          <p:nvPr/>
        </p:nvSpPr>
        <p:spPr>
          <a:xfrm>
            <a:off x="4800600" y="9448800"/>
            <a:ext cx="2320942" cy="3035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Total time:  8 days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9" name="Rounded Rectangle 108"/>
          <p:cNvSpPr/>
          <p:nvPr/>
        </p:nvSpPr>
        <p:spPr>
          <a:xfrm>
            <a:off x="4987943" y="9144000"/>
            <a:ext cx="193509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Time:  5 minutes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96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218627"/>
              </p:ext>
            </p:extLst>
          </p:nvPr>
        </p:nvGraphicFramePr>
        <p:xfrm>
          <a:off x="-3301" y="1182398"/>
          <a:ext cx="15090901" cy="85606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38396"/>
                <a:gridCol w="13752505"/>
              </a:tblGrid>
              <a:tr h="1269153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 Representative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825049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Supervisor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990600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Business Office Representative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851639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Tallahassee Office Representative</a:t>
                      </a:r>
                    </a:p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762000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Vendor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16708" marR="116708" marT="50344" marB="50344"/>
                </a:tc>
              </a:tr>
              <a:tr h="1524000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Info/ Deliverables/</a:t>
                      </a:r>
                      <a:b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Job Aids/ Templates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129540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Systems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1042767">
                <a:tc>
                  <a:txBody>
                    <a:bodyPr/>
                    <a:lstStyle/>
                    <a:p>
                      <a:pPr marL="0" marR="0" indent="0" algn="l" defTabSz="14629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content Time</a:t>
                      </a: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Elapsed Time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</a:tbl>
          </a:graphicData>
        </a:graphic>
      </p:graphicFrame>
      <p:cxnSp>
        <p:nvCxnSpPr>
          <p:cNvPr id="49" name="Straight Arrow Connector 48"/>
          <p:cNvCxnSpPr>
            <a:stCxn id="3" idx="3"/>
            <a:endCxn id="103" idx="1"/>
          </p:cNvCxnSpPr>
          <p:nvPr/>
        </p:nvCxnSpPr>
        <p:spPr>
          <a:xfrm flipV="1">
            <a:off x="2145721" y="1757296"/>
            <a:ext cx="146811" cy="112389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2953763" y="784711"/>
            <a:ext cx="3145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4800" y="9743420"/>
            <a:ext cx="4922520" cy="409364"/>
          </a:xfrm>
        </p:spPr>
        <p:txBody>
          <a:bodyPr/>
          <a:lstStyle/>
          <a:p>
            <a:pPr algn="l"/>
            <a:r>
              <a:rPr lang="en-US" sz="1000" dirty="0" smtClean="0">
                <a:solidFill>
                  <a:schemeClr val="tx1"/>
                </a:solidFill>
                <a:latin typeface="Futura Lt BT" pitchFamily="34" charset="0"/>
              </a:rPr>
              <a:t>© 2014 Continual Impact LLC</a:t>
            </a:r>
            <a:endParaRPr lang="en-US" sz="1000" dirty="0">
              <a:solidFill>
                <a:schemeClr val="tx1"/>
              </a:solidFill>
              <a:latin typeface="Futura Lt B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201401" y="392668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 smtClean="0">
                <a:latin typeface="Futura Lt BT" pitchFamily="34" charset="0"/>
              </a:rPr>
              <a:t>Date created:  January 13, 2014</a:t>
            </a:r>
            <a:endParaRPr lang="en-US" sz="1800" dirty="0">
              <a:latin typeface="Futura Lt BT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74966" y="76200"/>
            <a:ext cx="143118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Futura Lt BT" pitchFamily="34" charset="0"/>
              </a:rPr>
              <a:t>Seminole County Health Department</a:t>
            </a:r>
          </a:p>
          <a:p>
            <a:r>
              <a:rPr lang="en-US" sz="2800" b="1" dirty="0" smtClean="0">
                <a:latin typeface="Futura Lt BT" pitchFamily="34" charset="0"/>
              </a:rPr>
              <a:t>Requisition Process (Current State) </a:t>
            </a:r>
            <a:endParaRPr lang="en-US" sz="2800" b="1" dirty="0">
              <a:latin typeface="Futura Lt BT" pitchFamily="34" charset="0"/>
            </a:endParaRPr>
          </a:p>
        </p:txBody>
      </p:sp>
      <p:sp>
        <p:nvSpPr>
          <p:cNvPr id="41" name="Flowchart: Document 40"/>
          <p:cNvSpPr/>
          <p:nvPr/>
        </p:nvSpPr>
        <p:spPr>
          <a:xfrm>
            <a:off x="2292532" y="5994400"/>
            <a:ext cx="1060267" cy="1074283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 anchorCtr="0"/>
          <a:lstStyle/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MFMP training purchasing manual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Rounded Rectangle 94"/>
          <p:cNvSpPr/>
          <p:nvPr/>
        </p:nvSpPr>
        <p:spPr>
          <a:xfrm>
            <a:off x="9677401" y="1710977"/>
            <a:ext cx="1080816" cy="63769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Fix </a:t>
            </a: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requisition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8" name="Straight Connector 167"/>
          <p:cNvCxnSpPr>
            <a:stCxn id="118" idx="3"/>
            <a:endCxn id="92" idx="3"/>
          </p:cNvCxnSpPr>
          <p:nvPr/>
        </p:nvCxnSpPr>
        <p:spPr>
          <a:xfrm>
            <a:off x="7028092" y="1972242"/>
            <a:ext cx="0" cy="1770517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95" idx="1"/>
            <a:endCxn id="139" idx="1"/>
          </p:cNvCxnSpPr>
          <p:nvPr/>
        </p:nvCxnSpPr>
        <p:spPr>
          <a:xfrm flipH="1">
            <a:off x="9677400" y="2029826"/>
            <a:ext cx="1" cy="1659112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lowchart: Decision 5"/>
          <p:cNvSpPr/>
          <p:nvPr/>
        </p:nvSpPr>
        <p:spPr>
          <a:xfrm>
            <a:off x="3106965" y="1295400"/>
            <a:ext cx="1617091" cy="888861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Required codes known?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Rounded Rectangle 91"/>
          <p:cNvSpPr/>
          <p:nvPr/>
        </p:nvSpPr>
        <p:spPr>
          <a:xfrm>
            <a:off x="6078765" y="3429000"/>
            <a:ext cx="949327" cy="62751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codes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2" name="Straight Arrow Connector 101"/>
          <p:cNvCxnSpPr>
            <a:stCxn id="103" idx="3"/>
            <a:endCxn id="6" idx="1"/>
          </p:cNvCxnSpPr>
          <p:nvPr/>
        </p:nvCxnSpPr>
        <p:spPr>
          <a:xfrm flipV="1">
            <a:off x="2954564" y="1739831"/>
            <a:ext cx="152401" cy="17465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stCxn id="6" idx="3"/>
            <a:endCxn id="117" idx="1"/>
          </p:cNvCxnSpPr>
          <p:nvPr/>
        </p:nvCxnSpPr>
        <p:spPr>
          <a:xfrm flipV="1">
            <a:off x="4724056" y="1642789"/>
            <a:ext cx="284171" cy="97042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>
            <a:stCxn id="6" idx="2"/>
          </p:cNvCxnSpPr>
          <p:nvPr/>
        </p:nvCxnSpPr>
        <p:spPr>
          <a:xfrm>
            <a:off x="3915511" y="2184261"/>
            <a:ext cx="2163254" cy="892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4572000" y="1475601"/>
            <a:ext cx="16366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0" name="Flowchart: Magnetic Disk 189"/>
          <p:cNvSpPr/>
          <p:nvPr/>
        </p:nvSpPr>
        <p:spPr>
          <a:xfrm>
            <a:off x="2460151" y="7810619"/>
            <a:ext cx="714421" cy="745625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MFMP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8" name="TextBox 197"/>
          <p:cNvSpPr txBox="1"/>
          <p:nvPr/>
        </p:nvSpPr>
        <p:spPr>
          <a:xfrm>
            <a:off x="14493687" y="9829800"/>
            <a:ext cx="7463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Page 2</a:t>
            </a:r>
            <a:endParaRPr lang="en-US" sz="1000" dirty="0"/>
          </a:p>
        </p:txBody>
      </p:sp>
      <p:sp>
        <p:nvSpPr>
          <p:cNvPr id="68" name="Flowchart: Document 67"/>
          <p:cNvSpPr/>
          <p:nvPr/>
        </p:nvSpPr>
        <p:spPr>
          <a:xfrm>
            <a:off x="4958135" y="5981700"/>
            <a:ext cx="833065" cy="929579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 anchorCtr="0"/>
          <a:lstStyle/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Cheek sheet</a:t>
            </a:r>
          </a:p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Budget codes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717657" y="9438620"/>
            <a:ext cx="5819175" cy="3137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Total time:  6 hours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Rounded Rectangle 95"/>
          <p:cNvSpPr/>
          <p:nvPr/>
        </p:nvSpPr>
        <p:spPr>
          <a:xfrm>
            <a:off x="2554620" y="9193989"/>
            <a:ext cx="3998580" cy="2548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Time: 20 mins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Rounded Rectangle 100"/>
          <p:cNvSpPr/>
          <p:nvPr/>
        </p:nvSpPr>
        <p:spPr>
          <a:xfrm>
            <a:off x="10363200" y="9133820"/>
            <a:ext cx="3129781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Time: 15 mins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828800" y="880646"/>
            <a:ext cx="25717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Futura Lt BT" pitchFamily="34" charset="0"/>
              </a:rPr>
              <a:t>Submit Requisition</a:t>
            </a:r>
            <a:endParaRPr lang="en-US" sz="1600" b="1" dirty="0">
              <a:solidFill>
                <a:srgbClr val="FF0000"/>
              </a:solidFill>
              <a:latin typeface="Futura Lt BT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8553449" y="880646"/>
            <a:ext cx="25717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Futura Lt BT" pitchFamily="34" charset="0"/>
              </a:rPr>
              <a:t>MFMP Approval</a:t>
            </a:r>
            <a:endParaRPr lang="en-US" sz="1600" b="1" dirty="0">
              <a:solidFill>
                <a:srgbClr val="FF0000"/>
              </a:solidFill>
              <a:latin typeface="Futura Lt BT" pitchFamily="34" charset="0"/>
            </a:endParaRPr>
          </a:p>
        </p:txBody>
      </p:sp>
      <p:cxnSp>
        <p:nvCxnSpPr>
          <p:cNvPr id="84" name="Straight Connector 83"/>
          <p:cNvCxnSpPr>
            <a:stCxn id="118" idx="1"/>
            <a:endCxn id="92" idx="1"/>
          </p:cNvCxnSpPr>
          <p:nvPr/>
        </p:nvCxnSpPr>
        <p:spPr>
          <a:xfrm>
            <a:off x="6078765" y="1972242"/>
            <a:ext cx="0" cy="1770517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ounded Rectangle 102"/>
          <p:cNvSpPr/>
          <p:nvPr/>
        </p:nvSpPr>
        <p:spPr>
          <a:xfrm>
            <a:off x="2292532" y="1389220"/>
            <a:ext cx="662032" cy="73615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need into MFMP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4" name="Straight Connector 103"/>
          <p:cNvCxnSpPr>
            <a:stCxn id="103" idx="1"/>
          </p:cNvCxnSpPr>
          <p:nvPr/>
        </p:nvCxnSpPr>
        <p:spPr>
          <a:xfrm flipH="1">
            <a:off x="2283847" y="1757296"/>
            <a:ext cx="8685" cy="1943433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956020" y="1752600"/>
            <a:ext cx="15780" cy="2026937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Rounded Rectangle 116"/>
          <p:cNvSpPr/>
          <p:nvPr/>
        </p:nvSpPr>
        <p:spPr>
          <a:xfrm>
            <a:off x="5008227" y="1295400"/>
            <a:ext cx="881691" cy="69477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Determine codes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" name="Flowchart: Decision 131"/>
          <p:cNvSpPr/>
          <p:nvPr/>
        </p:nvSpPr>
        <p:spPr>
          <a:xfrm>
            <a:off x="8229600" y="2428712"/>
            <a:ext cx="1506440" cy="847888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Approve requisit-ion?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Rounded Rectangle 136"/>
          <p:cNvSpPr/>
          <p:nvPr/>
        </p:nvSpPr>
        <p:spPr>
          <a:xfrm>
            <a:off x="7221764" y="1650254"/>
            <a:ext cx="899193" cy="6357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Submit requisition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" name="Rounded Rectangle 138"/>
          <p:cNvSpPr/>
          <p:nvPr/>
        </p:nvSpPr>
        <p:spPr>
          <a:xfrm>
            <a:off x="9677400" y="3339275"/>
            <a:ext cx="1086862" cy="69932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Fix requisition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0" name="Straight Connector 159"/>
          <p:cNvCxnSpPr>
            <a:endCxn id="139" idx="3"/>
          </p:cNvCxnSpPr>
          <p:nvPr/>
        </p:nvCxnSpPr>
        <p:spPr>
          <a:xfrm>
            <a:off x="10754197" y="1890951"/>
            <a:ext cx="10065" cy="1797987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162"/>
          <p:cNvCxnSpPr>
            <a:endCxn id="137" idx="1"/>
          </p:cNvCxnSpPr>
          <p:nvPr/>
        </p:nvCxnSpPr>
        <p:spPr>
          <a:xfrm flipV="1">
            <a:off x="7028092" y="1968127"/>
            <a:ext cx="193672" cy="746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6" name="Straight Arrow Connector 165"/>
          <p:cNvCxnSpPr>
            <a:stCxn id="137" idx="3"/>
            <a:endCxn id="132" idx="0"/>
          </p:cNvCxnSpPr>
          <p:nvPr/>
        </p:nvCxnSpPr>
        <p:spPr>
          <a:xfrm>
            <a:off x="8120957" y="1968127"/>
            <a:ext cx="861863" cy="460585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0" name="Straight Arrow Connector 169"/>
          <p:cNvCxnSpPr>
            <a:stCxn id="132" idx="3"/>
            <a:endCxn id="141" idx="0"/>
          </p:cNvCxnSpPr>
          <p:nvPr/>
        </p:nvCxnSpPr>
        <p:spPr>
          <a:xfrm>
            <a:off x="9736040" y="2852656"/>
            <a:ext cx="1834938" cy="414256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7" name="TextBox 186"/>
          <p:cNvSpPr txBox="1"/>
          <p:nvPr/>
        </p:nvSpPr>
        <p:spPr>
          <a:xfrm>
            <a:off x="9857098" y="2695175"/>
            <a:ext cx="16366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2" name="TextBox 251"/>
          <p:cNvSpPr txBox="1"/>
          <p:nvPr/>
        </p:nvSpPr>
        <p:spPr>
          <a:xfrm>
            <a:off x="4343400" y="1983462"/>
            <a:ext cx="4415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1" name="Rounded Rectangle 280"/>
          <p:cNvSpPr/>
          <p:nvPr/>
        </p:nvSpPr>
        <p:spPr>
          <a:xfrm>
            <a:off x="9150641" y="9448800"/>
            <a:ext cx="5343045" cy="2716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Total time:  15 days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82" name="Straight Connector 281"/>
          <p:cNvCxnSpPr/>
          <p:nvPr/>
        </p:nvCxnSpPr>
        <p:spPr>
          <a:xfrm flipH="1">
            <a:off x="8305474" y="1202877"/>
            <a:ext cx="76526" cy="8550723"/>
          </a:xfrm>
          <a:prstGeom prst="line">
            <a:avLst/>
          </a:prstGeom>
          <a:ln w="25400"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Left Arrow Callout 2"/>
          <p:cNvSpPr/>
          <p:nvPr/>
        </p:nvSpPr>
        <p:spPr>
          <a:xfrm>
            <a:off x="958947" y="1496199"/>
            <a:ext cx="1186774" cy="746971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Go to Vendor Selection step 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9" name="Rounded Rectangle 108"/>
          <p:cNvSpPr/>
          <p:nvPr/>
        </p:nvSpPr>
        <p:spPr>
          <a:xfrm>
            <a:off x="2285999" y="3352977"/>
            <a:ext cx="697089" cy="73615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need into MFMP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Rounded Rectangle 117"/>
          <p:cNvSpPr/>
          <p:nvPr/>
        </p:nvSpPr>
        <p:spPr>
          <a:xfrm>
            <a:off x="6078765" y="1658483"/>
            <a:ext cx="949327" cy="62751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codes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6" name="Rounded Rectangle 125"/>
          <p:cNvSpPr/>
          <p:nvPr/>
        </p:nvSpPr>
        <p:spPr>
          <a:xfrm>
            <a:off x="5025406" y="3373612"/>
            <a:ext cx="881691" cy="69477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codes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7" name="Straight Connector 126"/>
          <p:cNvCxnSpPr>
            <a:endCxn id="126" idx="1"/>
          </p:cNvCxnSpPr>
          <p:nvPr/>
        </p:nvCxnSpPr>
        <p:spPr>
          <a:xfrm>
            <a:off x="5021012" y="1607718"/>
            <a:ext cx="4394" cy="2113283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Flowchart: Document 130"/>
          <p:cNvSpPr/>
          <p:nvPr/>
        </p:nvSpPr>
        <p:spPr>
          <a:xfrm>
            <a:off x="6103621" y="6014188"/>
            <a:ext cx="965390" cy="1054495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 anchorCtr="0"/>
          <a:lstStyle/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MFMP training purchasing manual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" name="Flowchart: Document 133"/>
          <p:cNvSpPr/>
          <p:nvPr/>
        </p:nvSpPr>
        <p:spPr>
          <a:xfrm>
            <a:off x="7222107" y="6019800"/>
            <a:ext cx="930965" cy="1048883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 anchorCtr="0"/>
          <a:lstStyle/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MFMP training purchasing manual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Flowchart: Magnetic Disk 134"/>
          <p:cNvSpPr/>
          <p:nvPr/>
        </p:nvSpPr>
        <p:spPr>
          <a:xfrm>
            <a:off x="7362779" y="7677907"/>
            <a:ext cx="714421" cy="745625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MFMP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6" name="Flowchart: Magnetic Disk 135"/>
          <p:cNvSpPr/>
          <p:nvPr/>
        </p:nvSpPr>
        <p:spPr>
          <a:xfrm>
            <a:off x="6178582" y="7666410"/>
            <a:ext cx="714421" cy="745625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MFMP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Flowchart: Decision 140"/>
          <p:cNvSpPr/>
          <p:nvPr/>
        </p:nvSpPr>
        <p:spPr>
          <a:xfrm>
            <a:off x="10797556" y="3266912"/>
            <a:ext cx="1546844" cy="847888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Approve req?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2" name="Rounded Rectangle 141"/>
          <p:cNvSpPr/>
          <p:nvPr/>
        </p:nvSpPr>
        <p:spPr>
          <a:xfrm>
            <a:off x="12496800" y="3339275"/>
            <a:ext cx="1086862" cy="69932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Fix requisition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4" name="Flowchart: Magnetic Disk 143"/>
          <p:cNvSpPr/>
          <p:nvPr/>
        </p:nvSpPr>
        <p:spPr>
          <a:xfrm>
            <a:off x="8429579" y="7696200"/>
            <a:ext cx="714421" cy="745625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MFMP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5" name="Flowchart: Magnetic Disk 144"/>
          <p:cNvSpPr/>
          <p:nvPr/>
        </p:nvSpPr>
        <p:spPr>
          <a:xfrm>
            <a:off x="11325179" y="7696200"/>
            <a:ext cx="714421" cy="745625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MFMP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6" name="Flowchart: Document 145"/>
          <p:cNvSpPr/>
          <p:nvPr/>
        </p:nvSpPr>
        <p:spPr>
          <a:xfrm>
            <a:off x="9660835" y="5943600"/>
            <a:ext cx="1161025" cy="1524000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 anchorCtr="0"/>
          <a:lstStyle/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MFMP training purchasing manual</a:t>
            </a:r>
          </a:p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Justification</a:t>
            </a:r>
          </a:p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Budget Codes</a:t>
            </a:r>
          </a:p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 Codes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7" name="Flowchart: Document 146"/>
          <p:cNvSpPr/>
          <p:nvPr/>
        </p:nvSpPr>
        <p:spPr>
          <a:xfrm>
            <a:off x="12478775" y="5943600"/>
            <a:ext cx="1161025" cy="1524000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 anchorCtr="0"/>
          <a:lstStyle/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MFMP training purchasing manual</a:t>
            </a:r>
          </a:p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Justification</a:t>
            </a:r>
          </a:p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Budget Codes</a:t>
            </a:r>
          </a:p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 Codes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8" name="Straight Connector 147"/>
          <p:cNvCxnSpPr/>
          <p:nvPr/>
        </p:nvCxnSpPr>
        <p:spPr>
          <a:xfrm>
            <a:off x="5903581" y="1600200"/>
            <a:ext cx="4394" cy="2113283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>
            <a:endCxn id="95" idx="1"/>
          </p:cNvCxnSpPr>
          <p:nvPr/>
        </p:nvCxnSpPr>
        <p:spPr>
          <a:xfrm flipV="1">
            <a:off x="9274395" y="2029826"/>
            <a:ext cx="403006" cy="535777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0" name="Straight Arrow Connector 149"/>
          <p:cNvCxnSpPr>
            <a:endCxn id="139" idx="1"/>
          </p:cNvCxnSpPr>
          <p:nvPr/>
        </p:nvCxnSpPr>
        <p:spPr>
          <a:xfrm>
            <a:off x="9248083" y="3124200"/>
            <a:ext cx="429317" cy="56473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3" name="TextBox 152"/>
          <p:cNvSpPr txBox="1"/>
          <p:nvPr/>
        </p:nvSpPr>
        <p:spPr>
          <a:xfrm>
            <a:off x="9067800" y="3304401"/>
            <a:ext cx="16366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9107552" y="2085201"/>
            <a:ext cx="16366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6" name="Straight Arrow Connector 155"/>
          <p:cNvCxnSpPr/>
          <p:nvPr/>
        </p:nvCxnSpPr>
        <p:spPr>
          <a:xfrm>
            <a:off x="12115800" y="3581400"/>
            <a:ext cx="381000" cy="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8" name="Straight Arrow Connector 157"/>
          <p:cNvCxnSpPr/>
          <p:nvPr/>
        </p:nvCxnSpPr>
        <p:spPr>
          <a:xfrm flipH="1" flipV="1">
            <a:off x="8153073" y="1802849"/>
            <a:ext cx="1518283" cy="49304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>
            <a:stCxn id="141" idx="2"/>
          </p:cNvCxnSpPr>
          <p:nvPr/>
        </p:nvCxnSpPr>
        <p:spPr>
          <a:xfrm>
            <a:off x="11570978" y="4114800"/>
            <a:ext cx="2244066" cy="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1" name="Right Arrow Callout 170"/>
          <p:cNvSpPr/>
          <p:nvPr/>
        </p:nvSpPr>
        <p:spPr>
          <a:xfrm>
            <a:off x="13815044" y="3559333"/>
            <a:ext cx="1272557" cy="602343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MFMP Approval Continued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72" name="Straight Arrow Connector 171"/>
          <p:cNvCxnSpPr/>
          <p:nvPr/>
        </p:nvCxnSpPr>
        <p:spPr>
          <a:xfrm>
            <a:off x="13583662" y="3688938"/>
            <a:ext cx="231382" cy="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3" name="Cloud 172"/>
          <p:cNvSpPr/>
          <p:nvPr/>
        </p:nvSpPr>
        <p:spPr>
          <a:xfrm>
            <a:off x="9162322" y="4343400"/>
            <a:ext cx="4553678" cy="1540312"/>
          </a:xfrm>
          <a:prstGeom prst="clou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High Impact Improvement Area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03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9373699"/>
              </p:ext>
            </p:extLst>
          </p:nvPr>
        </p:nvGraphicFramePr>
        <p:xfrm>
          <a:off x="-3301" y="1182398"/>
          <a:ext cx="15090901" cy="85606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38396"/>
                <a:gridCol w="13752505"/>
              </a:tblGrid>
              <a:tr h="1269153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 Representative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825049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Supervisor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990600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Business Office Representative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851639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Tallahassee Office Representative</a:t>
                      </a:r>
                    </a:p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762000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Vendor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16708" marR="116708" marT="50344" marB="50344"/>
                </a:tc>
              </a:tr>
              <a:tr h="1524000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Info/ Deliverables/</a:t>
                      </a:r>
                      <a:b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Job Aids/ Templates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129540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Systems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1042767">
                <a:tc>
                  <a:txBody>
                    <a:bodyPr/>
                    <a:lstStyle/>
                    <a:p>
                      <a:pPr marL="0" marR="0" indent="0" algn="l" defTabSz="14629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content Time</a:t>
                      </a: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Elapsed Time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</a:tbl>
          </a:graphicData>
        </a:graphic>
      </p:graphicFrame>
      <p:cxnSp>
        <p:nvCxnSpPr>
          <p:cNvPr id="49" name="Straight Arrow Connector 48"/>
          <p:cNvCxnSpPr>
            <a:stCxn id="3" idx="3"/>
            <a:endCxn id="6" idx="1"/>
          </p:cNvCxnSpPr>
          <p:nvPr/>
        </p:nvCxnSpPr>
        <p:spPr>
          <a:xfrm>
            <a:off x="2145721" y="4114800"/>
            <a:ext cx="140279" cy="596831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2953763" y="784711"/>
            <a:ext cx="3145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4800" y="9743420"/>
            <a:ext cx="4922520" cy="409364"/>
          </a:xfrm>
        </p:spPr>
        <p:txBody>
          <a:bodyPr/>
          <a:lstStyle/>
          <a:p>
            <a:pPr algn="l"/>
            <a:r>
              <a:rPr lang="en-US" sz="1000" dirty="0" smtClean="0">
                <a:solidFill>
                  <a:schemeClr val="tx1"/>
                </a:solidFill>
                <a:latin typeface="Futura Lt BT" pitchFamily="34" charset="0"/>
              </a:rPr>
              <a:t>© 2014 Continual Impact LLC</a:t>
            </a:r>
            <a:endParaRPr lang="en-US" sz="1000" dirty="0">
              <a:solidFill>
                <a:schemeClr val="tx1"/>
              </a:solidFill>
              <a:latin typeface="Futura Lt B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201401" y="392668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 smtClean="0">
                <a:latin typeface="Futura Lt BT" pitchFamily="34" charset="0"/>
              </a:rPr>
              <a:t>Date created:  January 13, 2014</a:t>
            </a:r>
            <a:endParaRPr lang="en-US" sz="1800" dirty="0">
              <a:latin typeface="Futura Lt BT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74966" y="76200"/>
            <a:ext cx="143118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Futura Lt BT" pitchFamily="34" charset="0"/>
              </a:rPr>
              <a:t>Seminole County Health Department</a:t>
            </a:r>
          </a:p>
          <a:p>
            <a:r>
              <a:rPr lang="en-US" sz="2800" b="1" dirty="0" smtClean="0">
                <a:latin typeface="Futura Lt BT" pitchFamily="34" charset="0"/>
              </a:rPr>
              <a:t>Requisition Process (Current State) </a:t>
            </a:r>
            <a:endParaRPr lang="en-US" sz="2800" b="1" dirty="0">
              <a:latin typeface="Futura Lt BT" pitchFamily="34" charset="0"/>
            </a:endParaRPr>
          </a:p>
        </p:txBody>
      </p:sp>
      <p:sp>
        <p:nvSpPr>
          <p:cNvPr id="6" name="Flowchart: Decision 5"/>
          <p:cNvSpPr/>
          <p:nvPr/>
        </p:nvSpPr>
        <p:spPr>
          <a:xfrm>
            <a:off x="2286000" y="4267200"/>
            <a:ext cx="1617091" cy="888861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Approve requisit-ion?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6" name="Straight Arrow Connector 115"/>
          <p:cNvCxnSpPr>
            <a:stCxn id="6" idx="0"/>
            <a:endCxn id="142" idx="1"/>
          </p:cNvCxnSpPr>
          <p:nvPr/>
        </p:nvCxnSpPr>
        <p:spPr>
          <a:xfrm flipV="1">
            <a:off x="3094546" y="1861399"/>
            <a:ext cx="1401254" cy="2405801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>
            <a:stCxn id="6" idx="3"/>
            <a:endCxn id="252" idx="3"/>
          </p:cNvCxnSpPr>
          <p:nvPr/>
        </p:nvCxnSpPr>
        <p:spPr>
          <a:xfrm flipV="1">
            <a:off x="3903091" y="4558100"/>
            <a:ext cx="2080346" cy="153531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3124200" y="3581400"/>
            <a:ext cx="16366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0" name="Flowchart: Magnetic Disk 189"/>
          <p:cNvSpPr/>
          <p:nvPr/>
        </p:nvSpPr>
        <p:spPr>
          <a:xfrm>
            <a:off x="2460151" y="7810619"/>
            <a:ext cx="714421" cy="745625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MFMP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8" name="TextBox 197"/>
          <p:cNvSpPr txBox="1"/>
          <p:nvPr/>
        </p:nvSpPr>
        <p:spPr>
          <a:xfrm>
            <a:off x="14493687" y="9753600"/>
            <a:ext cx="7463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Page 3</a:t>
            </a:r>
            <a:endParaRPr lang="en-US" sz="1000" dirty="0"/>
          </a:p>
        </p:txBody>
      </p:sp>
      <p:sp>
        <p:nvSpPr>
          <p:cNvPr id="71" name="TextBox 70"/>
          <p:cNvSpPr txBox="1"/>
          <p:nvPr/>
        </p:nvSpPr>
        <p:spPr>
          <a:xfrm>
            <a:off x="1828800" y="880646"/>
            <a:ext cx="40611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  <a:latin typeface="Futura Lt BT" pitchFamily="34" charset="0"/>
              </a:rPr>
              <a:t>MFMP </a:t>
            </a:r>
            <a:r>
              <a:rPr lang="en-US" sz="1600" b="1" dirty="0" smtClean="0">
                <a:solidFill>
                  <a:srgbClr val="FF0000"/>
                </a:solidFill>
                <a:latin typeface="Futura Lt BT" pitchFamily="34" charset="0"/>
              </a:rPr>
              <a:t>Approval Continued</a:t>
            </a:r>
            <a:endParaRPr lang="en-US" sz="1600" b="1" dirty="0">
              <a:solidFill>
                <a:srgbClr val="FF0000"/>
              </a:solidFill>
              <a:latin typeface="Futura Lt BT" pitchFamily="34" charset="0"/>
            </a:endParaRPr>
          </a:p>
        </p:txBody>
      </p:sp>
      <p:sp>
        <p:nvSpPr>
          <p:cNvPr id="252" name="TextBox 251"/>
          <p:cNvSpPr txBox="1"/>
          <p:nvPr/>
        </p:nvSpPr>
        <p:spPr>
          <a:xfrm>
            <a:off x="3901887" y="4419600"/>
            <a:ext cx="20815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Left Arrow Callout 2"/>
          <p:cNvSpPr/>
          <p:nvPr/>
        </p:nvSpPr>
        <p:spPr>
          <a:xfrm>
            <a:off x="958947" y="3581400"/>
            <a:ext cx="1186774" cy="1066800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Go to Page 2, Submit Req., MFPM Approval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8" name="Rounded Rectangle 117"/>
          <p:cNvSpPr/>
          <p:nvPr/>
        </p:nvSpPr>
        <p:spPr>
          <a:xfrm>
            <a:off x="5983437" y="4373107"/>
            <a:ext cx="949327" cy="62751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 order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6" name="Flowchart: Magnetic Disk 135"/>
          <p:cNvSpPr/>
          <p:nvPr/>
        </p:nvSpPr>
        <p:spPr>
          <a:xfrm>
            <a:off x="6178582" y="7666410"/>
            <a:ext cx="714421" cy="745625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MFMP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2" name="Rounded Rectangle 141"/>
          <p:cNvSpPr/>
          <p:nvPr/>
        </p:nvSpPr>
        <p:spPr>
          <a:xfrm>
            <a:off x="4495800" y="1511736"/>
            <a:ext cx="1086862" cy="69932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Fix requisition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5" name="Straight Arrow Connector 84"/>
          <p:cNvCxnSpPr>
            <a:stCxn id="142" idx="3"/>
          </p:cNvCxnSpPr>
          <p:nvPr/>
        </p:nvCxnSpPr>
        <p:spPr>
          <a:xfrm>
            <a:off x="5582662" y="1861399"/>
            <a:ext cx="264676" cy="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5" name="Oval 104"/>
          <p:cNvSpPr/>
          <p:nvPr/>
        </p:nvSpPr>
        <p:spPr>
          <a:xfrm>
            <a:off x="7315200" y="4475384"/>
            <a:ext cx="654020" cy="47249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54919" rIns="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Rounded Rectangle 105"/>
          <p:cNvSpPr/>
          <p:nvPr/>
        </p:nvSpPr>
        <p:spPr>
          <a:xfrm>
            <a:off x="5847338" y="1510475"/>
            <a:ext cx="1086862" cy="69932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Return to Submit request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7" name="Straight Arrow Connector 106"/>
          <p:cNvCxnSpPr/>
          <p:nvPr/>
        </p:nvCxnSpPr>
        <p:spPr>
          <a:xfrm>
            <a:off x="6932764" y="4711631"/>
            <a:ext cx="382436" cy="12769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0" name="Cloud 109"/>
          <p:cNvSpPr/>
          <p:nvPr/>
        </p:nvSpPr>
        <p:spPr>
          <a:xfrm>
            <a:off x="4596964" y="2408564"/>
            <a:ext cx="4553678" cy="1540312"/>
          </a:xfrm>
          <a:prstGeom prst="clou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High Impact Improvement Area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11" name="Flowchart: Document 110"/>
          <p:cNvSpPr/>
          <p:nvPr/>
        </p:nvSpPr>
        <p:spPr>
          <a:xfrm>
            <a:off x="4341790" y="5867400"/>
            <a:ext cx="1161025" cy="1524000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 anchorCtr="0"/>
          <a:lstStyle/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MFMP training purchasing manual</a:t>
            </a:r>
          </a:p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Justification</a:t>
            </a:r>
          </a:p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Budget Codes</a:t>
            </a:r>
          </a:p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 Codes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Flowchart: Document 112"/>
          <p:cNvSpPr/>
          <p:nvPr/>
        </p:nvSpPr>
        <p:spPr>
          <a:xfrm>
            <a:off x="5969116" y="5983740"/>
            <a:ext cx="1060267" cy="1074283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 anchorCtr="0"/>
          <a:lstStyle/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MFMP training purchasing manual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3041359" y="9133820"/>
            <a:ext cx="3129781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Time: 15 mins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1828800" y="9448800"/>
            <a:ext cx="5343045" cy="2716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Total time:  15 days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49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Requisition process – future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Seminole County Health Department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@ 2014 Continual Impact LLC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70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0357816"/>
              </p:ext>
            </p:extLst>
          </p:nvPr>
        </p:nvGraphicFramePr>
        <p:xfrm>
          <a:off x="149099" y="1182398"/>
          <a:ext cx="15090901" cy="86861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38396"/>
                <a:gridCol w="13752505"/>
              </a:tblGrid>
              <a:tr h="1027402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Requestor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16708" marR="116708" marT="50344" marB="50344"/>
                </a:tc>
              </a:tr>
              <a:tr h="1219200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Supervisor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16708" marR="116708" marT="50344" marB="50344"/>
                </a:tc>
              </a:tr>
              <a:tr h="914400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Financial Account Director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16708" marR="116708" marT="50344" marB="50344"/>
                </a:tc>
              </a:tr>
              <a:tr h="762000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Financial Account Approver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596161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Purchasing Agent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900961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Vendor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1232639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Info/ Deliverables/</a:t>
                      </a:r>
                      <a:b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Job Aids/ Templates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99060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Systems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1042767">
                <a:tc>
                  <a:txBody>
                    <a:bodyPr/>
                    <a:lstStyle/>
                    <a:p>
                      <a:pPr marL="0" marR="0" indent="0" algn="l" defTabSz="14629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content Time</a:t>
                      </a: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Elapsed Time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</a:tbl>
          </a:graphicData>
        </a:graphic>
      </p:graphicFrame>
      <p:sp>
        <p:nvSpPr>
          <p:cNvPr id="24" name="Oval 23"/>
          <p:cNvSpPr/>
          <p:nvPr/>
        </p:nvSpPr>
        <p:spPr>
          <a:xfrm>
            <a:off x="914400" y="1227221"/>
            <a:ext cx="904022" cy="830179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54919" rIns="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START: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Staff Identify a want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9" name="Straight Arrow Connector 48"/>
          <p:cNvCxnSpPr>
            <a:stCxn id="24" idx="5"/>
          </p:cNvCxnSpPr>
          <p:nvPr/>
        </p:nvCxnSpPr>
        <p:spPr>
          <a:xfrm>
            <a:off x="1686031" y="1935823"/>
            <a:ext cx="163310" cy="712227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2953763" y="784711"/>
            <a:ext cx="3145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201401" y="392668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 smtClean="0">
                <a:latin typeface="Futura Lt BT" pitchFamily="34" charset="0"/>
              </a:rPr>
              <a:t>Date created:  January 15, 2014</a:t>
            </a:r>
            <a:endParaRPr lang="en-US" sz="1800" dirty="0">
              <a:latin typeface="Futura Lt BT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74966" y="76200"/>
            <a:ext cx="143118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Futura Lt BT" pitchFamily="34" charset="0"/>
              </a:rPr>
              <a:t>Seminole County Health Department</a:t>
            </a:r>
          </a:p>
          <a:p>
            <a:r>
              <a:rPr lang="en-US" sz="2800" b="1" dirty="0" smtClean="0">
                <a:latin typeface="Futura Lt BT" pitchFamily="34" charset="0"/>
              </a:rPr>
              <a:t>Requisition Process (Future State) </a:t>
            </a:r>
            <a:endParaRPr lang="en-US" sz="2800" b="1" dirty="0">
              <a:latin typeface="Futura Lt BT" pitchFamily="34" charset="0"/>
            </a:endParaRPr>
          </a:p>
        </p:txBody>
      </p:sp>
      <p:sp>
        <p:nvSpPr>
          <p:cNvPr id="41" name="Flowchart: Document 40"/>
          <p:cNvSpPr/>
          <p:nvPr/>
        </p:nvSpPr>
        <p:spPr>
          <a:xfrm>
            <a:off x="1939941" y="6752826"/>
            <a:ext cx="855092" cy="927815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 anchorCtr="0"/>
          <a:lstStyle/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</a:p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Post-it</a:t>
            </a:r>
          </a:p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Verbal request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Flowchart: Document 42"/>
          <p:cNvSpPr/>
          <p:nvPr/>
        </p:nvSpPr>
        <p:spPr>
          <a:xfrm>
            <a:off x="2886768" y="6752826"/>
            <a:ext cx="958174" cy="927815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 anchorCtr="0"/>
          <a:lstStyle/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Purchasing Binder	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Rounded Rectangle 94"/>
          <p:cNvSpPr/>
          <p:nvPr/>
        </p:nvSpPr>
        <p:spPr>
          <a:xfrm>
            <a:off x="10363200" y="1436379"/>
            <a:ext cx="858892" cy="62233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Select vendor(s)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Rounded Rectangle 104"/>
          <p:cNvSpPr/>
          <p:nvPr/>
        </p:nvSpPr>
        <p:spPr>
          <a:xfrm>
            <a:off x="4785615" y="2498004"/>
            <a:ext cx="1135277" cy="73552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Confirms need, spend threshold, justification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lowchart: Decision 5"/>
          <p:cNvSpPr/>
          <p:nvPr/>
        </p:nvSpPr>
        <p:spPr>
          <a:xfrm>
            <a:off x="1482742" y="2498004"/>
            <a:ext cx="1189746" cy="854796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need?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488327" y="2847201"/>
            <a:ext cx="5184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0" name="Straight Arrow Connector 119"/>
          <p:cNvCxnSpPr>
            <a:endCxn id="122" idx="1"/>
          </p:cNvCxnSpPr>
          <p:nvPr/>
        </p:nvCxnSpPr>
        <p:spPr>
          <a:xfrm flipV="1">
            <a:off x="2636591" y="2863103"/>
            <a:ext cx="182809" cy="2662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2092342" y="2161401"/>
            <a:ext cx="391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5" name="Straight Arrow Connector 124"/>
          <p:cNvCxnSpPr>
            <a:stCxn id="147" idx="2"/>
          </p:cNvCxnSpPr>
          <p:nvPr/>
        </p:nvCxnSpPr>
        <p:spPr>
          <a:xfrm flipV="1">
            <a:off x="8740929" y="2028192"/>
            <a:ext cx="1622271" cy="57495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0" name="Flowchart: Magnetic Disk 189"/>
          <p:cNvSpPr/>
          <p:nvPr/>
        </p:nvSpPr>
        <p:spPr>
          <a:xfrm>
            <a:off x="1961693" y="8059752"/>
            <a:ext cx="714421" cy="745625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8" name="TextBox 197"/>
          <p:cNvSpPr txBox="1"/>
          <p:nvPr/>
        </p:nvSpPr>
        <p:spPr>
          <a:xfrm>
            <a:off x="14341287" y="9677400"/>
            <a:ext cx="7463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Page 1</a:t>
            </a:r>
            <a:endParaRPr lang="en-US" sz="1000" dirty="0"/>
          </a:p>
        </p:txBody>
      </p:sp>
      <p:sp>
        <p:nvSpPr>
          <p:cNvPr id="68" name="Flowchart: Document 67"/>
          <p:cNvSpPr/>
          <p:nvPr/>
        </p:nvSpPr>
        <p:spPr>
          <a:xfrm>
            <a:off x="3795015" y="6737647"/>
            <a:ext cx="833065" cy="944757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 anchorCtr="0"/>
          <a:lstStyle/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Phone</a:t>
            </a:r>
          </a:p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</a:p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Meeting</a:t>
            </a:r>
          </a:p>
        </p:txBody>
      </p:sp>
      <p:sp>
        <p:nvSpPr>
          <p:cNvPr id="86" name="Flowchart: Magnetic Disk 85"/>
          <p:cNvSpPr/>
          <p:nvPr/>
        </p:nvSpPr>
        <p:spPr>
          <a:xfrm>
            <a:off x="9753600" y="8059752"/>
            <a:ext cx="855811" cy="772733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DFS Website</a:t>
            </a:r>
          </a:p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Intranet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Flowchart: Magnetic Disk 90"/>
          <p:cNvSpPr/>
          <p:nvPr/>
        </p:nvSpPr>
        <p:spPr>
          <a:xfrm>
            <a:off x="11347574" y="8049019"/>
            <a:ext cx="855811" cy="772733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</a:p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Fax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681535" y="9384078"/>
            <a:ext cx="4730613" cy="4457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Total time:  2 hours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828800" y="880646"/>
            <a:ext cx="25717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Futura Lt BT" pitchFamily="34" charset="0"/>
              </a:rPr>
              <a:t>Identify Need</a:t>
            </a:r>
            <a:endParaRPr lang="en-US" sz="1600" b="1" dirty="0">
              <a:solidFill>
                <a:srgbClr val="FF0000"/>
              </a:solidFill>
              <a:latin typeface="Futura Lt BT" pitchFamily="34" charset="0"/>
            </a:endParaRPr>
          </a:p>
        </p:txBody>
      </p:sp>
      <p:sp>
        <p:nvSpPr>
          <p:cNvPr id="137" name="Rounded Rectangle 136"/>
          <p:cNvSpPr/>
          <p:nvPr/>
        </p:nvSpPr>
        <p:spPr>
          <a:xfrm>
            <a:off x="7086600" y="1418462"/>
            <a:ext cx="830106" cy="62751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Obtain requests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" name="Rounded Rectangle 137"/>
          <p:cNvSpPr/>
          <p:nvPr/>
        </p:nvSpPr>
        <p:spPr>
          <a:xfrm>
            <a:off x="11347574" y="5789882"/>
            <a:ext cx="761583" cy="66791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quote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0" name="Rounded Rectangle 139"/>
          <p:cNvSpPr/>
          <p:nvPr/>
        </p:nvSpPr>
        <p:spPr>
          <a:xfrm>
            <a:off x="11353801" y="1436379"/>
            <a:ext cx="755356" cy="62751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Request quote(s)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" name="Rounded Rectangle 142"/>
          <p:cNvSpPr/>
          <p:nvPr/>
        </p:nvSpPr>
        <p:spPr>
          <a:xfrm>
            <a:off x="14345663" y="1431197"/>
            <a:ext cx="818137" cy="62751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Select vendor</a:t>
            </a:r>
          </a:p>
        </p:txBody>
      </p:sp>
      <p:cxnSp>
        <p:nvCxnSpPr>
          <p:cNvPr id="163" name="Straight Arrow Connector 162"/>
          <p:cNvCxnSpPr>
            <a:stCxn id="109" idx="0"/>
          </p:cNvCxnSpPr>
          <p:nvPr/>
        </p:nvCxnSpPr>
        <p:spPr>
          <a:xfrm flipV="1">
            <a:off x="6412149" y="1929026"/>
            <a:ext cx="700724" cy="675674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6" name="Straight Arrow Connector 165"/>
          <p:cNvCxnSpPr>
            <a:stCxn id="137" idx="3"/>
            <a:endCxn id="147" idx="1"/>
          </p:cNvCxnSpPr>
          <p:nvPr/>
        </p:nvCxnSpPr>
        <p:spPr>
          <a:xfrm flipV="1">
            <a:off x="7916706" y="1686253"/>
            <a:ext cx="103715" cy="4596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6" name="Flowchart: Document 175"/>
          <p:cNvSpPr/>
          <p:nvPr/>
        </p:nvSpPr>
        <p:spPr>
          <a:xfrm>
            <a:off x="4785615" y="6752826"/>
            <a:ext cx="1028006" cy="1143000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 anchorCtr="0"/>
          <a:lstStyle/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Purchasing Binder</a:t>
            </a:r>
          </a:p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Supply request form</a:t>
            </a:r>
          </a:p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budget</a:t>
            </a:r>
          </a:p>
          <a:p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0" name="Flowchart: Magnetic Disk 179"/>
          <p:cNvSpPr/>
          <p:nvPr/>
        </p:nvSpPr>
        <p:spPr>
          <a:xfrm>
            <a:off x="12326788" y="8066467"/>
            <a:ext cx="855811" cy="772733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</a:p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Fax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1" name="Flowchart: Magnetic Disk 180"/>
          <p:cNvSpPr/>
          <p:nvPr/>
        </p:nvSpPr>
        <p:spPr>
          <a:xfrm>
            <a:off x="13317388" y="8066467"/>
            <a:ext cx="855811" cy="772733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</a:p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Fax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1" name="Straight Arrow Connector 190"/>
          <p:cNvCxnSpPr>
            <a:stCxn id="147" idx="0"/>
            <a:endCxn id="186" idx="1"/>
          </p:cNvCxnSpPr>
          <p:nvPr/>
        </p:nvCxnSpPr>
        <p:spPr>
          <a:xfrm>
            <a:off x="8740929" y="1286819"/>
            <a:ext cx="721616" cy="23412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2" name="TextBox 201"/>
          <p:cNvSpPr txBox="1"/>
          <p:nvPr/>
        </p:nvSpPr>
        <p:spPr>
          <a:xfrm>
            <a:off x="9011289" y="1202597"/>
            <a:ext cx="4936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6" name="Straight Arrow Connector 205"/>
          <p:cNvCxnSpPr>
            <a:endCxn id="143" idx="1"/>
          </p:cNvCxnSpPr>
          <p:nvPr/>
        </p:nvCxnSpPr>
        <p:spPr>
          <a:xfrm>
            <a:off x="14249400" y="1732221"/>
            <a:ext cx="96263" cy="12735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8" name="Rounded Rectangle 217"/>
          <p:cNvSpPr/>
          <p:nvPr/>
        </p:nvSpPr>
        <p:spPr>
          <a:xfrm>
            <a:off x="3960128" y="2467273"/>
            <a:ext cx="702231" cy="54625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Obtain service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5" name="Straight Arrow Connector 234"/>
          <p:cNvCxnSpPr/>
          <p:nvPr/>
        </p:nvCxnSpPr>
        <p:spPr>
          <a:xfrm flipV="1">
            <a:off x="3387742" y="3124200"/>
            <a:ext cx="1397873" cy="27801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1" name="Straight Arrow Connector 240"/>
          <p:cNvCxnSpPr>
            <a:endCxn id="218" idx="1"/>
          </p:cNvCxnSpPr>
          <p:nvPr/>
        </p:nvCxnSpPr>
        <p:spPr>
          <a:xfrm>
            <a:off x="3515968" y="2648050"/>
            <a:ext cx="444160" cy="92349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4" name="TextBox 243"/>
          <p:cNvSpPr txBox="1"/>
          <p:nvPr/>
        </p:nvSpPr>
        <p:spPr>
          <a:xfrm>
            <a:off x="4328415" y="3075801"/>
            <a:ext cx="5504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9" name="Straight Arrow Connector 248"/>
          <p:cNvCxnSpPr>
            <a:stCxn id="6" idx="0"/>
          </p:cNvCxnSpPr>
          <p:nvPr/>
        </p:nvCxnSpPr>
        <p:spPr>
          <a:xfrm flipV="1">
            <a:off x="2077615" y="2321448"/>
            <a:ext cx="406355" cy="176556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6" name="Straight Arrow Connector 275"/>
          <p:cNvCxnSpPr>
            <a:stCxn id="95" idx="3"/>
            <a:endCxn id="140" idx="1"/>
          </p:cNvCxnSpPr>
          <p:nvPr/>
        </p:nvCxnSpPr>
        <p:spPr>
          <a:xfrm>
            <a:off x="11222092" y="1747547"/>
            <a:ext cx="131709" cy="2591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2" name="Straight Connector 281"/>
          <p:cNvCxnSpPr/>
          <p:nvPr/>
        </p:nvCxnSpPr>
        <p:spPr>
          <a:xfrm flipH="1">
            <a:off x="6776665" y="1202877"/>
            <a:ext cx="81661" cy="8703123"/>
          </a:xfrm>
          <a:prstGeom prst="line">
            <a:avLst/>
          </a:prstGeom>
          <a:ln w="25400"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3" name="TextBox 282"/>
          <p:cNvSpPr txBox="1"/>
          <p:nvPr/>
        </p:nvSpPr>
        <p:spPr>
          <a:xfrm>
            <a:off x="10382249" y="880646"/>
            <a:ext cx="25717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Futura Lt BT" pitchFamily="34" charset="0"/>
              </a:rPr>
              <a:t>Select Vendor</a:t>
            </a:r>
            <a:endParaRPr lang="en-US" sz="1600" b="1" dirty="0">
              <a:solidFill>
                <a:srgbClr val="FF0000"/>
              </a:solidFill>
              <a:latin typeface="Futura Lt BT" pitchFamily="34" charset="0"/>
            </a:endParaRPr>
          </a:p>
        </p:txBody>
      </p:sp>
      <p:cxnSp>
        <p:nvCxnSpPr>
          <p:cNvPr id="287" name="Straight Arrow Connector 286"/>
          <p:cNvCxnSpPr>
            <a:stCxn id="140" idx="3"/>
            <a:endCxn id="162" idx="1"/>
          </p:cNvCxnSpPr>
          <p:nvPr/>
        </p:nvCxnSpPr>
        <p:spPr>
          <a:xfrm flipV="1">
            <a:off x="12109157" y="1744956"/>
            <a:ext cx="235244" cy="5182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9" name="Rounded Rectangle 108"/>
          <p:cNvSpPr/>
          <p:nvPr/>
        </p:nvSpPr>
        <p:spPr>
          <a:xfrm>
            <a:off x="6035086" y="2604700"/>
            <a:ext cx="754126" cy="62350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Submits requests 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Oval 117"/>
          <p:cNvSpPr/>
          <p:nvPr/>
        </p:nvSpPr>
        <p:spPr>
          <a:xfrm>
            <a:off x="2427052" y="1813509"/>
            <a:ext cx="751046" cy="624891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54919" rIns="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End: Notify staff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Flowchart: Decision 121"/>
          <p:cNvSpPr/>
          <p:nvPr/>
        </p:nvSpPr>
        <p:spPr>
          <a:xfrm>
            <a:off x="2819400" y="2498004"/>
            <a:ext cx="1073730" cy="730197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BPO?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3581400" y="2466201"/>
            <a:ext cx="5184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Flowchart: Magnetic Disk 140"/>
          <p:cNvSpPr/>
          <p:nvPr/>
        </p:nvSpPr>
        <p:spPr>
          <a:xfrm>
            <a:off x="3871215" y="8059752"/>
            <a:ext cx="714421" cy="745625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2" name="Flowchart: Magnetic Disk 141"/>
          <p:cNvSpPr/>
          <p:nvPr/>
        </p:nvSpPr>
        <p:spPr>
          <a:xfrm>
            <a:off x="6004815" y="8059752"/>
            <a:ext cx="714421" cy="745625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4" name="Flowchart: Document 143"/>
          <p:cNvSpPr/>
          <p:nvPr/>
        </p:nvSpPr>
        <p:spPr>
          <a:xfrm>
            <a:off x="5971156" y="6752826"/>
            <a:ext cx="805509" cy="978483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 anchorCtr="0"/>
          <a:lstStyle/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Supply request form</a:t>
            </a:r>
          </a:p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 dist. list</a:t>
            </a:r>
          </a:p>
        </p:txBody>
      </p:sp>
      <p:sp>
        <p:nvSpPr>
          <p:cNvPr id="146" name="Flowchart: Document 145"/>
          <p:cNvSpPr/>
          <p:nvPr/>
        </p:nvSpPr>
        <p:spPr>
          <a:xfrm>
            <a:off x="10134600" y="6705600"/>
            <a:ext cx="1194317" cy="1324374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 anchorCtr="0"/>
          <a:lstStyle/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Preferred vendor list</a:t>
            </a:r>
          </a:p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Vendor quote </a:t>
            </a: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uidelines</a:t>
            </a:r>
          </a:p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Vendor evaluation form</a:t>
            </a:r>
          </a:p>
        </p:txBody>
      </p:sp>
      <p:sp>
        <p:nvSpPr>
          <p:cNvPr id="147" name="Flowchart: Decision 146"/>
          <p:cNvSpPr/>
          <p:nvPr/>
        </p:nvSpPr>
        <p:spPr>
          <a:xfrm>
            <a:off x="8020421" y="1286819"/>
            <a:ext cx="1441016" cy="798868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Catalog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61" name="TextBox 160"/>
          <p:cNvSpPr txBox="1"/>
          <p:nvPr/>
        </p:nvSpPr>
        <p:spPr>
          <a:xfrm>
            <a:off x="9259952" y="1828800"/>
            <a:ext cx="4936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" name="Rounded Rectangle 161"/>
          <p:cNvSpPr/>
          <p:nvPr/>
        </p:nvSpPr>
        <p:spPr>
          <a:xfrm>
            <a:off x="12344401" y="1431197"/>
            <a:ext cx="762000" cy="62751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Evaluate quote</a:t>
            </a:r>
          </a:p>
        </p:txBody>
      </p:sp>
      <p:sp>
        <p:nvSpPr>
          <p:cNvPr id="169" name="Flowchart: Document 168"/>
          <p:cNvSpPr/>
          <p:nvPr/>
        </p:nvSpPr>
        <p:spPr>
          <a:xfrm>
            <a:off x="11430000" y="6705600"/>
            <a:ext cx="1046737" cy="1324374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 anchorCtr="0"/>
          <a:lstStyle/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Quote form</a:t>
            </a:r>
          </a:p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Vendor quote guidelines</a:t>
            </a:r>
          </a:p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Vendor evaluation form</a:t>
            </a:r>
          </a:p>
        </p:txBody>
      </p:sp>
      <p:sp>
        <p:nvSpPr>
          <p:cNvPr id="171" name="Flowchart: Document 170"/>
          <p:cNvSpPr/>
          <p:nvPr/>
        </p:nvSpPr>
        <p:spPr>
          <a:xfrm>
            <a:off x="12801600" y="6600426"/>
            <a:ext cx="1194317" cy="1324374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 anchorCtr="0"/>
          <a:lstStyle/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Quote evaluation guidelines</a:t>
            </a:r>
          </a:p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Vendor evaluation form</a:t>
            </a:r>
          </a:p>
        </p:txBody>
      </p:sp>
      <p:sp>
        <p:nvSpPr>
          <p:cNvPr id="172" name="Right Arrow Callout 171"/>
          <p:cNvSpPr/>
          <p:nvPr/>
        </p:nvSpPr>
        <p:spPr>
          <a:xfrm>
            <a:off x="13984352" y="4503057"/>
            <a:ext cx="1385205" cy="602343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Go to </a:t>
            </a:r>
            <a:r>
              <a:rPr lang="en-US" sz="1200" dirty="0" smtClean="0">
                <a:solidFill>
                  <a:schemeClr val="tx1"/>
                </a:solidFill>
              </a:rPr>
              <a:t>Submit requisition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75" name="Straight Arrow Connector 174"/>
          <p:cNvCxnSpPr>
            <a:stCxn id="105" idx="3"/>
            <a:endCxn id="109" idx="1"/>
          </p:cNvCxnSpPr>
          <p:nvPr/>
        </p:nvCxnSpPr>
        <p:spPr>
          <a:xfrm>
            <a:off x="5920892" y="2865765"/>
            <a:ext cx="114194" cy="50686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4" name="Flowchart: Decision 183"/>
          <p:cNvSpPr/>
          <p:nvPr/>
        </p:nvSpPr>
        <p:spPr>
          <a:xfrm>
            <a:off x="13189245" y="1278797"/>
            <a:ext cx="1206348" cy="854803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Quote is &gt; $ 2500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6" name="Rounded Rectangle 185"/>
          <p:cNvSpPr/>
          <p:nvPr/>
        </p:nvSpPr>
        <p:spPr>
          <a:xfrm>
            <a:off x="9462545" y="1266190"/>
            <a:ext cx="830665" cy="5095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to Submit step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3" name="Rounded Rectangle 202"/>
          <p:cNvSpPr/>
          <p:nvPr/>
        </p:nvSpPr>
        <p:spPr>
          <a:xfrm>
            <a:off x="12344400" y="2514600"/>
            <a:ext cx="762000" cy="77604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Notifica-tion of needs not met</a:t>
            </a:r>
          </a:p>
        </p:txBody>
      </p:sp>
      <p:cxnSp>
        <p:nvCxnSpPr>
          <p:cNvPr id="204" name="Straight Arrow Connector 203"/>
          <p:cNvCxnSpPr/>
          <p:nvPr/>
        </p:nvCxnSpPr>
        <p:spPr>
          <a:xfrm flipH="1">
            <a:off x="2209800" y="3272727"/>
            <a:ext cx="10134601" cy="23074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2" name="Straight Arrow Connector 211"/>
          <p:cNvCxnSpPr/>
          <p:nvPr/>
        </p:nvCxnSpPr>
        <p:spPr>
          <a:xfrm flipV="1">
            <a:off x="12109157" y="1747418"/>
            <a:ext cx="235244" cy="5182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3" name="Rounded Rectangle 212"/>
          <p:cNvSpPr/>
          <p:nvPr/>
        </p:nvSpPr>
        <p:spPr>
          <a:xfrm>
            <a:off x="13335000" y="3505200"/>
            <a:ext cx="833064" cy="6858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Negotiate</a:t>
            </a:r>
          </a:p>
        </p:txBody>
      </p:sp>
      <p:sp>
        <p:nvSpPr>
          <p:cNvPr id="220" name="Rounded Rectangle 219"/>
          <p:cNvSpPr/>
          <p:nvPr/>
        </p:nvSpPr>
        <p:spPr>
          <a:xfrm>
            <a:off x="14325600" y="3563483"/>
            <a:ext cx="818137" cy="62751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Select vendor</a:t>
            </a:r>
          </a:p>
        </p:txBody>
      </p:sp>
      <p:cxnSp>
        <p:nvCxnSpPr>
          <p:cNvPr id="78" name="Straight Connector 77"/>
          <p:cNvCxnSpPr>
            <a:stCxn id="162" idx="1"/>
            <a:endCxn id="203" idx="1"/>
          </p:cNvCxnSpPr>
          <p:nvPr/>
        </p:nvCxnSpPr>
        <p:spPr>
          <a:xfrm flipH="1">
            <a:off x="12344400" y="1744956"/>
            <a:ext cx="1" cy="1157666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H="1">
            <a:off x="13106400" y="1737934"/>
            <a:ext cx="1" cy="1157666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143" idx="1"/>
            <a:endCxn id="220" idx="1"/>
          </p:cNvCxnSpPr>
          <p:nvPr/>
        </p:nvCxnSpPr>
        <p:spPr>
          <a:xfrm flipH="1">
            <a:off x="14325600" y="1744956"/>
            <a:ext cx="20063" cy="2132286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H="1">
            <a:off x="15143737" y="1676400"/>
            <a:ext cx="20063" cy="2132286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162" idx="3"/>
            <a:endCxn id="184" idx="1"/>
          </p:cNvCxnSpPr>
          <p:nvPr/>
        </p:nvCxnSpPr>
        <p:spPr>
          <a:xfrm flipV="1">
            <a:off x="13106401" y="1706199"/>
            <a:ext cx="82844" cy="38757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184" idx="2"/>
            <a:endCxn id="213" idx="0"/>
          </p:cNvCxnSpPr>
          <p:nvPr/>
        </p:nvCxnSpPr>
        <p:spPr>
          <a:xfrm flipH="1">
            <a:off x="13751532" y="2133600"/>
            <a:ext cx="40887" cy="137160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213" idx="3"/>
            <a:endCxn id="220" idx="1"/>
          </p:cNvCxnSpPr>
          <p:nvPr/>
        </p:nvCxnSpPr>
        <p:spPr>
          <a:xfrm>
            <a:off x="14168064" y="3848100"/>
            <a:ext cx="157536" cy="29142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stCxn id="220" idx="2"/>
            <a:endCxn id="172" idx="0"/>
          </p:cNvCxnSpPr>
          <p:nvPr/>
        </p:nvCxnSpPr>
        <p:spPr>
          <a:xfrm flipH="1">
            <a:off x="14434384" y="4191000"/>
            <a:ext cx="300285" cy="312057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13411200" y="2390001"/>
            <a:ext cx="4936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13984352" y="1143000"/>
            <a:ext cx="4936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6" name="Straight Arrow Connector 105"/>
          <p:cNvCxnSpPr>
            <a:stCxn id="184" idx="0"/>
            <a:endCxn id="143" idx="0"/>
          </p:cNvCxnSpPr>
          <p:nvPr/>
        </p:nvCxnSpPr>
        <p:spPr>
          <a:xfrm>
            <a:off x="13792419" y="1278797"/>
            <a:ext cx="962313" cy="15240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8" name="Rounded Rectangle 107"/>
          <p:cNvSpPr/>
          <p:nvPr/>
        </p:nvSpPr>
        <p:spPr>
          <a:xfrm>
            <a:off x="2351178" y="9003078"/>
            <a:ext cx="2982822" cy="3792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Total time:  15 min / item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Rounded Rectangle 109"/>
          <p:cNvSpPr/>
          <p:nvPr/>
        </p:nvSpPr>
        <p:spPr>
          <a:xfrm>
            <a:off x="8382000" y="9372600"/>
            <a:ext cx="4730613" cy="4457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Total time:  15 days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Rounded Rectangle 110"/>
          <p:cNvSpPr/>
          <p:nvPr/>
        </p:nvSpPr>
        <p:spPr>
          <a:xfrm>
            <a:off x="9045430" y="8991600"/>
            <a:ext cx="2982822" cy="3792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Total time:  3  hours / item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Flowchart: Predefined Process 26"/>
          <p:cNvSpPr/>
          <p:nvPr/>
        </p:nvSpPr>
        <p:spPr>
          <a:xfrm>
            <a:off x="2779028" y="4165752"/>
            <a:ext cx="2362200" cy="880712"/>
          </a:xfrm>
          <a:prstGeom prst="flowChartPredefined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Quality Measure: Incomplete request forms </a:t>
            </a:r>
            <a:endParaRPr lang="en-US" sz="2000" dirty="0"/>
          </a:p>
        </p:txBody>
      </p:sp>
      <p:sp>
        <p:nvSpPr>
          <p:cNvPr id="112" name="Flowchart: Predefined Process 111"/>
          <p:cNvSpPr/>
          <p:nvPr/>
        </p:nvSpPr>
        <p:spPr>
          <a:xfrm>
            <a:off x="7710440" y="4191000"/>
            <a:ext cx="2728960" cy="858458"/>
          </a:xfrm>
          <a:prstGeom prst="flowChartPredefined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Cost Measure: Money saved through FA negotiation</a:t>
            </a:r>
            <a:endParaRPr lang="en-US" sz="2000" dirty="0"/>
          </a:p>
        </p:txBody>
      </p:sp>
      <p:cxnSp>
        <p:nvCxnSpPr>
          <p:cNvPr id="113" name="Straight Connector 112"/>
          <p:cNvCxnSpPr>
            <a:stCxn id="140" idx="3"/>
            <a:endCxn id="138" idx="3"/>
          </p:cNvCxnSpPr>
          <p:nvPr/>
        </p:nvCxnSpPr>
        <p:spPr>
          <a:xfrm>
            <a:off x="12109157" y="1750138"/>
            <a:ext cx="0" cy="4373703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stCxn id="140" idx="1"/>
            <a:endCxn id="138" idx="1"/>
          </p:cNvCxnSpPr>
          <p:nvPr/>
        </p:nvCxnSpPr>
        <p:spPr>
          <a:xfrm flipH="1">
            <a:off x="11347574" y="1750138"/>
            <a:ext cx="6227" cy="4373703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724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4472479"/>
              </p:ext>
            </p:extLst>
          </p:nvPr>
        </p:nvGraphicFramePr>
        <p:xfrm>
          <a:off x="149099" y="1206431"/>
          <a:ext cx="15090901" cy="85993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38396"/>
                <a:gridCol w="13752505"/>
              </a:tblGrid>
              <a:tr h="1027402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Requestor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16708" marR="116708" marT="50344" marB="50344"/>
                </a:tc>
              </a:tr>
              <a:tr h="966567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Supervisor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16708" marR="116708" marT="50344" marB="50344"/>
                </a:tc>
              </a:tr>
              <a:tr h="762000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Financial Account Director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16708" marR="116708" marT="50344" marB="50344"/>
                </a:tc>
              </a:tr>
              <a:tr h="851639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Financial Account Approver</a:t>
                      </a:r>
                    </a:p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824761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Purchasing Agent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900961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Vendor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1232639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Info/ Deliverables/</a:t>
                      </a:r>
                      <a:b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Job Aids/ Templates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99060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Systems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1042767">
                <a:tc>
                  <a:txBody>
                    <a:bodyPr/>
                    <a:lstStyle/>
                    <a:p>
                      <a:pPr marL="0" marR="0" indent="0" algn="l" defTabSz="14629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content Time</a:t>
                      </a: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Elapsed Time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</a:tbl>
          </a:graphicData>
        </a:graphic>
      </p:graphicFrame>
      <p:sp>
        <p:nvSpPr>
          <p:cNvPr id="98" name="TextBox 97"/>
          <p:cNvSpPr txBox="1"/>
          <p:nvPr/>
        </p:nvSpPr>
        <p:spPr>
          <a:xfrm>
            <a:off x="2953763" y="784711"/>
            <a:ext cx="3145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201401" y="392668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 smtClean="0">
                <a:latin typeface="Futura Lt BT" pitchFamily="34" charset="0"/>
              </a:rPr>
              <a:t>Date created:  January 15, 2014</a:t>
            </a:r>
            <a:endParaRPr lang="en-US" sz="1800" dirty="0">
              <a:latin typeface="Futura Lt BT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74966" y="76200"/>
            <a:ext cx="143118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Futura Lt BT" pitchFamily="34" charset="0"/>
              </a:rPr>
              <a:t>Seminole County Health Department</a:t>
            </a:r>
          </a:p>
          <a:p>
            <a:r>
              <a:rPr lang="en-US" sz="2800" b="1" dirty="0" smtClean="0">
                <a:latin typeface="Futura Lt BT" pitchFamily="34" charset="0"/>
              </a:rPr>
              <a:t>Requisition Process (Future State) </a:t>
            </a:r>
            <a:endParaRPr lang="en-US" sz="2800" b="1" dirty="0">
              <a:latin typeface="Futura Lt BT" pitchFamily="34" charset="0"/>
            </a:endParaRPr>
          </a:p>
        </p:txBody>
      </p:sp>
      <p:sp>
        <p:nvSpPr>
          <p:cNvPr id="41" name="Flowchart: Document 40"/>
          <p:cNvSpPr/>
          <p:nvPr/>
        </p:nvSpPr>
        <p:spPr>
          <a:xfrm>
            <a:off x="3824240" y="6553200"/>
            <a:ext cx="1075914" cy="1203050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 anchorCtr="0"/>
          <a:lstStyle/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Supply request form</a:t>
            </a:r>
          </a:p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Quote(s)</a:t>
            </a:r>
          </a:p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Justification</a:t>
            </a:r>
          </a:p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Purchasing binder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Flowchart: Document 42"/>
          <p:cNvSpPr/>
          <p:nvPr/>
        </p:nvSpPr>
        <p:spPr>
          <a:xfrm>
            <a:off x="5881640" y="6629400"/>
            <a:ext cx="1080816" cy="927815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 anchorCtr="0"/>
          <a:lstStyle/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 database</a:t>
            </a:r>
          </a:p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 codes</a:t>
            </a:r>
          </a:p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Requisition checklist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0" name="Flowchart: Magnetic Disk 189"/>
          <p:cNvSpPr/>
          <p:nvPr/>
        </p:nvSpPr>
        <p:spPr>
          <a:xfrm>
            <a:off x="3871819" y="7924800"/>
            <a:ext cx="714421" cy="745625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MFMP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8" name="TextBox 197"/>
          <p:cNvSpPr txBox="1"/>
          <p:nvPr/>
        </p:nvSpPr>
        <p:spPr>
          <a:xfrm>
            <a:off x="14341287" y="9829800"/>
            <a:ext cx="7463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Page 2</a:t>
            </a:r>
            <a:endParaRPr lang="en-US" sz="1000" dirty="0"/>
          </a:p>
        </p:txBody>
      </p:sp>
      <p:sp>
        <p:nvSpPr>
          <p:cNvPr id="71" name="TextBox 70"/>
          <p:cNvSpPr txBox="1"/>
          <p:nvPr/>
        </p:nvSpPr>
        <p:spPr>
          <a:xfrm>
            <a:off x="1828800" y="880646"/>
            <a:ext cx="25717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Futura Lt BT" pitchFamily="34" charset="0"/>
              </a:rPr>
              <a:t>Submit requisition</a:t>
            </a:r>
            <a:endParaRPr lang="en-US" sz="1600" b="1" dirty="0">
              <a:solidFill>
                <a:srgbClr val="FF0000"/>
              </a:solidFill>
              <a:latin typeface="Futura Lt BT" pitchFamily="34" charset="0"/>
            </a:endParaRPr>
          </a:p>
        </p:txBody>
      </p:sp>
      <p:sp>
        <p:nvSpPr>
          <p:cNvPr id="176" name="Flowchart: Document 175"/>
          <p:cNvSpPr/>
          <p:nvPr/>
        </p:nvSpPr>
        <p:spPr>
          <a:xfrm>
            <a:off x="8306024" y="6629400"/>
            <a:ext cx="1004616" cy="927815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 anchorCtr="0"/>
          <a:lstStyle/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Requisition checklist</a:t>
            </a:r>
          </a:p>
          <a:p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5" name="Rounded Rectangle 284"/>
          <p:cNvSpPr/>
          <p:nvPr/>
        </p:nvSpPr>
        <p:spPr>
          <a:xfrm>
            <a:off x="4419600" y="9310448"/>
            <a:ext cx="10591800" cy="3104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Total time:  16 days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Flowchart: Magnetic Disk 140"/>
          <p:cNvSpPr/>
          <p:nvPr/>
        </p:nvSpPr>
        <p:spPr>
          <a:xfrm>
            <a:off x="11368040" y="8001000"/>
            <a:ext cx="714421" cy="745625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MFMP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2" name="Flowchart: Magnetic Disk 141"/>
          <p:cNvSpPr/>
          <p:nvPr/>
        </p:nvSpPr>
        <p:spPr>
          <a:xfrm>
            <a:off x="8624840" y="8001000"/>
            <a:ext cx="714421" cy="745625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MFMP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3900440" y="1419703"/>
            <a:ext cx="1080816" cy="63769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Submit requisition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5881640" y="4038600"/>
            <a:ext cx="1080816" cy="63769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 &amp; correct codes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7086824" y="4066697"/>
            <a:ext cx="1080816" cy="63769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Approve 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8306024" y="4924903"/>
            <a:ext cx="1080816" cy="63769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 requisition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Flowchart: Decision 41"/>
          <p:cNvSpPr/>
          <p:nvPr/>
        </p:nvSpPr>
        <p:spPr>
          <a:xfrm>
            <a:off x="9622224" y="4876800"/>
            <a:ext cx="1441016" cy="798868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Correct ?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12344624" y="1371600"/>
            <a:ext cx="1080816" cy="63769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Edit quote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13563824" y="1295400"/>
            <a:ext cx="1157016" cy="76255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Send requisition Purchasing Agent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Flowchart: Magnetic Disk 46"/>
          <p:cNvSpPr/>
          <p:nvPr/>
        </p:nvSpPr>
        <p:spPr>
          <a:xfrm>
            <a:off x="12434840" y="8001000"/>
            <a:ext cx="714421" cy="745625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MFMP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Flowchart: Magnetic Disk 47"/>
          <p:cNvSpPr/>
          <p:nvPr/>
        </p:nvSpPr>
        <p:spPr>
          <a:xfrm>
            <a:off x="13549219" y="8001000"/>
            <a:ext cx="714421" cy="745625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MFMP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Left Arrow Callout 48"/>
          <p:cNvSpPr/>
          <p:nvPr/>
        </p:nvSpPr>
        <p:spPr>
          <a:xfrm>
            <a:off x="1295400" y="1355416"/>
            <a:ext cx="1186774" cy="746971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Go to Vendor Selection step 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50" name="Straight Arrow Connector 49"/>
          <p:cNvCxnSpPr>
            <a:endCxn id="37" idx="1"/>
          </p:cNvCxnSpPr>
          <p:nvPr/>
        </p:nvCxnSpPr>
        <p:spPr>
          <a:xfrm flipV="1">
            <a:off x="3639414" y="1738552"/>
            <a:ext cx="261026" cy="6534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37" idx="3"/>
            <a:endCxn id="38" idx="0"/>
          </p:cNvCxnSpPr>
          <p:nvPr/>
        </p:nvCxnSpPr>
        <p:spPr>
          <a:xfrm>
            <a:off x="4981256" y="1738552"/>
            <a:ext cx="1440792" cy="230004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38" idx="3"/>
            <a:endCxn id="39" idx="1"/>
          </p:cNvCxnSpPr>
          <p:nvPr/>
        </p:nvCxnSpPr>
        <p:spPr>
          <a:xfrm>
            <a:off x="6962456" y="4357449"/>
            <a:ext cx="124368" cy="28097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39" idx="3"/>
            <a:endCxn id="40" idx="0"/>
          </p:cNvCxnSpPr>
          <p:nvPr/>
        </p:nvCxnSpPr>
        <p:spPr>
          <a:xfrm>
            <a:off x="8167640" y="4385546"/>
            <a:ext cx="678792" cy="539357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40" idx="3"/>
            <a:endCxn id="42" idx="1"/>
          </p:cNvCxnSpPr>
          <p:nvPr/>
        </p:nvCxnSpPr>
        <p:spPr>
          <a:xfrm>
            <a:off x="9386840" y="5243752"/>
            <a:ext cx="235384" cy="32482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42" idx="3"/>
            <a:endCxn id="77" idx="2"/>
          </p:cNvCxnSpPr>
          <p:nvPr/>
        </p:nvCxnSpPr>
        <p:spPr>
          <a:xfrm flipV="1">
            <a:off x="11063240" y="5265446"/>
            <a:ext cx="152400" cy="107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42" idx="0"/>
            <a:endCxn id="45" idx="1"/>
          </p:cNvCxnSpPr>
          <p:nvPr/>
        </p:nvCxnSpPr>
        <p:spPr>
          <a:xfrm flipV="1">
            <a:off x="10342732" y="1690449"/>
            <a:ext cx="2001892" cy="3186351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7" name="Oval 76"/>
          <p:cNvSpPr/>
          <p:nvPr/>
        </p:nvSpPr>
        <p:spPr>
          <a:xfrm>
            <a:off x="11215640" y="4953000"/>
            <a:ext cx="751046" cy="624891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54919" rIns="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End: Place order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Flowchart: Document 79"/>
          <p:cNvSpPr/>
          <p:nvPr/>
        </p:nvSpPr>
        <p:spPr>
          <a:xfrm>
            <a:off x="12206240" y="6569350"/>
            <a:ext cx="1219200" cy="1203050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 anchorCtr="0"/>
          <a:lstStyle/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Supply request form</a:t>
            </a:r>
          </a:p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Quote(s)</a:t>
            </a:r>
          </a:p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Justification</a:t>
            </a:r>
          </a:p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Purchasing binder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1" name="Straight Arrow Connector 80"/>
          <p:cNvCxnSpPr>
            <a:stCxn id="45" idx="3"/>
            <a:endCxn id="46" idx="1"/>
          </p:cNvCxnSpPr>
          <p:nvPr/>
        </p:nvCxnSpPr>
        <p:spPr>
          <a:xfrm flipV="1">
            <a:off x="13425440" y="1676677"/>
            <a:ext cx="138384" cy="13772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46" idx="2"/>
          </p:cNvCxnSpPr>
          <p:nvPr/>
        </p:nvCxnSpPr>
        <p:spPr>
          <a:xfrm flipH="1">
            <a:off x="8846432" y="2057953"/>
            <a:ext cx="5295900" cy="2895047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7" name="Flowchart: Predefined Process 86"/>
          <p:cNvSpPr/>
          <p:nvPr/>
        </p:nvSpPr>
        <p:spPr>
          <a:xfrm>
            <a:off x="6491240" y="2819400"/>
            <a:ext cx="2728960" cy="858458"/>
          </a:xfrm>
          <a:prstGeom prst="flowChartPredefined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Quality Measure: Money saved through FA negotiation</a:t>
            </a:r>
            <a:endParaRPr lang="en-US" sz="2000" dirty="0"/>
          </a:p>
        </p:txBody>
      </p:sp>
      <p:sp>
        <p:nvSpPr>
          <p:cNvPr id="88" name="Flowchart: Predefined Process 87"/>
          <p:cNvSpPr/>
          <p:nvPr/>
        </p:nvSpPr>
        <p:spPr>
          <a:xfrm>
            <a:off x="8862203" y="5714447"/>
            <a:ext cx="2728960" cy="858458"/>
          </a:xfrm>
          <a:prstGeom prst="flowChartPredefined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Quality Measure: Purchasing Agent identified errors</a:t>
            </a:r>
            <a:endParaRPr lang="en-US" sz="2000" dirty="0"/>
          </a:p>
        </p:txBody>
      </p:sp>
      <p:sp>
        <p:nvSpPr>
          <p:cNvPr id="89" name="Flowchart: Predefined Process 88"/>
          <p:cNvSpPr/>
          <p:nvPr/>
        </p:nvSpPr>
        <p:spPr>
          <a:xfrm>
            <a:off x="12268200" y="3505200"/>
            <a:ext cx="2728960" cy="858458"/>
          </a:xfrm>
          <a:prstGeom prst="flowChartPredefined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Cost Measure:  </a:t>
            </a:r>
            <a:endParaRPr lang="en-US" sz="2000" dirty="0"/>
          </a:p>
        </p:txBody>
      </p:sp>
      <p:sp>
        <p:nvSpPr>
          <p:cNvPr id="90" name="Flowchart: Predefined Process 89"/>
          <p:cNvSpPr/>
          <p:nvPr/>
        </p:nvSpPr>
        <p:spPr>
          <a:xfrm>
            <a:off x="12268200" y="4419600"/>
            <a:ext cx="2728960" cy="858458"/>
          </a:xfrm>
          <a:prstGeom prst="flowChartPredefined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Time Measure: requisition cycle time</a:t>
            </a:r>
          </a:p>
          <a:p>
            <a:pPr algn="ctr"/>
            <a:endParaRPr lang="en-US" sz="2000" dirty="0"/>
          </a:p>
        </p:txBody>
      </p:sp>
      <p:cxnSp>
        <p:nvCxnSpPr>
          <p:cNvPr id="92" name="Straight Connector 91"/>
          <p:cNvCxnSpPr/>
          <p:nvPr/>
        </p:nvCxnSpPr>
        <p:spPr>
          <a:xfrm flipH="1">
            <a:off x="5023739" y="1202877"/>
            <a:ext cx="81661" cy="8703123"/>
          </a:xfrm>
          <a:prstGeom prst="line">
            <a:avLst/>
          </a:prstGeom>
          <a:ln w="25400"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7410449" y="914400"/>
            <a:ext cx="25717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Futura Lt BT" pitchFamily="34" charset="0"/>
              </a:rPr>
              <a:t>Approve requisition</a:t>
            </a:r>
            <a:endParaRPr lang="en-US" sz="1600" b="1" dirty="0">
              <a:solidFill>
                <a:srgbClr val="FF0000"/>
              </a:solidFill>
              <a:latin typeface="Futura Lt BT" pitchFamily="34" charset="0"/>
            </a:endParaRPr>
          </a:p>
        </p:txBody>
      </p:sp>
      <p:sp>
        <p:nvSpPr>
          <p:cNvPr id="95" name="Rounded Rectangle 94"/>
          <p:cNvSpPr/>
          <p:nvPr/>
        </p:nvSpPr>
        <p:spPr>
          <a:xfrm>
            <a:off x="1676400" y="9372600"/>
            <a:ext cx="1987413" cy="2483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Total time:  8 days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Rounded Rectangle 101"/>
          <p:cNvSpPr/>
          <p:nvPr/>
        </p:nvSpPr>
        <p:spPr>
          <a:xfrm>
            <a:off x="1600200" y="8991601"/>
            <a:ext cx="1637510" cy="2883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Total time:  20 mins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Rounded Rectangle 102"/>
          <p:cNvSpPr/>
          <p:nvPr/>
        </p:nvSpPr>
        <p:spPr>
          <a:xfrm>
            <a:off x="5791200" y="8991600"/>
            <a:ext cx="7733510" cy="3188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Total time: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10 mins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2620558" y="1252954"/>
            <a:ext cx="1189442" cy="9568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Notification of cost variance (total cost = &lt; 20% of authorization)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2" name="Straight Arrow Connector 51"/>
          <p:cNvCxnSpPr>
            <a:stCxn id="49" idx="3"/>
            <a:endCxn id="51" idx="1"/>
          </p:cNvCxnSpPr>
          <p:nvPr/>
        </p:nvCxnSpPr>
        <p:spPr>
          <a:xfrm>
            <a:off x="2482174" y="1728902"/>
            <a:ext cx="138384" cy="2475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Rounded Rectangle 52"/>
          <p:cNvSpPr/>
          <p:nvPr/>
        </p:nvSpPr>
        <p:spPr>
          <a:xfrm>
            <a:off x="2620558" y="2250729"/>
            <a:ext cx="1189442" cy="9568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Notification of cost variance (total cost = &lt; 20% of authorization)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4" name="Straight Connector 53"/>
          <p:cNvCxnSpPr>
            <a:stCxn id="51" idx="1"/>
            <a:endCxn id="53" idx="1"/>
          </p:cNvCxnSpPr>
          <p:nvPr/>
        </p:nvCxnSpPr>
        <p:spPr>
          <a:xfrm>
            <a:off x="2620558" y="1731377"/>
            <a:ext cx="0" cy="997775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1" idx="3"/>
          </p:cNvCxnSpPr>
          <p:nvPr/>
        </p:nvCxnSpPr>
        <p:spPr>
          <a:xfrm>
            <a:off x="3810000" y="1731377"/>
            <a:ext cx="0" cy="1088023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285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26273</TotalTime>
  <Words>936</Words>
  <Application>Microsoft Office PowerPoint</Application>
  <PresentationFormat>Custom</PresentationFormat>
  <Paragraphs>350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Futura Lt BT</vt:lpstr>
      <vt:lpstr>Office Theme</vt:lpstr>
      <vt:lpstr>Requisition process – Current </vt:lpstr>
      <vt:lpstr>PowerPoint Presentation</vt:lpstr>
      <vt:lpstr>PowerPoint Presentation</vt:lpstr>
      <vt:lpstr>PowerPoint Presentation</vt:lpstr>
      <vt:lpstr>Requisition process – future</vt:lpstr>
      <vt:lpstr>PowerPoint Presentation</vt:lpstr>
      <vt:lpstr>PowerPoint Presentation</vt:lpstr>
    </vt:vector>
  </TitlesOfParts>
  <Company>Air Products and Chemicals,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vecellpe</dc:creator>
  <cp:lastModifiedBy>Pam Vecellio</cp:lastModifiedBy>
  <cp:revision>328</cp:revision>
  <cp:lastPrinted>2012-09-05T07:50:40Z</cp:lastPrinted>
  <dcterms:created xsi:type="dcterms:W3CDTF">2012-06-13T01:33:39Z</dcterms:created>
  <dcterms:modified xsi:type="dcterms:W3CDTF">2014-01-17T16:47:51Z</dcterms:modified>
</cp:coreProperties>
</file>