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3" r:id="rId2"/>
    <p:sldId id="264" r:id="rId3"/>
    <p:sldId id="269" r:id="rId4"/>
    <p:sldId id="265" r:id="rId5"/>
    <p:sldId id="267" r:id="rId6"/>
    <p:sldId id="268" r:id="rId7"/>
    <p:sldId id="299" r:id="rId8"/>
    <p:sldId id="274" r:id="rId9"/>
    <p:sldId id="272" r:id="rId10"/>
    <p:sldId id="278" r:id="rId11"/>
    <p:sldId id="275" r:id="rId12"/>
    <p:sldId id="277" r:id="rId13"/>
    <p:sldId id="279" r:id="rId14"/>
    <p:sldId id="280" r:id="rId15"/>
    <p:sldId id="281" r:id="rId16"/>
    <p:sldId id="284" r:id="rId17"/>
    <p:sldId id="282" r:id="rId18"/>
    <p:sldId id="288" r:id="rId19"/>
    <p:sldId id="291" r:id="rId20"/>
    <p:sldId id="290" r:id="rId21"/>
    <p:sldId id="286" r:id="rId22"/>
    <p:sldId id="287" r:id="rId23"/>
    <p:sldId id="289" r:id="rId24"/>
    <p:sldId id="293" r:id="rId25"/>
    <p:sldId id="294" r:id="rId26"/>
    <p:sldId id="295" r:id="rId27"/>
    <p:sldId id="302" r:id="rId28"/>
    <p:sldId id="300" r:id="rId2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6"/>
    <a:srgbClr val="FF58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3200" autoAdjust="0"/>
  </p:normalViewPr>
  <p:slideViewPr>
    <p:cSldViewPr showGuides="1">
      <p:cViewPr varScale="1">
        <p:scale>
          <a:sx n="110" d="100"/>
          <a:sy n="11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arberbw\AppData\Local\Microsoft\Windows\Temporary%20Internet%20Files\Content.Outlook\7RIG2J3I\Histogram-%20Cycle%20Times%20Sep-Oct%2020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Client</a:t>
            </a:r>
            <a:r>
              <a:rPr lang="en-US" baseline="0" dirty="0"/>
              <a:t> Cycle Time (Short)</a:t>
            </a:r>
          </a:p>
          <a:p>
            <a:pPr>
              <a:defRPr/>
            </a:pPr>
            <a:r>
              <a:rPr lang="en-US" baseline="0" dirty="0"/>
              <a:t>September-October 2014</a:t>
            </a:r>
            <a:endParaRPr lang="en-US" dirty="0"/>
          </a:p>
        </c:rich>
      </c:tx>
      <c:layout>
        <c:manualLayout>
          <c:xMode val="edge"/>
          <c:yMode val="edge"/>
          <c:x val="0.351350247885680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4181734227666E-2"/>
          <c:y val="0.19334515697268073"/>
          <c:w val="0.80201722789970398"/>
          <c:h val="0.5888796466826297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Overall!$A$1:$A$22</c:f>
              <c:strCache>
                <c:ptCount val="22"/>
                <c:pt idx="0">
                  <c:v>18.5-25.5</c:v>
                </c:pt>
                <c:pt idx="1">
                  <c:v>25.5-32.5</c:v>
                </c:pt>
                <c:pt idx="2">
                  <c:v>32.5-39.5</c:v>
                </c:pt>
                <c:pt idx="3">
                  <c:v>39.5-46.5</c:v>
                </c:pt>
                <c:pt idx="4">
                  <c:v>46.5-53.5</c:v>
                </c:pt>
                <c:pt idx="5">
                  <c:v>53.5-60.5</c:v>
                </c:pt>
                <c:pt idx="6">
                  <c:v>60.5-67.5</c:v>
                </c:pt>
                <c:pt idx="7">
                  <c:v>67.5-74.5</c:v>
                </c:pt>
                <c:pt idx="8">
                  <c:v>74.5-81.5</c:v>
                </c:pt>
                <c:pt idx="9">
                  <c:v>81.5-88.5</c:v>
                </c:pt>
                <c:pt idx="10">
                  <c:v>88.5-95.5</c:v>
                </c:pt>
                <c:pt idx="11">
                  <c:v>95.5-102.5</c:v>
                </c:pt>
                <c:pt idx="12">
                  <c:v>102.5-109.5</c:v>
                </c:pt>
                <c:pt idx="13">
                  <c:v>109.5-116.5</c:v>
                </c:pt>
                <c:pt idx="14">
                  <c:v>116.5-123.5</c:v>
                </c:pt>
                <c:pt idx="15">
                  <c:v>123.5-130.5</c:v>
                </c:pt>
                <c:pt idx="16">
                  <c:v>130.5-137.5</c:v>
                </c:pt>
                <c:pt idx="17">
                  <c:v>137.5-144.5</c:v>
                </c:pt>
                <c:pt idx="18">
                  <c:v>144.5-151.5</c:v>
                </c:pt>
                <c:pt idx="19">
                  <c:v>151.5-158.5</c:v>
                </c:pt>
                <c:pt idx="20">
                  <c:v>158.5-165.5</c:v>
                </c:pt>
                <c:pt idx="21">
                  <c:v>165.5-172.5</c:v>
                </c:pt>
              </c:strCache>
            </c:strRef>
          </c:cat>
          <c:val>
            <c:numRef>
              <c:f>Overall!$B$1:$B$22</c:f>
              <c:numCache>
                <c:formatCode>General</c:formatCode>
                <c:ptCount val="22"/>
                <c:pt idx="0">
                  <c:v>14</c:v>
                </c:pt>
                <c:pt idx="1">
                  <c:v>24</c:v>
                </c:pt>
                <c:pt idx="2">
                  <c:v>44</c:v>
                </c:pt>
                <c:pt idx="3">
                  <c:v>59</c:v>
                </c:pt>
                <c:pt idx="4">
                  <c:v>79</c:v>
                </c:pt>
                <c:pt idx="5">
                  <c:v>73</c:v>
                </c:pt>
                <c:pt idx="6">
                  <c:v>55</c:v>
                </c:pt>
                <c:pt idx="7">
                  <c:v>35</c:v>
                </c:pt>
                <c:pt idx="8">
                  <c:v>53</c:v>
                </c:pt>
                <c:pt idx="9">
                  <c:v>26</c:v>
                </c:pt>
                <c:pt idx="10">
                  <c:v>25</c:v>
                </c:pt>
                <c:pt idx="11">
                  <c:v>18</c:v>
                </c:pt>
                <c:pt idx="12">
                  <c:v>17</c:v>
                </c:pt>
                <c:pt idx="13">
                  <c:v>12</c:v>
                </c:pt>
                <c:pt idx="14">
                  <c:v>8</c:v>
                </c:pt>
                <c:pt idx="15">
                  <c:v>7</c:v>
                </c:pt>
                <c:pt idx="16">
                  <c:v>2</c:v>
                </c:pt>
                <c:pt idx="17">
                  <c:v>5</c:v>
                </c:pt>
                <c:pt idx="18">
                  <c:v>4</c:v>
                </c:pt>
                <c:pt idx="19">
                  <c:v>5</c:v>
                </c:pt>
                <c:pt idx="20">
                  <c:v>1</c:v>
                </c:pt>
                <c:pt idx="2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1532288"/>
        <c:axId val="131533824"/>
      </c:barChart>
      <c:catAx>
        <c:axId val="13153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1533824"/>
        <c:crosses val="autoZero"/>
        <c:auto val="1"/>
        <c:lblAlgn val="ctr"/>
        <c:lblOffset val="100"/>
        <c:noMultiLvlLbl val="0"/>
      </c:catAx>
      <c:valAx>
        <c:axId val="131533824"/>
        <c:scaling>
          <c:orientation val="minMax"/>
        </c:scaling>
        <c:delete val="0"/>
        <c:axPos val="l"/>
        <c:majorGridlines>
          <c:spPr>
            <a:ln>
              <a:solidFill>
                <a:srgbClr val="FF58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31532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STD Client Cycle Time (short) Sept-Oct</a:t>
            </a:r>
            <a:r>
              <a:rPr lang="en-US" sz="1600" baseline="0" dirty="0"/>
              <a:t> 2014</a:t>
            </a:r>
            <a:r>
              <a:rPr lang="en-US" sz="1600" dirty="0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9AA6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cat>
            <c:strRef>
              <c:f>'Apt Type'!$A$2:$A$23</c:f>
              <c:strCache>
                <c:ptCount val="22"/>
                <c:pt idx="0">
                  <c:v>18.5-25.5</c:v>
                </c:pt>
                <c:pt idx="1">
                  <c:v>25.5-32.5</c:v>
                </c:pt>
                <c:pt idx="2">
                  <c:v>32.5-39.5</c:v>
                </c:pt>
                <c:pt idx="3">
                  <c:v>39.5-46.5</c:v>
                </c:pt>
                <c:pt idx="4">
                  <c:v>46.5-53.5</c:v>
                </c:pt>
                <c:pt idx="5">
                  <c:v>53.5-60.5</c:v>
                </c:pt>
                <c:pt idx="6">
                  <c:v>60.5-67.5</c:v>
                </c:pt>
                <c:pt idx="7">
                  <c:v>67.5-74.5</c:v>
                </c:pt>
                <c:pt idx="8">
                  <c:v>74.5-81.5</c:v>
                </c:pt>
                <c:pt idx="9">
                  <c:v>81.5-88.5</c:v>
                </c:pt>
                <c:pt idx="10">
                  <c:v>88.5-95.5</c:v>
                </c:pt>
                <c:pt idx="11">
                  <c:v>95.5-102.5</c:v>
                </c:pt>
                <c:pt idx="12">
                  <c:v>102.5-109.5</c:v>
                </c:pt>
                <c:pt idx="13">
                  <c:v>109.5-116.5</c:v>
                </c:pt>
                <c:pt idx="14">
                  <c:v>116.5-123.5</c:v>
                </c:pt>
                <c:pt idx="15">
                  <c:v>123.5-130.5</c:v>
                </c:pt>
                <c:pt idx="16">
                  <c:v>130.5-137.5</c:v>
                </c:pt>
                <c:pt idx="17">
                  <c:v>137.5-144.5</c:v>
                </c:pt>
                <c:pt idx="18">
                  <c:v>144.5-151.5</c:v>
                </c:pt>
                <c:pt idx="19">
                  <c:v>151.5-158.5</c:v>
                </c:pt>
                <c:pt idx="20">
                  <c:v>158.5-165.5</c:v>
                </c:pt>
                <c:pt idx="21">
                  <c:v>165.5-172.5</c:v>
                </c:pt>
              </c:strCache>
            </c:strRef>
          </c:cat>
          <c:val>
            <c:numRef>
              <c:f>'Apt Type'!$B$2:$B$23</c:f>
              <c:numCache>
                <c:formatCode>General</c:formatCode>
                <c:ptCount val="22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11</c:v>
                </c:pt>
                <c:pt idx="4">
                  <c:v>23</c:v>
                </c:pt>
                <c:pt idx="5">
                  <c:v>21</c:v>
                </c:pt>
                <c:pt idx="6">
                  <c:v>7</c:v>
                </c:pt>
                <c:pt idx="7">
                  <c:v>8</c:v>
                </c:pt>
                <c:pt idx="8">
                  <c:v>13</c:v>
                </c:pt>
                <c:pt idx="9">
                  <c:v>6</c:v>
                </c:pt>
                <c:pt idx="10">
                  <c:v>9</c:v>
                </c:pt>
                <c:pt idx="11">
                  <c:v>4</c:v>
                </c:pt>
                <c:pt idx="12">
                  <c:v>6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531712"/>
        <c:axId val="110533248"/>
      </c:barChart>
      <c:catAx>
        <c:axId val="11053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533248"/>
        <c:crosses val="autoZero"/>
        <c:auto val="1"/>
        <c:lblAlgn val="ctr"/>
        <c:lblOffset val="100"/>
        <c:noMultiLvlLbl val="0"/>
      </c:catAx>
      <c:valAx>
        <c:axId val="110533248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053171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9AA6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Family Planning Client</a:t>
            </a:r>
            <a:r>
              <a:rPr lang="en-US" sz="1600" baseline="0" dirty="0"/>
              <a:t> Cycle Time (</a:t>
            </a:r>
            <a:r>
              <a:rPr lang="en-US" sz="1600" baseline="0" dirty="0" smtClean="0"/>
              <a:t>short) Sept-Oct </a:t>
            </a:r>
            <a:r>
              <a:rPr lang="en-US" sz="1600" baseline="0" dirty="0"/>
              <a:t>2014</a:t>
            </a:r>
            <a:endParaRPr lang="en-US" sz="1600" dirty="0"/>
          </a:p>
        </c:rich>
      </c:tx>
      <c:layout>
        <c:manualLayout>
          <c:xMode val="edge"/>
          <c:yMode val="edge"/>
          <c:x val="0.16325725781739212"/>
          <c:y val="3.343785151856017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9AA6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cat>
            <c:strRef>
              <c:f>'Apt Type'!$A$28:$A$49</c:f>
              <c:strCache>
                <c:ptCount val="22"/>
                <c:pt idx="0">
                  <c:v>18.5-25.5</c:v>
                </c:pt>
                <c:pt idx="1">
                  <c:v>25.5-32.5</c:v>
                </c:pt>
                <c:pt idx="2">
                  <c:v>32.5-39.5</c:v>
                </c:pt>
                <c:pt idx="3">
                  <c:v>39.5-46.5</c:v>
                </c:pt>
                <c:pt idx="4">
                  <c:v>46.5-53.5</c:v>
                </c:pt>
                <c:pt idx="5">
                  <c:v>53.5-60.5</c:v>
                </c:pt>
                <c:pt idx="6">
                  <c:v>60.5-67.5</c:v>
                </c:pt>
                <c:pt idx="7">
                  <c:v>67.5-74.5</c:v>
                </c:pt>
                <c:pt idx="8">
                  <c:v>74.5-81.5</c:v>
                </c:pt>
                <c:pt idx="9">
                  <c:v>81.5-88.5</c:v>
                </c:pt>
                <c:pt idx="10">
                  <c:v>88.5-95.5</c:v>
                </c:pt>
                <c:pt idx="11">
                  <c:v>95.5-102.5</c:v>
                </c:pt>
                <c:pt idx="12">
                  <c:v>102.5-109.5</c:v>
                </c:pt>
                <c:pt idx="13">
                  <c:v>109.5-116.5</c:v>
                </c:pt>
                <c:pt idx="14">
                  <c:v>116.5-123.5</c:v>
                </c:pt>
                <c:pt idx="15">
                  <c:v>123.5-130.5</c:v>
                </c:pt>
                <c:pt idx="16">
                  <c:v>130.5-137.5</c:v>
                </c:pt>
                <c:pt idx="17">
                  <c:v>137.5-144.5</c:v>
                </c:pt>
                <c:pt idx="18">
                  <c:v>144.5-151.5</c:v>
                </c:pt>
                <c:pt idx="19">
                  <c:v>151.5-158.5</c:v>
                </c:pt>
                <c:pt idx="20">
                  <c:v>158.5-165.5</c:v>
                </c:pt>
                <c:pt idx="21">
                  <c:v>165.5-172.5</c:v>
                </c:pt>
              </c:strCache>
            </c:strRef>
          </c:cat>
          <c:val>
            <c:numRef>
              <c:f>'Apt Type'!$B$28:$B$49</c:f>
              <c:numCache>
                <c:formatCode>General</c:formatCode>
                <c:ptCount val="22"/>
                <c:pt idx="0">
                  <c:v>4</c:v>
                </c:pt>
                <c:pt idx="1">
                  <c:v>13</c:v>
                </c:pt>
                <c:pt idx="2">
                  <c:v>22</c:v>
                </c:pt>
                <c:pt idx="3">
                  <c:v>33</c:v>
                </c:pt>
                <c:pt idx="4">
                  <c:v>35</c:v>
                </c:pt>
                <c:pt idx="5">
                  <c:v>36</c:v>
                </c:pt>
                <c:pt idx="6">
                  <c:v>26</c:v>
                </c:pt>
                <c:pt idx="7">
                  <c:v>20</c:v>
                </c:pt>
                <c:pt idx="8">
                  <c:v>20</c:v>
                </c:pt>
                <c:pt idx="9">
                  <c:v>9</c:v>
                </c:pt>
                <c:pt idx="10">
                  <c:v>10</c:v>
                </c:pt>
                <c:pt idx="11">
                  <c:v>8</c:v>
                </c:pt>
                <c:pt idx="12">
                  <c:v>6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383104"/>
        <c:axId val="110384640"/>
      </c:barChart>
      <c:catAx>
        <c:axId val="1103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384640"/>
        <c:crosses val="autoZero"/>
        <c:auto val="1"/>
        <c:lblAlgn val="ctr"/>
        <c:lblOffset val="100"/>
        <c:noMultiLvlLbl val="0"/>
      </c:catAx>
      <c:valAx>
        <c:axId val="110384640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038310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9AA6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Adult/Child</a:t>
            </a:r>
            <a:r>
              <a:rPr lang="en-US" sz="1600" baseline="0" dirty="0"/>
              <a:t> Client Cycle Times (</a:t>
            </a:r>
            <a:r>
              <a:rPr lang="en-US" sz="1600" baseline="0" dirty="0" smtClean="0"/>
              <a:t>short) Sept-Oct </a:t>
            </a:r>
            <a:r>
              <a:rPr lang="en-US" sz="1600" baseline="0" dirty="0"/>
              <a:t>2014</a:t>
            </a:r>
            <a:endParaRPr lang="en-US" sz="1600" dirty="0"/>
          </a:p>
        </c:rich>
      </c:tx>
      <c:layout>
        <c:manualLayout>
          <c:xMode val="edge"/>
          <c:yMode val="edge"/>
          <c:x val="0.15720817792512778"/>
          <c:y val="3.319472237503958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9AA6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9AA6"/>
              </a:solidFill>
              <a:ln>
                <a:solidFill>
                  <a:srgbClr val="009AA6"/>
                </a:solidFill>
              </a:ln>
            </c:spPr>
          </c:dPt>
          <c:cat>
            <c:strRef>
              <c:f>'Apt Type'!$A$80:$A$101</c:f>
              <c:strCache>
                <c:ptCount val="22"/>
                <c:pt idx="0">
                  <c:v>18.5-25.5</c:v>
                </c:pt>
                <c:pt idx="1">
                  <c:v>25.5-32.5</c:v>
                </c:pt>
                <c:pt idx="2">
                  <c:v>32.5-39.5</c:v>
                </c:pt>
                <c:pt idx="3">
                  <c:v>39.5-46.5</c:v>
                </c:pt>
                <c:pt idx="4">
                  <c:v>46.5-53.5</c:v>
                </c:pt>
                <c:pt idx="5">
                  <c:v>53.5-60.5</c:v>
                </c:pt>
                <c:pt idx="6">
                  <c:v>60.5-67.5</c:v>
                </c:pt>
                <c:pt idx="7">
                  <c:v>67.5-74.5</c:v>
                </c:pt>
                <c:pt idx="8">
                  <c:v>74.5-81.5</c:v>
                </c:pt>
                <c:pt idx="9">
                  <c:v>81.5-88.5</c:v>
                </c:pt>
                <c:pt idx="10">
                  <c:v>88.5-95.5</c:v>
                </c:pt>
                <c:pt idx="11">
                  <c:v>95.5-102.5</c:v>
                </c:pt>
                <c:pt idx="12">
                  <c:v>102.5-109.5</c:v>
                </c:pt>
                <c:pt idx="13">
                  <c:v>109.5-116.5</c:v>
                </c:pt>
                <c:pt idx="14">
                  <c:v>116.5-123.5</c:v>
                </c:pt>
                <c:pt idx="15">
                  <c:v>123.5-130.5</c:v>
                </c:pt>
                <c:pt idx="16">
                  <c:v>130.5-137.5</c:v>
                </c:pt>
                <c:pt idx="17">
                  <c:v>137.5-144.5</c:v>
                </c:pt>
                <c:pt idx="18">
                  <c:v>144.5-151.5</c:v>
                </c:pt>
                <c:pt idx="19">
                  <c:v>151.5-158.5</c:v>
                </c:pt>
                <c:pt idx="20">
                  <c:v>158.5-165.5</c:v>
                </c:pt>
                <c:pt idx="21">
                  <c:v>165.5-172.5</c:v>
                </c:pt>
              </c:strCache>
            </c:strRef>
          </c:cat>
          <c:val>
            <c:numRef>
              <c:f>'Apt Type'!$B$80:$B$101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  <c:pt idx="5">
                  <c:v>7</c:v>
                </c:pt>
                <c:pt idx="6">
                  <c:v>14</c:v>
                </c:pt>
                <c:pt idx="7">
                  <c:v>4</c:v>
                </c:pt>
                <c:pt idx="8">
                  <c:v>8</c:v>
                </c:pt>
                <c:pt idx="9">
                  <c:v>4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427136"/>
        <c:axId val="110482176"/>
      </c:barChart>
      <c:catAx>
        <c:axId val="11042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482176"/>
        <c:crosses val="autoZero"/>
        <c:auto val="1"/>
        <c:lblAlgn val="ctr"/>
        <c:lblOffset val="100"/>
        <c:noMultiLvlLbl val="0"/>
      </c:catAx>
      <c:valAx>
        <c:axId val="110482176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042713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9AA6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Prenatal Client Cycle Time</a:t>
            </a:r>
            <a:r>
              <a:rPr lang="en-US" sz="1600" baseline="0" dirty="0"/>
              <a:t> (short) </a:t>
            </a:r>
            <a:r>
              <a:rPr lang="en-US" sz="1600" baseline="0" dirty="0" smtClean="0"/>
              <a:t>Oct </a:t>
            </a:r>
            <a:r>
              <a:rPr lang="en-US" sz="1600" baseline="0" dirty="0"/>
              <a:t>2014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9AA6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9AA6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9AA6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9AA6"/>
              </a:solidFill>
            </c:spPr>
          </c:dPt>
          <c:cat>
            <c:strRef>
              <c:f>'Apt Type'!$A$54:$A$75</c:f>
              <c:strCache>
                <c:ptCount val="22"/>
                <c:pt idx="0">
                  <c:v>18.5-25.5</c:v>
                </c:pt>
                <c:pt idx="1">
                  <c:v>25.5-32.5</c:v>
                </c:pt>
                <c:pt idx="2">
                  <c:v>32.5-39.5</c:v>
                </c:pt>
                <c:pt idx="3">
                  <c:v>39.5-46.5</c:v>
                </c:pt>
                <c:pt idx="4">
                  <c:v>46.5-53.5</c:v>
                </c:pt>
                <c:pt idx="5">
                  <c:v>53.5-60.5</c:v>
                </c:pt>
                <c:pt idx="6">
                  <c:v>60.5-67.5</c:v>
                </c:pt>
                <c:pt idx="7">
                  <c:v>67.5-74.5</c:v>
                </c:pt>
                <c:pt idx="8">
                  <c:v>74.5-81.5</c:v>
                </c:pt>
                <c:pt idx="9">
                  <c:v>81.5-88.5</c:v>
                </c:pt>
                <c:pt idx="10">
                  <c:v>88.5-95.5</c:v>
                </c:pt>
                <c:pt idx="11">
                  <c:v>95.5-102.5</c:v>
                </c:pt>
                <c:pt idx="12">
                  <c:v>102.5-109.5</c:v>
                </c:pt>
                <c:pt idx="13">
                  <c:v>109.5-116.5</c:v>
                </c:pt>
                <c:pt idx="14">
                  <c:v>116.5-123.5</c:v>
                </c:pt>
                <c:pt idx="15">
                  <c:v>123.5-130.5</c:v>
                </c:pt>
                <c:pt idx="16">
                  <c:v>130.5-137.5</c:v>
                </c:pt>
                <c:pt idx="17">
                  <c:v>137.5-144.5</c:v>
                </c:pt>
                <c:pt idx="18">
                  <c:v>144.5-151.5</c:v>
                </c:pt>
                <c:pt idx="19">
                  <c:v>151.5-158.5</c:v>
                </c:pt>
                <c:pt idx="20">
                  <c:v>158.5-165.5</c:v>
                </c:pt>
                <c:pt idx="21">
                  <c:v>165.5-172.5</c:v>
                </c:pt>
              </c:strCache>
            </c:strRef>
          </c:cat>
          <c:val>
            <c:numRef>
              <c:f>'Apt Type'!$B$54:$B$75</c:f>
              <c:numCache>
                <c:formatCode>General</c:formatCode>
                <c:ptCount val="22"/>
                <c:pt idx="0">
                  <c:v>2</c:v>
                </c:pt>
                <c:pt idx="1">
                  <c:v>1</c:v>
                </c:pt>
                <c:pt idx="2">
                  <c:v>9</c:v>
                </c:pt>
                <c:pt idx="3">
                  <c:v>10</c:v>
                </c:pt>
                <c:pt idx="4">
                  <c:v>13</c:v>
                </c:pt>
                <c:pt idx="5">
                  <c:v>9</c:v>
                </c:pt>
                <c:pt idx="6">
                  <c:v>8</c:v>
                </c:pt>
                <c:pt idx="7">
                  <c:v>3</c:v>
                </c:pt>
                <c:pt idx="8">
                  <c:v>12</c:v>
                </c:pt>
                <c:pt idx="9">
                  <c:v>7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7</c:v>
                </c:pt>
                <c:pt idx="14">
                  <c:v>5</c:v>
                </c:pt>
                <c:pt idx="15">
                  <c:v>4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7802880"/>
        <c:axId val="157804416"/>
      </c:barChart>
      <c:catAx>
        <c:axId val="1578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7804416"/>
        <c:crosses val="autoZero"/>
        <c:auto val="1"/>
        <c:lblAlgn val="ctr"/>
        <c:lblOffset val="100"/>
        <c:noMultiLvlLbl val="0"/>
      </c:catAx>
      <c:valAx>
        <c:axId val="157804416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7802880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rgbClr val="FF5800"/>
      </a:solidFill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33571-AEFE-426E-A96C-8BC0B6B9838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A4CE65-D7B0-4D64-AFDC-1FD122F5E4FF}">
      <dgm:prSet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Analyze</a:t>
          </a:r>
          <a:endParaRPr lang="en-US" b="1" dirty="0">
            <a:solidFill>
              <a:schemeClr val="tx1"/>
            </a:solidFill>
          </a:endParaRPr>
        </a:p>
      </dgm:t>
    </dgm:pt>
    <dgm:pt modelId="{389E2F13-BA6B-4747-AA3F-F776AEBE25CA}" type="parTrans" cxnId="{878B829F-BF39-4F89-988E-7F096155D2CA}">
      <dgm:prSet/>
      <dgm:spPr/>
      <dgm:t>
        <a:bodyPr/>
        <a:lstStyle/>
        <a:p>
          <a:endParaRPr lang="en-US"/>
        </a:p>
      </dgm:t>
    </dgm:pt>
    <dgm:pt modelId="{B414F806-3798-406E-8F68-5DB9749BCFF9}" type="sibTrans" cxnId="{878B829F-BF39-4F89-988E-7F096155D2CA}">
      <dgm:prSet/>
      <dgm:spPr/>
      <dgm:t>
        <a:bodyPr/>
        <a:lstStyle/>
        <a:p>
          <a:endParaRPr lang="en-US"/>
        </a:p>
      </dgm:t>
    </dgm:pt>
    <dgm:pt modelId="{C42A11F7-DF8B-417B-A847-D0A90849297F}">
      <dgm:prSet/>
      <dgm:spPr>
        <a:solidFill>
          <a:srgbClr val="009AA6"/>
        </a:solidFill>
        <a:ln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Define</a:t>
          </a:r>
          <a:endParaRPr lang="en-US" b="1" dirty="0">
            <a:solidFill>
              <a:schemeClr val="tx1"/>
            </a:solidFill>
          </a:endParaRPr>
        </a:p>
      </dgm:t>
    </dgm:pt>
    <dgm:pt modelId="{27B304CF-E349-4D22-883A-82E3D00C3412}" type="parTrans" cxnId="{C8E7CE75-A388-4283-849B-939CE256AE35}">
      <dgm:prSet/>
      <dgm:spPr/>
      <dgm:t>
        <a:bodyPr/>
        <a:lstStyle/>
        <a:p>
          <a:endParaRPr lang="en-US"/>
        </a:p>
      </dgm:t>
    </dgm:pt>
    <dgm:pt modelId="{ADC5BB11-6401-4C77-96C2-81E8892C8244}" type="sibTrans" cxnId="{C8E7CE75-A388-4283-849B-939CE256AE35}">
      <dgm:prSet/>
      <dgm:spPr/>
      <dgm:t>
        <a:bodyPr/>
        <a:lstStyle/>
        <a:p>
          <a:endParaRPr lang="en-US"/>
        </a:p>
      </dgm:t>
    </dgm:pt>
    <dgm:pt modelId="{6D1DF818-F28F-437F-9891-927734CDAC6A}">
      <dgm:prSet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Measure</a:t>
          </a:r>
          <a:endParaRPr lang="en-US" b="1" dirty="0">
            <a:solidFill>
              <a:schemeClr val="tx1"/>
            </a:solidFill>
          </a:endParaRPr>
        </a:p>
      </dgm:t>
    </dgm:pt>
    <dgm:pt modelId="{044B39DF-716A-4839-B832-BEC48D362129}" type="parTrans" cxnId="{F7E1D9CD-3678-4B25-A01C-A40A5D4E3E31}">
      <dgm:prSet/>
      <dgm:spPr/>
      <dgm:t>
        <a:bodyPr/>
        <a:lstStyle/>
        <a:p>
          <a:endParaRPr lang="en-US"/>
        </a:p>
      </dgm:t>
    </dgm:pt>
    <dgm:pt modelId="{50A3BF80-5720-4066-8E9D-94BCCE78B244}" type="sibTrans" cxnId="{F7E1D9CD-3678-4B25-A01C-A40A5D4E3E31}">
      <dgm:prSet/>
      <dgm:spPr/>
      <dgm:t>
        <a:bodyPr/>
        <a:lstStyle/>
        <a:p>
          <a:endParaRPr lang="en-US"/>
        </a:p>
      </dgm:t>
    </dgm:pt>
    <dgm:pt modelId="{A78711AA-3662-409F-AB54-0F55315E1519}">
      <dgm:prSet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Improve</a:t>
          </a:r>
          <a:endParaRPr lang="en-US" b="1" dirty="0">
            <a:solidFill>
              <a:schemeClr val="tx1"/>
            </a:solidFill>
          </a:endParaRPr>
        </a:p>
      </dgm:t>
    </dgm:pt>
    <dgm:pt modelId="{613822EB-B5FD-47F8-874B-9626621B59DA}" type="parTrans" cxnId="{50FD8DD1-108B-4DDD-AB67-9C0AC3152DB2}">
      <dgm:prSet/>
      <dgm:spPr/>
      <dgm:t>
        <a:bodyPr/>
        <a:lstStyle/>
        <a:p>
          <a:endParaRPr lang="en-US"/>
        </a:p>
      </dgm:t>
    </dgm:pt>
    <dgm:pt modelId="{FD6DE25D-3D08-4A13-BA35-6DF8E1E5B1A9}" type="sibTrans" cxnId="{50FD8DD1-108B-4DDD-AB67-9C0AC3152DB2}">
      <dgm:prSet/>
      <dgm:spPr/>
      <dgm:t>
        <a:bodyPr/>
        <a:lstStyle/>
        <a:p>
          <a:endParaRPr lang="en-US"/>
        </a:p>
      </dgm:t>
    </dgm:pt>
    <dgm:pt modelId="{36F5B7D2-28A2-4473-95AA-806262909C4F}">
      <dgm:prSet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Control</a:t>
          </a:r>
          <a:endParaRPr lang="en-US" b="1" dirty="0">
            <a:solidFill>
              <a:schemeClr val="tx1"/>
            </a:solidFill>
          </a:endParaRPr>
        </a:p>
      </dgm:t>
    </dgm:pt>
    <dgm:pt modelId="{B61612C3-5680-494B-9CDA-A0DA23DFA29C}" type="parTrans" cxnId="{AD092557-3B4C-41CE-93AC-6435EAE1D81F}">
      <dgm:prSet/>
      <dgm:spPr/>
      <dgm:t>
        <a:bodyPr/>
        <a:lstStyle/>
        <a:p>
          <a:endParaRPr lang="en-US"/>
        </a:p>
      </dgm:t>
    </dgm:pt>
    <dgm:pt modelId="{85BE4AAD-D6FB-479C-A9D9-C7A5764DB2D6}" type="sibTrans" cxnId="{AD092557-3B4C-41CE-93AC-6435EAE1D81F}">
      <dgm:prSet/>
      <dgm:spPr/>
      <dgm:t>
        <a:bodyPr/>
        <a:lstStyle/>
        <a:p>
          <a:endParaRPr lang="en-US"/>
        </a:p>
      </dgm:t>
    </dgm:pt>
    <dgm:pt modelId="{41CBA557-6F54-4D09-B63C-33E2DC316CA4}" type="pres">
      <dgm:prSet presAssocID="{37233571-AEFE-426E-A96C-8BC0B6B983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FCF0DB-32E3-4A70-9A61-6A1A686D6F81}" type="pres">
      <dgm:prSet presAssocID="{C42A11F7-DF8B-417B-A847-D0A90849297F}" presName="parTxOnly" presStyleLbl="node1" presStyleIdx="0" presStyleCnt="5" custLinFactNeighborX="-23962" custLinFactNeighborY="16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59C70-ADAC-4242-929B-3E26971F555D}" type="pres">
      <dgm:prSet presAssocID="{ADC5BB11-6401-4C77-96C2-81E8892C8244}" presName="parTxOnlySpace" presStyleCnt="0"/>
      <dgm:spPr/>
    </dgm:pt>
    <dgm:pt modelId="{789521B5-B4D8-4D26-8981-66501E793088}" type="pres">
      <dgm:prSet presAssocID="{6D1DF818-F28F-437F-9891-927734CDAC6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C2F47-F262-4499-8CA2-6F23D9164FD5}" type="pres">
      <dgm:prSet presAssocID="{50A3BF80-5720-4066-8E9D-94BCCE78B244}" presName="parTxOnlySpace" presStyleCnt="0"/>
      <dgm:spPr/>
    </dgm:pt>
    <dgm:pt modelId="{8082B96D-D2A5-4D16-898C-9414782AEC70}" type="pres">
      <dgm:prSet presAssocID="{20A4CE65-D7B0-4D64-AFDC-1FD122F5E4F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691F1-E512-4370-AABA-2B8E85BC9034}" type="pres">
      <dgm:prSet presAssocID="{B414F806-3798-406E-8F68-5DB9749BCFF9}" presName="parTxOnlySpace" presStyleCnt="0"/>
      <dgm:spPr/>
    </dgm:pt>
    <dgm:pt modelId="{AF340C30-6567-495E-A2C1-2A7074718A2B}" type="pres">
      <dgm:prSet presAssocID="{A78711AA-3662-409F-AB54-0F55315E151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9D5C6-8066-4009-8774-65FA0E1F7FD7}" type="pres">
      <dgm:prSet presAssocID="{FD6DE25D-3D08-4A13-BA35-6DF8E1E5B1A9}" presName="parTxOnlySpace" presStyleCnt="0"/>
      <dgm:spPr/>
    </dgm:pt>
    <dgm:pt modelId="{AC7C0BE4-DE0D-4505-B3DC-89E06D7B0BC4}" type="pres">
      <dgm:prSet presAssocID="{36F5B7D2-28A2-4473-95AA-806262909C4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75F5-4030-4DC1-B506-F729920623E5}" type="presOf" srcId="{C42A11F7-DF8B-417B-A847-D0A90849297F}" destId="{BAFCF0DB-32E3-4A70-9A61-6A1A686D6F81}" srcOrd="0" destOrd="0" presId="urn:microsoft.com/office/officeart/2005/8/layout/chevron1"/>
    <dgm:cxn modelId="{C8E7CE75-A388-4283-849B-939CE256AE35}" srcId="{37233571-AEFE-426E-A96C-8BC0B6B98389}" destId="{C42A11F7-DF8B-417B-A847-D0A90849297F}" srcOrd="0" destOrd="0" parTransId="{27B304CF-E349-4D22-883A-82E3D00C3412}" sibTransId="{ADC5BB11-6401-4C77-96C2-81E8892C8244}"/>
    <dgm:cxn modelId="{878B829F-BF39-4F89-988E-7F096155D2CA}" srcId="{37233571-AEFE-426E-A96C-8BC0B6B98389}" destId="{20A4CE65-D7B0-4D64-AFDC-1FD122F5E4FF}" srcOrd="2" destOrd="0" parTransId="{389E2F13-BA6B-4747-AA3F-F776AEBE25CA}" sibTransId="{B414F806-3798-406E-8F68-5DB9749BCFF9}"/>
    <dgm:cxn modelId="{A5EE3BD2-4095-47F4-A90F-4C4CB1DDFA5C}" type="presOf" srcId="{6D1DF818-F28F-437F-9891-927734CDAC6A}" destId="{789521B5-B4D8-4D26-8981-66501E793088}" srcOrd="0" destOrd="0" presId="urn:microsoft.com/office/officeart/2005/8/layout/chevron1"/>
    <dgm:cxn modelId="{F183D1D8-DB63-49AB-B319-5F1B2B82AB81}" type="presOf" srcId="{A78711AA-3662-409F-AB54-0F55315E1519}" destId="{AF340C30-6567-495E-A2C1-2A7074718A2B}" srcOrd="0" destOrd="0" presId="urn:microsoft.com/office/officeart/2005/8/layout/chevron1"/>
    <dgm:cxn modelId="{F7E1D9CD-3678-4B25-A01C-A40A5D4E3E31}" srcId="{37233571-AEFE-426E-A96C-8BC0B6B98389}" destId="{6D1DF818-F28F-437F-9891-927734CDAC6A}" srcOrd="1" destOrd="0" parTransId="{044B39DF-716A-4839-B832-BEC48D362129}" sibTransId="{50A3BF80-5720-4066-8E9D-94BCCE78B244}"/>
    <dgm:cxn modelId="{7A10035D-0297-4FE0-8C60-3A559C0C1549}" type="presOf" srcId="{37233571-AEFE-426E-A96C-8BC0B6B98389}" destId="{41CBA557-6F54-4D09-B63C-33E2DC316CA4}" srcOrd="0" destOrd="0" presId="urn:microsoft.com/office/officeart/2005/8/layout/chevron1"/>
    <dgm:cxn modelId="{F2AE62E4-5893-444A-BD9E-44EAA10381C3}" type="presOf" srcId="{36F5B7D2-28A2-4473-95AA-806262909C4F}" destId="{AC7C0BE4-DE0D-4505-B3DC-89E06D7B0BC4}" srcOrd="0" destOrd="0" presId="urn:microsoft.com/office/officeart/2005/8/layout/chevron1"/>
    <dgm:cxn modelId="{8664317A-1933-4F77-9717-D503E27485A5}" type="presOf" srcId="{20A4CE65-D7B0-4D64-AFDC-1FD122F5E4FF}" destId="{8082B96D-D2A5-4D16-898C-9414782AEC70}" srcOrd="0" destOrd="0" presId="urn:microsoft.com/office/officeart/2005/8/layout/chevron1"/>
    <dgm:cxn modelId="{50FD8DD1-108B-4DDD-AB67-9C0AC3152DB2}" srcId="{37233571-AEFE-426E-A96C-8BC0B6B98389}" destId="{A78711AA-3662-409F-AB54-0F55315E1519}" srcOrd="3" destOrd="0" parTransId="{613822EB-B5FD-47F8-874B-9626621B59DA}" sibTransId="{FD6DE25D-3D08-4A13-BA35-6DF8E1E5B1A9}"/>
    <dgm:cxn modelId="{AD092557-3B4C-41CE-93AC-6435EAE1D81F}" srcId="{37233571-AEFE-426E-A96C-8BC0B6B98389}" destId="{36F5B7D2-28A2-4473-95AA-806262909C4F}" srcOrd="4" destOrd="0" parTransId="{B61612C3-5680-494B-9CDA-A0DA23DFA29C}" sibTransId="{85BE4AAD-D6FB-479C-A9D9-C7A5764DB2D6}"/>
    <dgm:cxn modelId="{111F2526-0567-4F5E-A789-04428673F5F7}" type="presParOf" srcId="{41CBA557-6F54-4D09-B63C-33E2DC316CA4}" destId="{BAFCF0DB-32E3-4A70-9A61-6A1A686D6F81}" srcOrd="0" destOrd="0" presId="urn:microsoft.com/office/officeart/2005/8/layout/chevron1"/>
    <dgm:cxn modelId="{FD82FD4C-DF36-4C1A-8218-6FCF9E5B1795}" type="presParOf" srcId="{41CBA557-6F54-4D09-B63C-33E2DC316CA4}" destId="{2A659C70-ADAC-4242-929B-3E26971F555D}" srcOrd="1" destOrd="0" presId="urn:microsoft.com/office/officeart/2005/8/layout/chevron1"/>
    <dgm:cxn modelId="{2A8139D4-211B-4937-BC08-79770EDC8C41}" type="presParOf" srcId="{41CBA557-6F54-4D09-B63C-33E2DC316CA4}" destId="{789521B5-B4D8-4D26-8981-66501E793088}" srcOrd="2" destOrd="0" presId="urn:microsoft.com/office/officeart/2005/8/layout/chevron1"/>
    <dgm:cxn modelId="{CA897355-D4F1-4A9C-B5DE-7D88F5D9DDFF}" type="presParOf" srcId="{41CBA557-6F54-4D09-B63C-33E2DC316CA4}" destId="{9BFC2F47-F262-4499-8CA2-6F23D9164FD5}" srcOrd="3" destOrd="0" presId="urn:microsoft.com/office/officeart/2005/8/layout/chevron1"/>
    <dgm:cxn modelId="{893468C0-8891-4C0A-ABDF-7A4722404D8F}" type="presParOf" srcId="{41CBA557-6F54-4D09-B63C-33E2DC316CA4}" destId="{8082B96D-D2A5-4D16-898C-9414782AEC70}" srcOrd="4" destOrd="0" presId="urn:microsoft.com/office/officeart/2005/8/layout/chevron1"/>
    <dgm:cxn modelId="{A8DC990D-97C9-48A6-80D2-29232D84AC74}" type="presParOf" srcId="{41CBA557-6F54-4D09-B63C-33E2DC316CA4}" destId="{D66691F1-E512-4370-AABA-2B8E85BC9034}" srcOrd="5" destOrd="0" presId="urn:microsoft.com/office/officeart/2005/8/layout/chevron1"/>
    <dgm:cxn modelId="{CE7A0881-2E04-4E70-9E5C-0D794E711C10}" type="presParOf" srcId="{41CBA557-6F54-4D09-B63C-33E2DC316CA4}" destId="{AF340C30-6567-495E-A2C1-2A7074718A2B}" srcOrd="6" destOrd="0" presId="urn:microsoft.com/office/officeart/2005/8/layout/chevron1"/>
    <dgm:cxn modelId="{579E9869-89E0-4FE5-8A38-0EC0C0EAA677}" type="presParOf" srcId="{41CBA557-6F54-4D09-B63C-33E2DC316CA4}" destId="{4489D5C6-8066-4009-8774-65FA0E1F7FD7}" srcOrd="7" destOrd="0" presId="urn:microsoft.com/office/officeart/2005/8/layout/chevron1"/>
    <dgm:cxn modelId="{CF5D42E8-AC92-4585-87F0-F9B6FD820C7D}" type="presParOf" srcId="{41CBA557-6F54-4D09-B63C-33E2DC316CA4}" destId="{AC7C0BE4-DE0D-4505-B3DC-89E06D7B0BC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CF0DB-32E3-4A70-9A61-6A1A686D6F81}">
      <dsp:nvSpPr>
        <dsp:cNvPr id="0" name=""/>
        <dsp:cNvSpPr/>
      </dsp:nvSpPr>
      <dsp:spPr>
        <a:xfrm>
          <a:off x="0" y="0"/>
          <a:ext cx="1374241" cy="380999"/>
        </a:xfrm>
        <a:prstGeom prst="chevron">
          <a:avLst/>
        </a:prstGeom>
        <a:solidFill>
          <a:srgbClr val="009AA6"/>
        </a:solidFill>
        <a:ln w="25400" cap="flat" cmpd="sng" algn="ctr"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Define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90500" y="0"/>
        <a:ext cx="993242" cy="380999"/>
      </dsp:txXfrm>
    </dsp:sp>
    <dsp:sp modelId="{789521B5-B4D8-4D26-8981-66501E793088}">
      <dsp:nvSpPr>
        <dsp:cNvPr id="0" name=""/>
        <dsp:cNvSpPr/>
      </dsp:nvSpPr>
      <dsp:spPr>
        <a:xfrm>
          <a:off x="1238361" y="0"/>
          <a:ext cx="1374241" cy="3809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Measure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428861" y="0"/>
        <a:ext cx="993242" cy="380999"/>
      </dsp:txXfrm>
    </dsp:sp>
    <dsp:sp modelId="{8082B96D-D2A5-4D16-898C-9414782AEC70}">
      <dsp:nvSpPr>
        <dsp:cNvPr id="0" name=""/>
        <dsp:cNvSpPr/>
      </dsp:nvSpPr>
      <dsp:spPr>
        <a:xfrm>
          <a:off x="2475179" y="0"/>
          <a:ext cx="1374241" cy="3809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Analyze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665679" y="0"/>
        <a:ext cx="993242" cy="380999"/>
      </dsp:txXfrm>
    </dsp:sp>
    <dsp:sp modelId="{AF340C30-6567-495E-A2C1-2A7074718A2B}">
      <dsp:nvSpPr>
        <dsp:cNvPr id="0" name=""/>
        <dsp:cNvSpPr/>
      </dsp:nvSpPr>
      <dsp:spPr>
        <a:xfrm>
          <a:off x="3711996" y="0"/>
          <a:ext cx="1374241" cy="3809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Improve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902496" y="0"/>
        <a:ext cx="993242" cy="380999"/>
      </dsp:txXfrm>
    </dsp:sp>
    <dsp:sp modelId="{AC7C0BE4-DE0D-4505-B3DC-89E06D7B0BC4}">
      <dsp:nvSpPr>
        <dsp:cNvPr id="0" name=""/>
        <dsp:cNvSpPr/>
      </dsp:nvSpPr>
      <dsp:spPr>
        <a:xfrm>
          <a:off x="4948814" y="0"/>
          <a:ext cx="1374241" cy="3809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Control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5139314" y="0"/>
        <a:ext cx="993242" cy="380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0.18408</cdr:x>
      <cdr:y>0.19214</cdr:y>
    </cdr:from>
    <cdr:to>
      <cdr:x>0.18408</cdr:x>
      <cdr:y>0.78083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1514887" y="838201"/>
          <a:ext cx="0" cy="25681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0.87108</cdr:x>
      <cdr:y>0.43016</cdr:y>
    </cdr:from>
    <cdr:to>
      <cdr:x>0.98158</cdr:x>
      <cdr:y>0.76204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7915" y="1876550"/>
          <a:ext cx="914401" cy="144780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/>
            <a:t>----</a:t>
          </a:r>
          <a:r>
            <a:rPr lang="en-US" sz="1000" dirty="0" smtClean="0"/>
            <a:t> = State Benchmark</a:t>
          </a:r>
        </a:p>
        <a:p xmlns:a="http://schemas.openxmlformats.org/drawingml/2006/main">
          <a:r>
            <a:rPr lang="en-US" sz="1000" b="1" dirty="0" smtClean="0">
              <a:solidFill>
                <a:srgbClr val="009AA6"/>
              </a:solidFill>
            </a:rPr>
            <a:t>-- - </a:t>
          </a:r>
          <a:r>
            <a:rPr lang="en-US" sz="1000" dirty="0" smtClean="0">
              <a:solidFill>
                <a:schemeClr val="tx1"/>
              </a:solidFill>
            </a:rPr>
            <a:t>= x mean </a:t>
          </a:r>
          <a:endParaRPr lang="en-US" sz="1000" dirty="0">
            <a:solidFill>
              <a:srgbClr val="009AA6"/>
            </a:solidFill>
          </a:endParaRPr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smtClean="0"/>
            <a:t>Who</a:t>
          </a:r>
          <a:r>
            <a:rPr lang="en-US" sz="1000" dirty="0"/>
            <a:t>:</a:t>
          </a:r>
        </a:p>
        <a:p xmlns:a="http://schemas.openxmlformats.org/drawingml/2006/main">
          <a:r>
            <a:rPr lang="en-US" sz="1000" dirty="0"/>
            <a:t>Sara Warren</a:t>
          </a:r>
        </a:p>
        <a:p xmlns:a="http://schemas.openxmlformats.org/drawingml/2006/main">
          <a:r>
            <a:rPr lang="en-US" sz="1000" dirty="0"/>
            <a:t>When: </a:t>
          </a:r>
        </a:p>
        <a:p xmlns:a="http://schemas.openxmlformats.org/drawingml/2006/main">
          <a:r>
            <a:rPr lang="en-US" sz="1000" dirty="0"/>
            <a:t>Nov</a:t>
          </a:r>
          <a:r>
            <a:rPr lang="en-US" sz="1000" baseline="0" dirty="0"/>
            <a:t> 3, 2014</a:t>
          </a:r>
        </a:p>
        <a:p xmlns:a="http://schemas.openxmlformats.org/drawingml/2006/main">
          <a:r>
            <a:rPr lang="en-US" sz="1000" baseline="0" dirty="0"/>
            <a:t>How:  </a:t>
          </a:r>
          <a:endParaRPr lang="en-US" sz="1000" baseline="0" dirty="0" smtClean="0"/>
        </a:p>
        <a:p xmlns:a="http://schemas.openxmlformats.org/drawingml/2006/main">
          <a:r>
            <a:rPr lang="en-US" sz="1000" baseline="0" dirty="0" smtClean="0"/>
            <a:t>Clinical </a:t>
          </a:r>
          <a:r>
            <a:rPr lang="en-US" sz="1000" baseline="0" dirty="0"/>
            <a:t>Routers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0.05053</cdr:x>
      <cdr:y>0.03085</cdr:y>
    </cdr:from>
    <cdr:to>
      <cdr:x>0.22646</cdr:x>
      <cdr:y>0.13974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8120" y="131643"/>
          <a:ext cx="1455795" cy="46465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            </a:t>
          </a:r>
          <a:r>
            <a:rPr lang="en-US" sz="1100" dirty="0" smtClean="0"/>
            <a:t>n:  </a:t>
          </a:r>
          <a:r>
            <a:rPr lang="en-US" sz="1100" dirty="0"/>
            <a:t>570     K</a:t>
          </a:r>
          <a:r>
            <a:rPr lang="en-US" sz="1100" dirty="0" smtClean="0"/>
            <a:t>:  </a:t>
          </a:r>
          <a:r>
            <a:rPr lang="en-US" sz="1100" dirty="0"/>
            <a:t>24</a:t>
          </a:r>
        </a:p>
        <a:p xmlns:a="http://schemas.openxmlformats.org/drawingml/2006/main">
          <a:r>
            <a:rPr lang="en-US" sz="1100" dirty="0" smtClean="0"/>
            <a:t>            R:  </a:t>
          </a:r>
          <a:r>
            <a:rPr lang="en-US" sz="1100" dirty="0"/>
            <a:t>153     W</a:t>
          </a:r>
          <a:r>
            <a:rPr lang="en-US" sz="1100" dirty="0" smtClean="0"/>
            <a:t>:  </a:t>
          </a:r>
          <a:r>
            <a:rPr lang="en-US" sz="1100" dirty="0"/>
            <a:t>7</a:t>
          </a:r>
        </a:p>
        <a:p xmlns:a="http://schemas.openxmlformats.org/drawingml/2006/main">
          <a:endParaRPr lang="en-US" sz="11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0.30013</cdr:x>
      <cdr:y>0.17857</cdr:y>
    </cdr:from>
    <cdr:to>
      <cdr:x>0.30013</cdr:x>
      <cdr:y>0.79677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>
          <a:off x="2483516" y="762000"/>
          <a:ext cx="0" cy="263798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009AA6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0.85185</cdr:x>
      <cdr:y>0.27545</cdr:y>
    </cdr:from>
    <cdr:to>
      <cdr:x>0.98148</cdr:x>
      <cdr:y>0.43266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010400" y="1201636"/>
          <a:ext cx="1066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0.85185</cdr:x>
      <cdr:y>0.32785</cdr:y>
    </cdr:from>
    <cdr:to>
      <cdr:x>0.97222</cdr:x>
      <cdr:y>0.48506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010400" y="1430236"/>
          <a:ext cx="9906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0.90791</cdr:x>
      <cdr:y>0.51786</cdr:y>
    </cdr:from>
    <cdr:to>
      <cdr:x>0.92633</cdr:x>
      <cdr:y>0.51786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7512716" y="2209799"/>
          <a:ext cx="1524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0.3566</cdr:x>
      <cdr:y>0.21429</cdr:y>
    </cdr:from>
    <cdr:to>
      <cdr:x>0.48431</cdr:x>
      <cdr:y>0.30357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950770" y="914399"/>
          <a:ext cx="105674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dirty="0">
            <a:latin typeface="Aharoni" panose="02010803020104030203" pitchFamily="2" charset="-79"/>
            <a:cs typeface="Aharoni" panose="02010803020104030203" pitchFamily="2" charset="-79"/>
          </a:endParaRPr>
        </a:p>
      </cdr:txBody>
    </cdr:sp>
  </cdr:relSizeAnchor>
  <cdr:relSizeAnchor xmlns:cdr="http://schemas.openxmlformats.org/drawingml/2006/chartDrawing">
    <cdr:from>
      <cdr:x>0.36459</cdr:x>
      <cdr:y>0.19643</cdr:y>
    </cdr:from>
    <cdr:to>
      <cdr:x>0.51193</cdr:x>
      <cdr:y>0.25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016916" y="838199"/>
          <a:ext cx="1219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Average 67 min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0.29995</cdr:x>
      <cdr:y>0.23214</cdr:y>
    </cdr:from>
    <cdr:to>
      <cdr:x>0.36245</cdr:x>
      <cdr:y>0.23214</cdr:y>
    </cdr:to>
    <cdr:cxnSp macro="">
      <cdr:nvCxnSpPr>
        <cdr:cNvPr id="22" name="Straight Arrow Connector 21"/>
        <cdr:cNvCxnSpPr/>
      </cdr:nvCxnSpPr>
      <cdr:spPr>
        <a:xfrm xmlns:a="http://schemas.openxmlformats.org/drawingml/2006/main" flipH="1">
          <a:off x="2481965" y="990599"/>
          <a:ext cx="517187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0.03847</cdr:x>
      <cdr:y>0.19643</cdr:y>
    </cdr:from>
    <cdr:to>
      <cdr:x>0.17157</cdr:x>
      <cdr:y>0.25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18355" y="838199"/>
          <a:ext cx="1101369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Target 45 min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0.15279</cdr:x>
      <cdr:y>0.23214</cdr:y>
    </cdr:from>
    <cdr:to>
      <cdr:x>0.17539</cdr:x>
      <cdr:y>0.23214</cdr:y>
    </cdr:to>
    <cdr:cxnSp macro="">
      <cdr:nvCxnSpPr>
        <cdr:cNvPr id="25" name="Straight Arrow Connector 24"/>
        <cdr:cNvCxnSpPr/>
      </cdr:nvCxnSpPr>
      <cdr:spPr>
        <a:xfrm xmlns:a="http://schemas.openxmlformats.org/drawingml/2006/main">
          <a:off x="1264316" y="990599"/>
          <a:ext cx="186969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0.35088</cdr:x>
      <cdr:y>0.32511</cdr:y>
    </cdr:from>
    <cdr:to>
      <cdr:x>0.3524</cdr:x>
      <cdr:y>0.66129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524000" y="792737"/>
          <a:ext cx="6602" cy="819742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009AA6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0.23748</cdr:x>
      <cdr:y>0.2726</cdr:y>
    </cdr:from>
    <cdr:to>
      <cdr:x>0.23748</cdr:x>
      <cdr:y>0.68437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886711" y="706265"/>
          <a:ext cx="0" cy="1066788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0.35027</cdr:x>
      <cdr:y>0.2649</cdr:y>
    </cdr:from>
    <cdr:to>
      <cdr:x>0.35235</cdr:x>
      <cdr:y>0.66129</cdr:y>
    </cdr:to>
    <cdr:cxnSp macro="">
      <cdr:nvCxnSpPr>
        <cdr:cNvPr id="8" name="Straight Connector 7"/>
        <cdr:cNvCxnSpPr/>
      </cdr:nvCxnSpPr>
      <cdr:spPr>
        <a:xfrm xmlns:a="http://schemas.openxmlformats.org/drawingml/2006/main" flipH="1">
          <a:off x="1434216" y="645921"/>
          <a:ext cx="8516" cy="96655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9AA6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0.23599</cdr:x>
      <cdr:y>0.30992</cdr:y>
    </cdr:from>
    <cdr:to>
      <cdr:x>0.23599</cdr:x>
      <cdr:y>0.63256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1016000" y="658782"/>
          <a:ext cx="0" cy="68581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0.35088</cdr:x>
      <cdr:y>0.32078</cdr:y>
    </cdr:from>
    <cdr:to>
      <cdr:x>0.35088</cdr:x>
      <cdr:y>0.63976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524000" y="700194"/>
          <a:ext cx="0" cy="69626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9AA6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0.2217</cdr:x>
      <cdr:y>0.13063</cdr:y>
    </cdr:from>
    <cdr:to>
      <cdr:x>0.2217</cdr:x>
      <cdr:y>0.77604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1419053" y="419758"/>
          <a:ext cx="0" cy="207396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0.34291</cdr:x>
      <cdr:y>0.14486</cdr:y>
    </cdr:from>
    <cdr:to>
      <cdr:x>0.34291</cdr:x>
      <cdr:y>0.75131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194889" y="465489"/>
          <a:ext cx="0" cy="194878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9AA6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0.45516</cdr:x>
      <cdr:y>0.10543</cdr:y>
    </cdr:from>
    <cdr:to>
      <cdr:x>0.97958</cdr:x>
      <cdr:y>0.52394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05200" y="383456"/>
          <a:ext cx="4038594" cy="152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0.07143</cdr:x>
      <cdr:y>0.16119</cdr:y>
    </cdr:from>
    <cdr:to>
      <cdr:x>0.21429</cdr:x>
      <cdr:y>0.2886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7199" y="517981"/>
          <a:ext cx="914400" cy="4094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/>
            <a:t>Target</a:t>
          </a:r>
        </a:p>
        <a:p xmlns:a="http://schemas.openxmlformats.org/drawingml/2006/main">
          <a:r>
            <a:rPr lang="en-US" sz="1000" b="1" dirty="0" smtClean="0"/>
            <a:t>45 min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0.15476</cdr:x>
      <cdr:y>0.19082</cdr:y>
    </cdr:from>
    <cdr:to>
      <cdr:x>0.20238</cdr:x>
      <cdr:y>0.19082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990599" y="613175"/>
          <a:ext cx="304800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0.4881</cdr:x>
      <cdr:y>0.15592</cdr:y>
    </cdr:from>
    <cdr:to>
      <cdr:x>0.69048</cdr:x>
      <cdr:y>0.2249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124199" y="501046"/>
          <a:ext cx="1295400" cy="221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0.46517</cdr:x>
      <cdr:y>0.14772</cdr:y>
    </cdr:from>
    <cdr:to>
      <cdr:x>0.5873</cdr:x>
      <cdr:y>0.27995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77487" y="474668"/>
          <a:ext cx="781710" cy="4249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/>
            <a:t>Average</a:t>
          </a:r>
        </a:p>
        <a:p xmlns:a="http://schemas.openxmlformats.org/drawingml/2006/main">
          <a:r>
            <a:rPr lang="en-US" sz="1000" b="1" dirty="0" smtClean="0"/>
            <a:t> 67 min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0.35714</cdr:x>
      <cdr:y>0.19082</cdr:y>
    </cdr:from>
    <cdr:to>
      <cdr:x>0.47619</cdr:x>
      <cdr:y>0.19082</cdr:y>
    </cdr:to>
    <cdr:cxnSp macro="">
      <cdr:nvCxnSpPr>
        <cdr:cNvPr id="13" name="Straight Arrow Connector 12"/>
        <cdr:cNvCxnSpPr/>
      </cdr:nvCxnSpPr>
      <cdr:spPr>
        <a:xfrm xmlns:a="http://schemas.openxmlformats.org/drawingml/2006/main" flipH="1">
          <a:off x="2286001" y="613175"/>
          <a:ext cx="761998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0.4753</cdr:x>
      <cdr:y>0.3276</cdr:y>
    </cdr:from>
    <cdr:to>
      <cdr:x>0.61419</cdr:x>
      <cdr:y>0.49596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042307" y="1052721"/>
          <a:ext cx="889001" cy="5409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/>
            <a:t> Prenatal Average</a:t>
          </a:r>
        </a:p>
        <a:p xmlns:a="http://schemas.openxmlformats.org/drawingml/2006/main">
          <a:r>
            <a:rPr lang="en-US" sz="1000" b="1" dirty="0" smtClean="0"/>
            <a:t> 80 min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0.45167</cdr:x>
      <cdr:y>0.35974</cdr:y>
    </cdr:from>
    <cdr:to>
      <cdr:x>0.49067</cdr:x>
      <cdr:y>0.35974</cdr:y>
    </cdr:to>
    <cdr:cxnSp macro="">
      <cdr:nvCxnSpPr>
        <cdr:cNvPr id="16" name="Straight Arrow Connector 15"/>
        <cdr:cNvCxnSpPr/>
      </cdr:nvCxnSpPr>
      <cdr:spPr>
        <a:xfrm xmlns:a="http://schemas.openxmlformats.org/drawingml/2006/main" flipH="1">
          <a:off x="2891064" y="1156003"/>
          <a:ext cx="249617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0.43651</cdr:x>
      <cdr:y>0.15637</cdr:y>
    </cdr:from>
    <cdr:to>
      <cdr:x>0.43651</cdr:x>
      <cdr:y>0.76282</cdr:y>
    </cdr:to>
    <cdr:cxnSp macro="">
      <cdr:nvCxnSpPr>
        <cdr:cNvPr id="17" name="Straight Connector 16"/>
        <cdr:cNvCxnSpPr/>
      </cdr:nvCxnSpPr>
      <cdr:spPr>
        <a:xfrm xmlns:a="http://schemas.openxmlformats.org/drawingml/2006/main">
          <a:off x="2793996" y="502469"/>
          <a:ext cx="0" cy="194878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9AA6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76B2-DD51-4AD7-88A9-0613ACE7E9A4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78725-7119-49CD-B4A0-1A591E91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08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84119-7658-4B3B-B5F1-B2D7F9D1C75E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868A5-A710-4B5B-9BC4-D4C192C329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61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7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4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A43D-39E5-4014-AD82-A596C45B034C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9602-B2F9-4887-8091-8585A3A7C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0E16-64E1-4779-AE11-D0722994ECD1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074B-0941-409E-9F38-880E739C3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1B65-95D8-45AF-92CE-0D378B49D791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D86C-7364-468C-80AE-E8DF863A1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5B4F-0ECE-4340-8300-C527B25BEB26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F3B6-CA74-4584-9F51-E25B16721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80AE-30A4-41B5-AED0-178DD1A1B295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EE883-82E1-4BC6-BE3B-C44251E8A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3065-7E9D-4CC6-BFE3-0FD005673104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1B73A-7E46-4240-9C0F-3538B9A7C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F3AD-B369-4974-96B0-96FA2F718DC9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48E9-AC18-49AB-95C2-0909CD1B4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7F17-E704-4F7C-A3B6-3ADD436121A1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3DB4-9DA1-4802-AB4E-65144A294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8A60-02E8-42C2-83AD-F41F4CB00007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47D9-4234-4DD4-B8B3-6B3D6B5BB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E6E9-F254-498F-B59B-59B049E45D60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6E21-9CAC-408B-9523-2CFB40E87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6F890-19B4-4A9C-A06F-4C4E1CBCB93C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276B-7681-4CB5-AE59-3133C8832B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62CA-4962-4724-9F29-811BBF6AE01A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BFF4-D1F7-4BBF-8590-67D696AB6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E50D-F064-4FD2-A9F0-DC4CF3D7AA77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D6E4-C685-446F-81E4-47758CB33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91BF-7407-4CDC-97B7-CDAF0E502E7A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86BD-BA7C-4FA7-B03B-6935D7819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AA6"/>
            </a:gs>
            <a:gs pos="55000">
              <a:srgbClr val="8C764B"/>
            </a:gs>
            <a:gs pos="100000">
              <a:srgbClr val="FF5800"/>
            </a:gs>
            <a:gs pos="100000">
              <a:srgbClr val="FF5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5208" y="-165917"/>
            <a:ext cx="9155853" cy="7153424"/>
          </a:xfrm>
          <a:custGeom>
            <a:avLst/>
            <a:gdLst>
              <a:gd name="connsiteX0" fmla="*/ 17191 w 9144000"/>
              <a:gd name="connsiteY0" fmla="*/ 220106 h 6170613"/>
              <a:gd name="connsiteX1" fmla="*/ 9144000 w 9144000"/>
              <a:gd name="connsiteY1" fmla="*/ 220106 h 6170613"/>
              <a:gd name="connsiteX2" fmla="*/ 9126809 w 9144000"/>
              <a:gd name="connsiteY2" fmla="*/ 5950507 h 6170613"/>
              <a:gd name="connsiteX3" fmla="*/ 0 w 9144000"/>
              <a:gd name="connsiteY3" fmla="*/ 5950507 h 6170613"/>
              <a:gd name="connsiteX4" fmla="*/ 17191 w 9144000"/>
              <a:gd name="connsiteY4" fmla="*/ 220106 h 6170613"/>
              <a:gd name="connsiteX0" fmla="*/ 17191 w 9150646"/>
              <a:gd name="connsiteY0" fmla="*/ 733686 h 7165331"/>
              <a:gd name="connsiteX1" fmla="*/ 9144000 w 9150646"/>
              <a:gd name="connsiteY1" fmla="*/ 733686 h 7165331"/>
              <a:gd name="connsiteX2" fmla="*/ 9144916 w 9150646"/>
              <a:gd name="connsiteY2" fmla="*/ 6431645 h 7165331"/>
              <a:gd name="connsiteX3" fmla="*/ 0 w 9150646"/>
              <a:gd name="connsiteY3" fmla="*/ 6464087 h 7165331"/>
              <a:gd name="connsiteX4" fmla="*/ 17191 w 9150646"/>
              <a:gd name="connsiteY4" fmla="*/ 733686 h 7165331"/>
              <a:gd name="connsiteX0" fmla="*/ 17191 w 9145883"/>
              <a:gd name="connsiteY0" fmla="*/ 733686 h 7162950"/>
              <a:gd name="connsiteX1" fmla="*/ 9144000 w 9145883"/>
              <a:gd name="connsiteY1" fmla="*/ 733686 h 7162950"/>
              <a:gd name="connsiteX2" fmla="*/ 9140153 w 9145883"/>
              <a:gd name="connsiteY2" fmla="*/ 6429264 h 7162950"/>
              <a:gd name="connsiteX3" fmla="*/ 0 w 9145883"/>
              <a:gd name="connsiteY3" fmla="*/ 6464087 h 7162950"/>
              <a:gd name="connsiteX4" fmla="*/ 17191 w 9145883"/>
              <a:gd name="connsiteY4" fmla="*/ 733686 h 7162950"/>
              <a:gd name="connsiteX0" fmla="*/ 17191 w 9150644"/>
              <a:gd name="connsiteY0" fmla="*/ 733686 h 7158187"/>
              <a:gd name="connsiteX1" fmla="*/ 9144000 w 9150644"/>
              <a:gd name="connsiteY1" fmla="*/ 733686 h 7158187"/>
              <a:gd name="connsiteX2" fmla="*/ 9144914 w 9150644"/>
              <a:gd name="connsiteY2" fmla="*/ 6424501 h 7158187"/>
              <a:gd name="connsiteX3" fmla="*/ 0 w 9150644"/>
              <a:gd name="connsiteY3" fmla="*/ 6464087 h 7158187"/>
              <a:gd name="connsiteX4" fmla="*/ 17191 w 9150644"/>
              <a:gd name="connsiteY4" fmla="*/ 733686 h 7158187"/>
              <a:gd name="connsiteX0" fmla="*/ 5730 w 9155852"/>
              <a:gd name="connsiteY0" fmla="*/ 733686 h 7153424"/>
              <a:gd name="connsiteX1" fmla="*/ 9149208 w 9155852"/>
              <a:gd name="connsiteY1" fmla="*/ 728923 h 7153424"/>
              <a:gd name="connsiteX2" fmla="*/ 9150122 w 9155852"/>
              <a:gd name="connsiteY2" fmla="*/ 6419738 h 7153424"/>
              <a:gd name="connsiteX3" fmla="*/ 5208 w 9155852"/>
              <a:gd name="connsiteY3" fmla="*/ 6459324 h 7153424"/>
              <a:gd name="connsiteX4" fmla="*/ 5730 w 9155852"/>
              <a:gd name="connsiteY4" fmla="*/ 733686 h 7153424"/>
              <a:gd name="connsiteX0" fmla="*/ 5730 w 9155852"/>
              <a:gd name="connsiteY0" fmla="*/ 733686 h 7153424"/>
              <a:gd name="connsiteX1" fmla="*/ 9149208 w 9155852"/>
              <a:gd name="connsiteY1" fmla="*/ 728923 h 7153424"/>
              <a:gd name="connsiteX2" fmla="*/ 9150122 w 9155852"/>
              <a:gd name="connsiteY2" fmla="*/ 6419738 h 7153424"/>
              <a:gd name="connsiteX3" fmla="*/ 5208 w 9155852"/>
              <a:gd name="connsiteY3" fmla="*/ 6452180 h 7153424"/>
              <a:gd name="connsiteX4" fmla="*/ 5730 w 9155852"/>
              <a:gd name="connsiteY4" fmla="*/ 733686 h 7153424"/>
              <a:gd name="connsiteX0" fmla="*/ 5730 w 9155852"/>
              <a:gd name="connsiteY0" fmla="*/ 733686 h 7153424"/>
              <a:gd name="connsiteX1" fmla="*/ 9149208 w 9155852"/>
              <a:gd name="connsiteY1" fmla="*/ 728923 h 7153424"/>
              <a:gd name="connsiteX2" fmla="*/ 9150122 w 9155852"/>
              <a:gd name="connsiteY2" fmla="*/ 6419738 h 7153424"/>
              <a:gd name="connsiteX3" fmla="*/ 2827 w 9155852"/>
              <a:gd name="connsiteY3" fmla="*/ 6452180 h 7153424"/>
              <a:gd name="connsiteX4" fmla="*/ 5730 w 9155852"/>
              <a:gd name="connsiteY4" fmla="*/ 733686 h 715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852" h="7153424">
                <a:moveTo>
                  <a:pt x="5730" y="733686"/>
                </a:moveTo>
                <a:cubicBezTo>
                  <a:pt x="3047999" y="0"/>
                  <a:pt x="6106935" y="1462609"/>
                  <a:pt x="9149208" y="728923"/>
                </a:cubicBezTo>
                <a:cubicBezTo>
                  <a:pt x="9143478" y="2639057"/>
                  <a:pt x="9155852" y="4509604"/>
                  <a:pt x="9150122" y="6419738"/>
                </a:cubicBezTo>
                <a:cubicBezTo>
                  <a:pt x="6107849" y="7153424"/>
                  <a:pt x="3045096" y="5718494"/>
                  <a:pt x="2827" y="6452180"/>
                </a:cubicBezTo>
                <a:cubicBezTo>
                  <a:pt x="8557" y="4542046"/>
                  <a:pt x="0" y="2643820"/>
                  <a:pt x="5730" y="7336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6" cstate="print"/>
          <a:srcRect t="-3541"/>
          <a:stretch>
            <a:fillRect/>
          </a:stretch>
        </p:blipFill>
        <p:spPr bwMode="auto">
          <a:xfrm>
            <a:off x="1066800" y="5791200"/>
            <a:ext cx="769938" cy="956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67D0BE5-40C0-4202-BCF1-54DD29B24E27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2652A0-7D48-4953-AD65-2E570C102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8153400" cy="1447800"/>
          </a:xfrm>
        </p:spPr>
        <p:txBody>
          <a:bodyPr/>
          <a:lstStyle/>
          <a:p>
            <a:r>
              <a:rPr lang="en-US" b="1" dirty="0" smtClean="0"/>
              <a:t>Team:  </a:t>
            </a:r>
            <a:r>
              <a:rPr lang="en-US" b="1" i="1" dirty="0" smtClean="0">
                <a:solidFill>
                  <a:srgbClr val="00B050"/>
                </a:solidFill>
              </a:rPr>
              <a:t>Right on Time!</a:t>
            </a:r>
          </a:p>
          <a:p>
            <a:endParaRPr lang="en-US" sz="2400" b="1" i="1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Updated April 14, 2015</a:t>
            </a:r>
          </a:p>
          <a:p>
            <a:pPr lvl="1"/>
            <a:endParaRPr lang="en-US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5600" y="107265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Florida Department of Health in Seminole </a:t>
            </a:r>
            <a:r>
              <a:rPr lang="en-US" sz="2400" dirty="0" smtClean="0"/>
              <a:t>County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9857" y="1828800"/>
            <a:ext cx="5715000" cy="2057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Lean Six Sigma</a:t>
            </a:r>
          </a:p>
          <a:p>
            <a:pPr algn="ctr"/>
            <a:r>
              <a:rPr lang="en-US" sz="3200" b="1" i="1" dirty="0" smtClean="0">
                <a:solidFill>
                  <a:srgbClr val="00B050"/>
                </a:solidFill>
              </a:rPr>
              <a:t>Green </a:t>
            </a:r>
            <a:r>
              <a:rPr lang="en-US" sz="3200" b="1" i="1" dirty="0">
                <a:solidFill>
                  <a:srgbClr val="00B050"/>
                </a:solidFill>
              </a:rPr>
              <a:t>Belt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Objective:  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Reduce Client Cycle Time Within the Clinic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5E649602-B2F9-4887-8091-8585A3A7CA0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20" y="5861943"/>
            <a:ext cx="6376987" cy="3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hevron 11"/>
          <p:cNvSpPr/>
          <p:nvPr/>
        </p:nvSpPr>
        <p:spPr>
          <a:xfrm>
            <a:off x="1930400" y="5839803"/>
            <a:ext cx="1374241" cy="381001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2232990" y="5900030"/>
            <a:ext cx="8382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/>
              <a:t>Define</a:t>
            </a:r>
          </a:p>
        </p:txBody>
      </p:sp>
      <p:sp>
        <p:nvSpPr>
          <p:cNvPr id="14" name="Chevron 13"/>
          <p:cNvSpPr/>
          <p:nvPr/>
        </p:nvSpPr>
        <p:spPr>
          <a:xfrm>
            <a:off x="3190499" y="5839804"/>
            <a:ext cx="1374241" cy="381001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3429000" y="5876414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Measure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40386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loud 19"/>
          <p:cNvSpPr/>
          <p:nvPr/>
        </p:nvSpPr>
        <p:spPr>
          <a:xfrm>
            <a:off x="6781800" y="1371600"/>
            <a:ext cx="1384300" cy="10477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5800"/>
                </a:solidFill>
              </a:rPr>
              <a:t>Staff  Training</a:t>
            </a:r>
            <a:endParaRPr lang="en-US" sz="1400" b="1" dirty="0">
              <a:solidFill>
                <a:srgbClr val="FF58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65903" y="228600"/>
            <a:ext cx="6858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Current Process Data Collection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September – October 2014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3106362" y="3316287"/>
            <a:ext cx="370681" cy="2254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070225" y="5118100"/>
            <a:ext cx="782638" cy="7302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4" name="Picture 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1700"/>
            <a:ext cx="4648200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4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2484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Histogram </a:t>
            </a:r>
            <a:r>
              <a:rPr lang="en-US" sz="2000" b="1" dirty="0" smtClean="0">
                <a:solidFill>
                  <a:schemeClr val="tx1"/>
                </a:solidFill>
              </a:rPr>
              <a:t>of Client Cycle Times (Short Visit)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September – October 2014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08395"/>
              </p:ext>
            </p:extLst>
          </p:nvPr>
        </p:nvGraphicFramePr>
        <p:xfrm>
          <a:off x="488284" y="1295401"/>
          <a:ext cx="827471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69" y="5794966"/>
            <a:ext cx="6376987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39569" y="5775916"/>
            <a:ext cx="1374241" cy="400050"/>
            <a:chOff x="1238361" y="0"/>
            <a:chExt cx="1374241" cy="400050"/>
          </a:xfrm>
        </p:grpSpPr>
        <p:sp>
          <p:nvSpPr>
            <p:cNvPr id="14" name="Chevron 13"/>
            <p:cNvSpPr/>
            <p:nvPr/>
          </p:nvSpPr>
          <p:spPr>
            <a:xfrm>
              <a:off x="1238361" y="19049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1428862" y="0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Chevron 15"/>
          <p:cNvSpPr/>
          <p:nvPr/>
        </p:nvSpPr>
        <p:spPr>
          <a:xfrm>
            <a:off x="3228843" y="5794966"/>
            <a:ext cx="1374241" cy="381000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3439054" y="5817785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Measure</a:t>
            </a:r>
            <a:endParaRPr lang="en-US" sz="1400" b="1" dirty="0"/>
          </a:p>
        </p:txBody>
      </p:sp>
      <p:sp>
        <p:nvSpPr>
          <p:cNvPr id="12" name="Cloud 11"/>
          <p:cNvSpPr/>
          <p:nvPr/>
        </p:nvSpPr>
        <p:spPr>
          <a:xfrm>
            <a:off x="4800600" y="2057401"/>
            <a:ext cx="2286000" cy="19049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5800"/>
                </a:solidFill>
              </a:rPr>
              <a:t>75.3% of short visits were longer than 45 minutes!!</a:t>
            </a:r>
          </a:p>
        </p:txBody>
      </p:sp>
    </p:spTree>
    <p:extLst>
      <p:ext uri="{BB962C8B-B14F-4D97-AF65-F5344CB8AC3E}">
        <p14:creationId xmlns:p14="http://schemas.microsoft.com/office/powerpoint/2010/main" val="32462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58" y="5857129"/>
            <a:ext cx="6376987" cy="36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005558" y="5819776"/>
            <a:ext cx="1374241" cy="400050"/>
            <a:chOff x="1238361" y="0"/>
            <a:chExt cx="1374241" cy="400050"/>
          </a:xfrm>
        </p:grpSpPr>
        <p:sp>
          <p:nvSpPr>
            <p:cNvPr id="17" name="Chevron 16"/>
            <p:cNvSpPr/>
            <p:nvPr/>
          </p:nvSpPr>
          <p:spPr>
            <a:xfrm>
              <a:off x="1238361" y="19049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1428862" y="0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Chevron 18"/>
          <p:cNvSpPr/>
          <p:nvPr/>
        </p:nvSpPr>
        <p:spPr>
          <a:xfrm>
            <a:off x="3263394" y="5839567"/>
            <a:ext cx="1374241" cy="381001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3473605" y="5848349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Measure</a:t>
            </a:r>
            <a:endParaRPr lang="en-US" sz="1400" b="1" dirty="0"/>
          </a:p>
        </p:txBody>
      </p:sp>
      <p:sp>
        <p:nvSpPr>
          <p:cNvPr id="21" name="Title 7"/>
          <p:cNvSpPr>
            <a:spLocks noGrp="1"/>
          </p:cNvSpPr>
          <p:nvPr>
            <p:ph type="title"/>
          </p:nvPr>
        </p:nvSpPr>
        <p:spPr>
          <a:xfrm>
            <a:off x="609599" y="463678"/>
            <a:ext cx="7765825" cy="4911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Checksheet - Client Short Visits Sept.-Oct., 2014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8755742" y="1774371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592365" y="1372929"/>
            <a:ext cx="5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10.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256" y="1828800"/>
            <a:ext cx="255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9047"/>
            <a:ext cx="8822443" cy="4762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00137"/>
            <a:ext cx="843996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498" y="1742260"/>
            <a:ext cx="457200" cy="816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44826" y="3035300"/>
            <a:ext cx="3837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Day of the Week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9098" y="4224378"/>
            <a:ext cx="34806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009AA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Staffing</a:t>
            </a:r>
            <a:r>
              <a:rPr lang="en-US" sz="4000" b="1" cap="none" spc="50" dirty="0" smtClean="0">
                <a:ln w="11430"/>
                <a:solidFill>
                  <a:srgbClr val="009AA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Level</a:t>
            </a:r>
            <a:endParaRPr lang="en-US" sz="4000" b="1" cap="none" spc="50" dirty="0">
              <a:ln w="11430"/>
              <a:solidFill>
                <a:srgbClr val="009AA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3440" y="3564960"/>
            <a:ext cx="34432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5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Payer</a:t>
            </a:r>
            <a:r>
              <a:rPr lang="en-US" sz="4000" b="1" cap="none" spc="50" dirty="0" smtClean="0">
                <a:ln w="11430"/>
                <a:solidFill>
                  <a:srgbClr val="FF5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Source</a:t>
            </a:r>
            <a:endParaRPr lang="en-US" sz="4000" b="1" cap="none" spc="50" dirty="0">
              <a:ln w="11430"/>
              <a:solidFill>
                <a:srgbClr val="FF5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28885" y="3563591"/>
            <a:ext cx="3300715" cy="707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</a:t>
            </a:r>
            <a:r>
              <a:rPr lang="en-US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Day</a:t>
            </a:r>
            <a:endParaRPr lang="en-US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6200" y="4920544"/>
            <a:ext cx="3455999" cy="707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Client</a:t>
            </a:r>
            <a:endParaRPr lang="en-US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96441" y="4212658"/>
            <a:ext cx="4679042" cy="707886"/>
          </a:xfrm>
          <a:prstGeom prst="rect">
            <a:avLst/>
          </a:prstGeom>
          <a:noFill/>
          <a:ln>
            <a:solidFill>
              <a:srgbClr val="EAEAEA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Number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Clients</a:t>
            </a:r>
            <a:endParaRPr lang="en-US" sz="4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3394" y="4932264"/>
            <a:ext cx="6033006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9AA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Check-in</a:t>
            </a:r>
            <a:r>
              <a:rPr lang="en-US" sz="4000" b="1" spc="50" dirty="0">
                <a:ln w="11430"/>
                <a:solidFill>
                  <a:srgbClr val="009AA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009AA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</a:t>
            </a:r>
            <a:r>
              <a:rPr lang="en-US" sz="4000" b="1" spc="50" dirty="0">
                <a:ln w="11430"/>
                <a:solidFill>
                  <a:srgbClr val="009AA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Apt Time</a:t>
            </a:r>
          </a:p>
        </p:txBody>
      </p:sp>
    </p:spTree>
    <p:extLst>
      <p:ext uri="{BB962C8B-B14F-4D97-AF65-F5344CB8AC3E}">
        <p14:creationId xmlns:p14="http://schemas.microsoft.com/office/powerpoint/2010/main" val="30185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0" grpId="0"/>
      <p:bldP spid="31" grpId="0"/>
      <p:bldP spid="3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799"/>
            <a:ext cx="2133600" cy="3206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94360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Analysis of Stratification By Program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55" y="5927918"/>
            <a:ext cx="6376987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080734"/>
              </p:ext>
            </p:extLst>
          </p:nvPr>
        </p:nvGraphicFramePr>
        <p:xfrm>
          <a:off x="304800" y="1066800"/>
          <a:ext cx="4343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283812"/>
              </p:ext>
            </p:extLst>
          </p:nvPr>
        </p:nvGraphicFramePr>
        <p:xfrm>
          <a:off x="4737984" y="1066800"/>
          <a:ext cx="4094653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873138"/>
              </p:ext>
            </p:extLst>
          </p:nvPr>
        </p:nvGraphicFramePr>
        <p:xfrm>
          <a:off x="304800" y="3532217"/>
          <a:ext cx="4343400" cy="218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1295400" y="1620665"/>
            <a:ext cx="0" cy="10586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23527" y="3839542"/>
            <a:ext cx="38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6.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8832637" y="3864524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0348" y="3876522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010400" y="3932166"/>
            <a:ext cx="1112960" cy="1138773"/>
          </a:xfrm>
          <a:prstGeom prst="rect">
            <a:avLst/>
          </a:prstGeom>
          <a:noFill/>
          <a:ln>
            <a:solidFill>
              <a:srgbClr val="009AA6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sz="1000" dirty="0" smtClean="0"/>
              <a:t>Who:  Sara Warren</a:t>
            </a:r>
          </a:p>
          <a:p>
            <a:endParaRPr lang="en-US" sz="400" dirty="0"/>
          </a:p>
          <a:p>
            <a:r>
              <a:rPr lang="en-US" sz="1000" dirty="0" smtClean="0"/>
              <a:t>When: </a:t>
            </a:r>
          </a:p>
          <a:p>
            <a:r>
              <a:rPr lang="en-US" sz="1000" dirty="0" smtClean="0"/>
              <a:t>Nov 5, 2014</a:t>
            </a:r>
          </a:p>
          <a:p>
            <a:endParaRPr lang="en-US" sz="400" dirty="0"/>
          </a:p>
          <a:p>
            <a:r>
              <a:rPr lang="en-US" sz="1000" dirty="0" smtClean="0"/>
              <a:t>How:  </a:t>
            </a:r>
          </a:p>
          <a:p>
            <a:r>
              <a:rPr lang="en-US" sz="1000" dirty="0" smtClean="0"/>
              <a:t>Client Routers</a:t>
            </a:r>
            <a:endParaRPr lang="en-US" sz="1000" dirty="0"/>
          </a:p>
        </p:txBody>
      </p:sp>
      <p:sp>
        <p:nvSpPr>
          <p:cNvPr id="17" name="TextBox 1"/>
          <p:cNvSpPr txBox="1"/>
          <p:nvPr/>
        </p:nvSpPr>
        <p:spPr>
          <a:xfrm>
            <a:off x="5334000" y="4232411"/>
            <a:ext cx="1219200" cy="4157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n</a:t>
            </a:r>
            <a:r>
              <a:rPr lang="en-US" sz="1100" dirty="0" smtClean="0"/>
              <a:t>:  </a:t>
            </a:r>
            <a:r>
              <a:rPr lang="en-US" sz="1100" dirty="0"/>
              <a:t>570     K: </a:t>
            </a:r>
            <a:r>
              <a:rPr lang="en-US" sz="1100" dirty="0" smtClean="0"/>
              <a:t> 24</a:t>
            </a:r>
            <a:endParaRPr lang="en-US" sz="1100" dirty="0"/>
          </a:p>
          <a:p>
            <a:r>
              <a:rPr lang="en-US" sz="1100" dirty="0"/>
              <a:t>R: </a:t>
            </a:r>
            <a:r>
              <a:rPr lang="en-US" sz="1100" dirty="0" smtClean="0"/>
              <a:t>153     </a:t>
            </a:r>
            <a:r>
              <a:rPr lang="en-US" sz="1100" dirty="0"/>
              <a:t>W: </a:t>
            </a:r>
            <a:r>
              <a:rPr lang="en-US" sz="1100" dirty="0" smtClean="0"/>
              <a:t>  7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8" name="Chevron 17"/>
          <p:cNvSpPr/>
          <p:nvPr/>
        </p:nvSpPr>
        <p:spPr>
          <a:xfrm>
            <a:off x="3428997" y="5937812"/>
            <a:ext cx="1374241" cy="361211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3639208" y="5964528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Measure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05559" y="5908869"/>
            <a:ext cx="1575841" cy="400050"/>
            <a:chOff x="1238361" y="0"/>
            <a:chExt cx="1374241" cy="400050"/>
          </a:xfrm>
        </p:grpSpPr>
        <p:sp>
          <p:nvSpPr>
            <p:cNvPr id="21" name="Chevron 20"/>
            <p:cNvSpPr/>
            <p:nvPr/>
          </p:nvSpPr>
          <p:spPr>
            <a:xfrm>
              <a:off x="1238361" y="19049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4"/>
            <p:cNvSpPr/>
            <p:nvPr/>
          </p:nvSpPr>
          <p:spPr>
            <a:xfrm>
              <a:off x="1428862" y="0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6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17" y="908565"/>
            <a:ext cx="8120984" cy="4648201"/>
          </a:xfrm>
        </p:spPr>
        <p:txBody>
          <a:bodyPr/>
          <a:lstStyle/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700" b="1" dirty="0" smtClean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800" b="1" dirty="0" smtClean="0"/>
              <a:t>Problem </a:t>
            </a:r>
            <a:r>
              <a:rPr lang="en-US" sz="1800" b="1" dirty="0"/>
              <a:t>Statement:  </a:t>
            </a:r>
            <a:r>
              <a:rPr lang="en-US" sz="1800" dirty="0"/>
              <a:t>81% of </a:t>
            </a:r>
            <a:r>
              <a:rPr lang="en-US" sz="1600" dirty="0"/>
              <a:t>Prenatal clients experienced cycle times longer than 45 minutes from check-in to check-out.  </a:t>
            </a:r>
          </a:p>
          <a:p>
            <a:r>
              <a:rPr lang="en-US" sz="1600" b="1" dirty="0"/>
              <a:t>Target:</a:t>
            </a:r>
            <a:r>
              <a:rPr lang="en-US" sz="1600" dirty="0"/>
              <a:t> Reduce the percentage of Prenatal clients with cycle times greater than 45 minutes by half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Impact: </a:t>
            </a:r>
            <a:r>
              <a:rPr lang="en-US" sz="1600" dirty="0" smtClean="0"/>
              <a:t>Reaching target will reduce the overall average cycle time to 60 minutes</a:t>
            </a:r>
            <a:endParaRPr lang="en-US" sz="1600" b="1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24840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Analysis of Stratification by Program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82" y="5893059"/>
            <a:ext cx="63769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3538" y="2502932"/>
            <a:ext cx="38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7.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0669" y="3048000"/>
            <a:ext cx="38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8.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7130" y="5233691"/>
            <a:ext cx="5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11.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7131" y="3808513"/>
            <a:ext cx="44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9.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165" y="1371600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448" y="3061262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448" y="3845493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9341" y="5235149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" name="Freeform 15"/>
          <p:cNvSpPr>
            <a:spLocks/>
          </p:cNvSpPr>
          <p:nvPr/>
        </p:nvSpPr>
        <p:spPr bwMode="auto">
          <a:xfrm>
            <a:off x="8811153" y="5203704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8774050" y="3833229"/>
            <a:ext cx="228600" cy="184666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8782959" y="3041108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8743656" y="2467127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81986" y="1371600"/>
            <a:ext cx="38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6.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685" y="2499822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Freeform 21"/>
          <p:cNvSpPr>
            <a:spLocks/>
          </p:cNvSpPr>
          <p:nvPr/>
        </p:nvSpPr>
        <p:spPr bwMode="auto">
          <a:xfrm>
            <a:off x="8722032" y="1327666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378806"/>
              </p:ext>
            </p:extLst>
          </p:nvPr>
        </p:nvGraphicFramePr>
        <p:xfrm>
          <a:off x="457201" y="1053797"/>
          <a:ext cx="6400799" cy="321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1"/>
          <p:cNvSpPr txBox="1"/>
          <p:nvPr/>
        </p:nvSpPr>
        <p:spPr>
          <a:xfrm>
            <a:off x="6979652" y="1571779"/>
            <a:ext cx="1302334" cy="4094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n: </a:t>
            </a:r>
            <a:r>
              <a:rPr lang="en-US" sz="1100" dirty="0" smtClean="0"/>
              <a:t> 570     </a:t>
            </a:r>
            <a:r>
              <a:rPr lang="en-US" sz="1100" dirty="0"/>
              <a:t>K</a:t>
            </a:r>
            <a:r>
              <a:rPr lang="en-US" sz="1100" dirty="0" smtClean="0"/>
              <a:t>:  </a:t>
            </a:r>
            <a:r>
              <a:rPr lang="en-US" sz="1100" dirty="0"/>
              <a:t>24</a:t>
            </a:r>
          </a:p>
          <a:p>
            <a:r>
              <a:rPr lang="en-US" sz="1100" dirty="0"/>
              <a:t>R: </a:t>
            </a:r>
            <a:r>
              <a:rPr lang="en-US" sz="1100" dirty="0" smtClean="0"/>
              <a:t>153     </a:t>
            </a:r>
            <a:r>
              <a:rPr lang="en-US" sz="1100" dirty="0"/>
              <a:t>W</a:t>
            </a:r>
            <a:r>
              <a:rPr lang="en-US" sz="1100" dirty="0" smtClean="0"/>
              <a:t>:   </a:t>
            </a:r>
            <a:r>
              <a:rPr lang="en-US" sz="1100" dirty="0"/>
              <a:t>7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6992352" y="2303959"/>
            <a:ext cx="1112960" cy="1138773"/>
          </a:xfrm>
          <a:prstGeom prst="rect">
            <a:avLst/>
          </a:prstGeom>
          <a:noFill/>
          <a:ln>
            <a:solidFill>
              <a:srgbClr val="009AA6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sz="1000" dirty="0" smtClean="0"/>
              <a:t>Who:  Sara Warren</a:t>
            </a:r>
          </a:p>
          <a:p>
            <a:endParaRPr lang="en-US" sz="400" dirty="0"/>
          </a:p>
          <a:p>
            <a:r>
              <a:rPr lang="en-US" sz="1000" dirty="0" smtClean="0"/>
              <a:t>When: </a:t>
            </a:r>
          </a:p>
          <a:p>
            <a:r>
              <a:rPr lang="en-US" sz="1000" dirty="0" smtClean="0"/>
              <a:t>Nov 5, 2014</a:t>
            </a:r>
          </a:p>
          <a:p>
            <a:endParaRPr lang="en-US" sz="400" dirty="0"/>
          </a:p>
          <a:p>
            <a:r>
              <a:rPr lang="en-US" sz="1000" dirty="0" smtClean="0"/>
              <a:t>How:  </a:t>
            </a:r>
          </a:p>
          <a:p>
            <a:r>
              <a:rPr lang="en-US" sz="1000" dirty="0" smtClean="0"/>
              <a:t>Client Routers</a:t>
            </a:r>
            <a:endParaRPr lang="en-US" sz="1000" dirty="0"/>
          </a:p>
        </p:txBody>
      </p:sp>
      <p:sp>
        <p:nvSpPr>
          <p:cNvPr id="26" name="Chevron 25"/>
          <p:cNvSpPr/>
          <p:nvPr/>
        </p:nvSpPr>
        <p:spPr>
          <a:xfrm>
            <a:off x="3251197" y="5893058"/>
            <a:ext cx="1320804" cy="381001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3434688" y="5924806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Measure</a:t>
            </a:r>
            <a:endParaRPr lang="en-US" sz="1400" b="1" dirty="0"/>
          </a:p>
        </p:txBody>
      </p:sp>
      <p:sp>
        <p:nvSpPr>
          <p:cNvPr id="28" name="Chevron 27"/>
          <p:cNvSpPr/>
          <p:nvPr/>
        </p:nvSpPr>
        <p:spPr>
          <a:xfrm>
            <a:off x="1955915" y="5893059"/>
            <a:ext cx="1392350" cy="381001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TextBox 30"/>
          <p:cNvSpPr txBox="1"/>
          <p:nvPr/>
        </p:nvSpPr>
        <p:spPr>
          <a:xfrm>
            <a:off x="2232990" y="5940442"/>
            <a:ext cx="8382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39978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1349374" y="457200"/>
            <a:ext cx="632460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 smtClean="0">
                <a:solidFill>
                  <a:schemeClr val="tx1"/>
                </a:solidFill>
              </a:rPr>
              <a:t>Cause and Effect Diagram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39314" y="5902324"/>
            <a:ext cx="1374241" cy="387942"/>
            <a:chOff x="1305926" y="53384"/>
            <a:chExt cx="1374241" cy="387942"/>
          </a:xfrm>
        </p:grpSpPr>
        <p:sp>
          <p:nvSpPr>
            <p:cNvPr id="10" name="Chevron 9"/>
            <p:cNvSpPr/>
            <p:nvPr/>
          </p:nvSpPr>
          <p:spPr>
            <a:xfrm>
              <a:off x="1305926" y="60325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1418372" y="53384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hevron 11"/>
          <p:cNvSpPr/>
          <p:nvPr/>
        </p:nvSpPr>
        <p:spPr>
          <a:xfrm>
            <a:off x="4511674" y="5916797"/>
            <a:ext cx="1374241" cy="373469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4721883" y="5948460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Analyze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2274" y="929164"/>
            <a:ext cx="8229600" cy="369332"/>
          </a:xfrm>
          <a:prstGeom prst="rect">
            <a:avLst/>
          </a:prstGeom>
          <a:noFill/>
          <a:ln>
            <a:solidFill>
              <a:srgbClr val="009A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Our Cause and Effect Analysis Revealed 3 Potential Root Causes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330160"/>
            <a:ext cx="8991600" cy="453813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028608" y="3044624"/>
            <a:ext cx="10172608" cy="861774"/>
          </a:xfrm>
          <a:prstGeom prst="rect">
            <a:avLst/>
          </a:prstGeom>
          <a:noFill/>
          <a:scene3d>
            <a:camera prst="orthographicFront">
              <a:rot lat="0" lon="2400000" rev="12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110 Steps to Provide Chart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05944" y="1595699"/>
            <a:ext cx="9635236" cy="861774"/>
          </a:xfrm>
          <a:prstGeom prst="rect">
            <a:avLst/>
          </a:prstGeom>
          <a:noFill/>
          <a:scene3d>
            <a:camera prst="orthographicFront">
              <a:rot lat="0" lon="2400000" rev="12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Duplicate Charting</a:t>
            </a:r>
            <a:endParaRPr 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3134" y="4002087"/>
            <a:ext cx="9635236" cy="861774"/>
          </a:xfrm>
          <a:prstGeom prst="rect">
            <a:avLst/>
          </a:prstGeom>
          <a:noFill/>
          <a:scene3d>
            <a:camera prst="orthographicFront">
              <a:rot lat="0" lon="2400000" rev="12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Inadequate Appt. Time</a:t>
            </a:r>
            <a:endParaRPr 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4" y="1985963"/>
            <a:ext cx="609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09" y="1985963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91" y="2017713"/>
            <a:ext cx="255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4" y="1524000"/>
            <a:ext cx="609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91" y="1549400"/>
            <a:ext cx="255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9" y="1524000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41524" y="5902324"/>
            <a:ext cx="1374241" cy="415892"/>
            <a:chOff x="1305926" y="53384"/>
            <a:chExt cx="1374241" cy="387942"/>
          </a:xfrm>
        </p:grpSpPr>
        <p:sp>
          <p:nvSpPr>
            <p:cNvPr id="7" name="Chevron 6"/>
            <p:cNvSpPr/>
            <p:nvPr/>
          </p:nvSpPr>
          <p:spPr>
            <a:xfrm>
              <a:off x="1305926" y="60325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1418372" y="53384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" name="Chevron 8"/>
          <p:cNvSpPr/>
          <p:nvPr/>
        </p:nvSpPr>
        <p:spPr>
          <a:xfrm>
            <a:off x="4509562" y="5909765"/>
            <a:ext cx="1374241" cy="392609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4719773" y="5960101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Analyze</a:t>
            </a:r>
            <a:endParaRPr lang="en-US" sz="1400" b="1" dirty="0"/>
          </a:p>
        </p:txBody>
      </p: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838200" y="274638"/>
            <a:ext cx="75438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 smtClean="0">
                <a:solidFill>
                  <a:schemeClr val="tx1"/>
                </a:solidFill>
              </a:rPr>
              <a:t>Probable Root Cause Verification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222" y="794649"/>
            <a:ext cx="72826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Three verified root causes were identified</a:t>
            </a:r>
            <a:endParaRPr lang="en-US" b="1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5649"/>
            <a:ext cx="8686800" cy="46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94649"/>
            <a:ext cx="255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09" y="739503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153400" y="75603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14.</a:t>
            </a:r>
            <a:endParaRPr lang="en-US" b="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20891" y="5902324"/>
            <a:ext cx="1374241" cy="381000"/>
            <a:chOff x="1305926" y="53384"/>
            <a:chExt cx="1374241" cy="387942"/>
          </a:xfrm>
        </p:grpSpPr>
        <p:sp>
          <p:nvSpPr>
            <p:cNvPr id="7" name="Chevron 6"/>
            <p:cNvSpPr/>
            <p:nvPr/>
          </p:nvSpPr>
          <p:spPr>
            <a:xfrm>
              <a:off x="1305926" y="60325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1418372" y="53384"/>
              <a:ext cx="993240" cy="387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838200" y="274638"/>
            <a:ext cx="74676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 smtClean="0">
                <a:solidFill>
                  <a:schemeClr val="tx1"/>
                </a:solidFill>
              </a:rPr>
              <a:t>Probable Cause Verification Matrix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1999"/>
          </a:xfrm>
        </p:spPr>
        <p:txBody>
          <a:bodyPr/>
          <a:lstStyle/>
          <a:p>
            <a:r>
              <a:rPr lang="en-US" sz="2800" dirty="0" smtClean="0"/>
              <a:t>After data analysis three root causes were identified regarding client cycle times.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dirty="0" smtClean="0"/>
              <a:t>Time studies were conducted on prenatal clients to determine time wasted on root cause issues.  This enabled the team to estimate the impact of each root cause on the gap.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dirty="0" smtClean="0"/>
              <a:t>The sponsor signed off on the define, measure and analyze steps of this project.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797800" y="1526734"/>
            <a:ext cx="5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14.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69808" y="3674581"/>
            <a:ext cx="5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15.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6808" y="5094969"/>
            <a:ext cx="5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16.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82" y="1551693"/>
            <a:ext cx="2555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67" y="5094969"/>
            <a:ext cx="2555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99" y="3678533"/>
            <a:ext cx="2555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68" y="1526734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62815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31" y="3664972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hevron 21"/>
          <p:cNvSpPr/>
          <p:nvPr/>
        </p:nvSpPr>
        <p:spPr>
          <a:xfrm>
            <a:off x="5769634" y="5902325"/>
            <a:ext cx="1328116" cy="390403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6019800" y="593893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Improve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34200" y="5092240"/>
            <a:ext cx="50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5. ,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4072" y="5094969"/>
            <a:ext cx="66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11. ,</a:t>
            </a:r>
            <a:endParaRPr lang="en-US" b="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41524" y="5902324"/>
            <a:ext cx="1374241" cy="415892"/>
            <a:chOff x="1305926" y="53384"/>
            <a:chExt cx="1374241" cy="387942"/>
          </a:xfrm>
        </p:grpSpPr>
        <p:sp>
          <p:nvSpPr>
            <p:cNvPr id="7" name="Chevron 6"/>
            <p:cNvSpPr/>
            <p:nvPr/>
          </p:nvSpPr>
          <p:spPr>
            <a:xfrm>
              <a:off x="1305926" y="60325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1418372" y="53384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56781" y="5943519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Analyze</a:t>
            </a:r>
            <a:endParaRPr lang="en-US" sz="1400" b="1" dirty="0"/>
          </a:p>
        </p:txBody>
      </p: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838200" y="274638"/>
            <a:ext cx="75438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 smtClean="0">
                <a:solidFill>
                  <a:schemeClr val="tx1"/>
                </a:solidFill>
              </a:rPr>
              <a:t>Countermeasures Matrix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222" y="794649"/>
            <a:ext cx="747077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Three Countermeasures Identified</a:t>
            </a:r>
            <a:endParaRPr lang="en-US" b="1" u="sng" dirty="0"/>
          </a:p>
        </p:txBody>
      </p:sp>
      <p:sp>
        <p:nvSpPr>
          <p:cNvPr id="15" name="Explosion 1 14"/>
          <p:cNvSpPr/>
          <p:nvPr/>
        </p:nvSpPr>
        <p:spPr>
          <a:xfrm>
            <a:off x="8107392" y="4917174"/>
            <a:ext cx="1066800" cy="9851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" y="1252835"/>
            <a:ext cx="8899434" cy="453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27084" y="698996"/>
            <a:ext cx="5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18. 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91" y="765592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46" y="794649"/>
            <a:ext cx="2555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64" y="729045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50" y="769878"/>
            <a:ext cx="2555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87782" y="711894"/>
            <a:ext cx="5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17. 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5769634" y="5902325"/>
            <a:ext cx="1328116" cy="390403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5956781" y="5943519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Improve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446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41524" y="5902324"/>
            <a:ext cx="1374241" cy="415892"/>
            <a:chOff x="1305926" y="53384"/>
            <a:chExt cx="1374241" cy="387942"/>
          </a:xfrm>
        </p:grpSpPr>
        <p:sp>
          <p:nvSpPr>
            <p:cNvPr id="7" name="Chevron 6"/>
            <p:cNvSpPr/>
            <p:nvPr/>
          </p:nvSpPr>
          <p:spPr>
            <a:xfrm>
              <a:off x="1305926" y="60325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1418372" y="53384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" name="Chevron 8"/>
          <p:cNvSpPr/>
          <p:nvPr/>
        </p:nvSpPr>
        <p:spPr>
          <a:xfrm>
            <a:off x="5791200" y="5902324"/>
            <a:ext cx="1374241" cy="392609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6001409" y="5951899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Improve</a:t>
            </a:r>
            <a:endParaRPr lang="en-US" sz="1400" b="1" dirty="0"/>
          </a:p>
        </p:txBody>
      </p: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838200" y="274638"/>
            <a:ext cx="75438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 smtClean="0">
                <a:solidFill>
                  <a:schemeClr val="tx1"/>
                </a:solidFill>
              </a:rPr>
              <a:t>Countermeasures Matrix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222" y="794649"/>
            <a:ext cx="747077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Three Countermeasures Identified</a:t>
            </a:r>
            <a:endParaRPr lang="en-US" b="1" u="sng" dirty="0"/>
          </a:p>
        </p:txBody>
      </p:sp>
      <p:sp>
        <p:nvSpPr>
          <p:cNvPr id="15" name="Explosion 1 14"/>
          <p:cNvSpPr/>
          <p:nvPr/>
        </p:nvSpPr>
        <p:spPr>
          <a:xfrm>
            <a:off x="8077200" y="1828800"/>
            <a:ext cx="1066800" cy="9851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" y="1175649"/>
            <a:ext cx="8839200" cy="461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0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Sponsor: </a:t>
            </a:r>
            <a:r>
              <a:rPr lang="en-US" sz="1800" b="1" u="sng" dirty="0" smtClean="0"/>
              <a:t>Sarah </a:t>
            </a:r>
            <a:r>
              <a:rPr lang="en-US" sz="1800" b="1" u="sng" dirty="0"/>
              <a:t>Wright, MPH, BSN, RN</a:t>
            </a:r>
            <a:r>
              <a:rPr lang="en-US" sz="2000" b="1" dirty="0"/>
              <a:t>	</a:t>
            </a:r>
          </a:p>
          <a:p>
            <a:pPr marL="0" indent="0" algn="ctr">
              <a:buNone/>
            </a:pPr>
            <a:r>
              <a:rPr lang="en-US" sz="500" b="1" dirty="0"/>
              <a:t>	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sz="1800" b="1" dirty="0" smtClean="0"/>
              <a:t>Sara </a:t>
            </a:r>
            <a:r>
              <a:rPr lang="en-US" sz="1800" b="1" dirty="0"/>
              <a:t>Warren MPA </a:t>
            </a:r>
            <a:r>
              <a:rPr lang="en-US" sz="1800" b="1" dirty="0" smtClean="0"/>
              <a:t>(lead)		Operations Manager</a:t>
            </a:r>
            <a:r>
              <a:rPr lang="en-US" sz="2000" b="1" dirty="0"/>
              <a:t>		</a:t>
            </a:r>
            <a:r>
              <a:rPr lang="en-US" sz="2000" b="1" dirty="0" smtClean="0"/>
              <a:t>            </a:t>
            </a:r>
            <a:endParaRPr lang="en-US" sz="2400" b="1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1800" b="1" dirty="0" smtClean="0"/>
              <a:t>Bertie </a:t>
            </a:r>
            <a:r>
              <a:rPr lang="en-US" sz="1800" b="1" dirty="0"/>
              <a:t>Barber BSN, RN		</a:t>
            </a:r>
            <a:r>
              <a:rPr lang="en-US" sz="1800" b="1" dirty="0" smtClean="0"/>
              <a:t>Community </a:t>
            </a:r>
            <a:r>
              <a:rPr lang="en-US" sz="1800" b="1" dirty="0"/>
              <a:t>Health Planning Manager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1800" b="1" dirty="0" smtClean="0"/>
              <a:t>Patrice </a:t>
            </a:r>
            <a:r>
              <a:rPr lang="en-US" sz="1800" b="1" dirty="0"/>
              <a:t>Boon RN		              </a:t>
            </a:r>
            <a:r>
              <a:rPr lang="en-US" sz="1800" b="1" dirty="0" smtClean="0"/>
              <a:t>TB-Refugee </a:t>
            </a:r>
            <a:r>
              <a:rPr lang="en-US" sz="1800" b="1" dirty="0"/>
              <a:t>Health-Immunizations</a:t>
            </a:r>
            <a:r>
              <a:rPr lang="en-US" sz="2000" b="1" dirty="0"/>
              <a:t> </a:t>
            </a:r>
            <a:r>
              <a:rPr lang="en-US" sz="1800" b="1" dirty="0"/>
              <a:t>Manager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1800" b="1" dirty="0" smtClean="0"/>
              <a:t>Dr. Swannie Jett, </a:t>
            </a:r>
            <a:r>
              <a:rPr lang="en-US" sz="1800" b="1" dirty="0" err="1" smtClean="0"/>
              <a:t>DrPH</a:t>
            </a:r>
            <a:r>
              <a:rPr lang="en-US" sz="1800" b="1" dirty="0" smtClean="0"/>
              <a:t>, MSc	Health Officer</a:t>
            </a:r>
            <a:endParaRPr lang="en-US" sz="1800" b="1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1500" b="1" dirty="0" smtClean="0"/>
              <a:t>	</a:t>
            </a:r>
            <a:endParaRPr lang="en-US" sz="1500" b="1" dirty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Yellow Belt Certified	 	    100+ Yrs. Clinical Experience</a:t>
            </a:r>
          </a:p>
          <a:p>
            <a:pPr marL="0" indent="0">
              <a:buNone/>
            </a:pPr>
            <a:r>
              <a:rPr lang="en-US" sz="1200" b="1" dirty="0"/>
              <a:t> </a:t>
            </a:r>
            <a:r>
              <a:rPr lang="en-US" sz="1200" b="1" dirty="0" smtClean="0"/>
              <a:t>    </a:t>
            </a:r>
          </a:p>
          <a:p>
            <a:pPr marL="0" indent="0">
              <a:buNone/>
            </a:pPr>
            <a:r>
              <a:rPr lang="en-US" sz="2000" b="1" dirty="0" smtClean="0"/>
              <a:t>            QI Council Chair/Members            Multi-Department Team                                       </a:t>
            </a:r>
            <a:r>
              <a:rPr lang="en-US" sz="1800" b="1" dirty="0"/>
              <a:t>			</a:t>
            </a:r>
            <a:endParaRPr lang="en-US" sz="10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14600" y="447972"/>
            <a:ext cx="411480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Team Profile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53" y="5777535"/>
            <a:ext cx="6321425" cy="42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363" y="4220826"/>
            <a:ext cx="327290" cy="377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7" y="4146129"/>
            <a:ext cx="360200" cy="3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7" y="4829378"/>
            <a:ext cx="328876" cy="37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20826"/>
            <a:ext cx="330566" cy="37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817618"/>
            <a:ext cx="330566" cy="37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7" y="4774548"/>
            <a:ext cx="360200" cy="35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87" y="4146129"/>
            <a:ext cx="369258" cy="36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87" y="4774548"/>
            <a:ext cx="362345" cy="3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53026" y="5879041"/>
            <a:ext cx="1374241" cy="415892"/>
            <a:chOff x="1305926" y="53384"/>
            <a:chExt cx="1374241" cy="387942"/>
          </a:xfrm>
        </p:grpSpPr>
        <p:sp>
          <p:nvSpPr>
            <p:cNvPr id="7" name="Chevron 6"/>
            <p:cNvSpPr/>
            <p:nvPr/>
          </p:nvSpPr>
          <p:spPr>
            <a:xfrm>
              <a:off x="1305926" y="60325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1418372" y="53384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" name="Chevron 8"/>
          <p:cNvSpPr/>
          <p:nvPr/>
        </p:nvSpPr>
        <p:spPr>
          <a:xfrm>
            <a:off x="5791198" y="5902324"/>
            <a:ext cx="1374241" cy="392609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6001409" y="5944739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Improve</a:t>
            </a:r>
            <a:endParaRPr lang="en-US" sz="1400" b="1" dirty="0"/>
          </a:p>
        </p:txBody>
      </p: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838200" y="274638"/>
            <a:ext cx="75438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 smtClean="0">
                <a:solidFill>
                  <a:schemeClr val="tx1"/>
                </a:solidFill>
              </a:rPr>
              <a:t>Countermeasures Matrix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222" y="794649"/>
            <a:ext cx="747077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Three Countermeasures Identified</a:t>
            </a:r>
            <a:endParaRPr lang="en-US" b="1" u="sng" dirty="0"/>
          </a:p>
        </p:txBody>
      </p:sp>
      <p:sp>
        <p:nvSpPr>
          <p:cNvPr id="15" name="Explosion 1 14"/>
          <p:cNvSpPr/>
          <p:nvPr/>
        </p:nvSpPr>
        <p:spPr>
          <a:xfrm>
            <a:off x="8107392" y="3048000"/>
            <a:ext cx="1066800" cy="9851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75650"/>
            <a:ext cx="8991600" cy="461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0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41524" y="5902324"/>
            <a:ext cx="1374241" cy="415892"/>
            <a:chOff x="1305926" y="53384"/>
            <a:chExt cx="1374241" cy="387942"/>
          </a:xfrm>
        </p:grpSpPr>
        <p:sp>
          <p:nvSpPr>
            <p:cNvPr id="7" name="Chevron 6"/>
            <p:cNvSpPr/>
            <p:nvPr/>
          </p:nvSpPr>
          <p:spPr>
            <a:xfrm>
              <a:off x="1305926" y="60325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1418372" y="53384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838200" y="274638"/>
            <a:ext cx="75438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 smtClean="0">
                <a:solidFill>
                  <a:schemeClr val="tx1"/>
                </a:solidFill>
              </a:rPr>
              <a:t>Barriers and Aids Analysis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" y="794649"/>
            <a:ext cx="899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Barriers and Aids Analysis was conducted on the 3 selected Practical Methods</a:t>
            </a:r>
            <a:endParaRPr lang="en-US" b="1" u="sng" dirty="0"/>
          </a:p>
        </p:txBody>
      </p:sp>
      <p:sp>
        <p:nvSpPr>
          <p:cNvPr id="13" name="Explosion 1 12"/>
          <p:cNvSpPr/>
          <p:nvPr/>
        </p:nvSpPr>
        <p:spPr>
          <a:xfrm>
            <a:off x="76199" y="2514600"/>
            <a:ext cx="1219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38099" y="3126028"/>
            <a:ext cx="1295400" cy="101917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371600"/>
            <a:ext cx="8686800" cy="44716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00376" y="1058778"/>
            <a:ext cx="5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19. 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77" y="1104433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02" y="1121618"/>
            <a:ext cx="2555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hevron 17"/>
          <p:cNvSpPr/>
          <p:nvPr/>
        </p:nvSpPr>
        <p:spPr>
          <a:xfrm>
            <a:off x="5769634" y="5902325"/>
            <a:ext cx="1328116" cy="390403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5956781" y="5943637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Improve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561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838200" y="274638"/>
            <a:ext cx="75438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Barriers and Aids Analysis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3452056"/>
            <a:ext cx="9063173" cy="2388063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128155" y="1921132"/>
            <a:ext cx="838200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7" y="1048152"/>
            <a:ext cx="9063173" cy="2034594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>
            <a:off x="5769634" y="5902325"/>
            <a:ext cx="1328116" cy="390403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4"/>
          <p:cNvSpPr/>
          <p:nvPr/>
        </p:nvSpPr>
        <p:spPr>
          <a:xfrm>
            <a:off x="6019800" y="5883259"/>
            <a:ext cx="993240" cy="4084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009" tIns="22670" rIns="22670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solidFill>
                  <a:schemeClr val="tx1"/>
                </a:solidFill>
                <a:latin typeface="+mj-lt"/>
              </a:rPr>
              <a:t>Improve</a:t>
            </a:r>
            <a:endParaRPr lang="en-US" sz="14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2057400" y="5911971"/>
            <a:ext cx="1328116" cy="39040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2362200" y="59484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Define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94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9773" y="5960101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Analyze</a:t>
            </a:r>
            <a:endParaRPr lang="en-US" sz="1400" b="1" dirty="0"/>
          </a:p>
        </p:txBody>
      </p: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838200" y="274638"/>
            <a:ext cx="7543800" cy="4111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Action Plan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466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5" y="5867828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22799" y="5842626"/>
            <a:ext cx="1374241" cy="416851"/>
            <a:chOff x="1282505" y="21513"/>
            <a:chExt cx="1374241" cy="388837"/>
          </a:xfrm>
        </p:grpSpPr>
        <p:sp>
          <p:nvSpPr>
            <p:cNvPr id="7" name="Chevron 6"/>
            <p:cNvSpPr/>
            <p:nvPr/>
          </p:nvSpPr>
          <p:spPr>
            <a:xfrm>
              <a:off x="1282505" y="29349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1488568" y="21513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" name="Chevron 8"/>
          <p:cNvSpPr/>
          <p:nvPr/>
        </p:nvSpPr>
        <p:spPr>
          <a:xfrm>
            <a:off x="5824856" y="5866868"/>
            <a:ext cx="1374241" cy="392609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6096000" y="591768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Improve</a:t>
            </a:r>
            <a:endParaRPr lang="en-US" sz="1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427922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Action plan was implemented with sponsor approval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08458" y="5463363"/>
            <a:ext cx="5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20. 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70" y="5498804"/>
            <a:ext cx="2555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18" y="5471554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6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846959" y="228600"/>
            <a:ext cx="75438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Overall Impact of Countermeasures During Pilot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815948" y="5891253"/>
            <a:ext cx="1328116" cy="390403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4"/>
          <p:cNvSpPr/>
          <p:nvPr/>
        </p:nvSpPr>
        <p:spPr>
          <a:xfrm>
            <a:off x="5924591" y="5882230"/>
            <a:ext cx="993240" cy="4084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009" tIns="22670" rIns="22670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solidFill>
                  <a:schemeClr val="tx1"/>
                </a:solidFill>
                <a:latin typeface="+mj-lt"/>
              </a:rPr>
              <a:t>Improve</a:t>
            </a:r>
            <a:endParaRPr lang="en-US" sz="14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2057400" y="5911971"/>
            <a:ext cx="1328116" cy="39040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2362200" y="59484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Define</a:t>
            </a:r>
            <a:endParaRPr lang="en-US" sz="1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883521"/>
            <a:ext cx="82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Before 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203178" y="3505200"/>
            <a:ext cx="82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After </a:t>
            </a:r>
            <a:endParaRPr lang="en-US" sz="1600" b="1" dirty="0"/>
          </a:p>
        </p:txBody>
      </p:sp>
      <p:sp>
        <p:nvSpPr>
          <p:cNvPr id="2058" name="TextBox 2057"/>
          <p:cNvSpPr txBox="1"/>
          <p:nvPr/>
        </p:nvSpPr>
        <p:spPr>
          <a:xfrm>
            <a:off x="228600" y="544734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Cycle Time was reduced from 67 to 53 minutes   </a:t>
            </a:r>
            <a:endParaRPr lang="en-US" b="1" dirty="0"/>
          </a:p>
        </p:txBody>
      </p:sp>
      <p:sp>
        <p:nvSpPr>
          <p:cNvPr id="2060" name="TextBox 2059"/>
          <p:cNvSpPr txBox="1"/>
          <p:nvPr/>
        </p:nvSpPr>
        <p:spPr>
          <a:xfrm>
            <a:off x="8203178" y="1222075"/>
            <a:ext cx="9408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9AA6"/>
                </a:solidFill>
              </a:rPr>
              <a:t>75% of all visits were over 45 minutes</a:t>
            </a:r>
            <a:endParaRPr lang="en-US" sz="1400" u="sng" dirty="0">
              <a:solidFill>
                <a:srgbClr val="009AA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2921" y="3850666"/>
            <a:ext cx="9408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9AA6"/>
                </a:solidFill>
              </a:rPr>
              <a:t>58% of visits were over 45 minutes</a:t>
            </a:r>
            <a:endParaRPr lang="en-US" sz="1400" u="sng" dirty="0">
              <a:solidFill>
                <a:srgbClr val="009AA6"/>
              </a:solidFill>
            </a:endParaRPr>
          </a:p>
        </p:txBody>
      </p:sp>
      <p:sp>
        <p:nvSpPr>
          <p:cNvPr id="2061" name="TextBox 2060"/>
          <p:cNvSpPr txBox="1"/>
          <p:nvPr/>
        </p:nvSpPr>
        <p:spPr>
          <a:xfrm>
            <a:off x="8153400" y="2665883"/>
            <a:ext cx="99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21</a:t>
            </a:r>
            <a:r>
              <a:rPr lang="en-US" dirty="0" smtClean="0">
                <a:solidFill>
                  <a:srgbClr val="FF0000"/>
                </a:solidFill>
              </a:rPr>
              <a:t>% </a:t>
            </a:r>
            <a:r>
              <a:rPr lang="en-US" sz="1500" dirty="0" smtClean="0">
                <a:solidFill>
                  <a:srgbClr val="FF0000"/>
                </a:solidFill>
              </a:rPr>
              <a:t>reduction</a:t>
            </a:r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2869" y="5386668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6" name="Freeform 35"/>
          <p:cNvSpPr>
            <a:spLocks/>
          </p:cNvSpPr>
          <p:nvPr/>
        </p:nvSpPr>
        <p:spPr bwMode="auto">
          <a:xfrm>
            <a:off x="8762633" y="5363294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153401" y="5382619"/>
            <a:ext cx="6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21.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1" y="806443"/>
            <a:ext cx="7871061" cy="231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24200" y="1371600"/>
            <a:ext cx="23941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Benchmark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752600" y="1511587"/>
            <a:ext cx="1905000" cy="0"/>
          </a:xfrm>
          <a:prstGeom prst="straightConnector1">
            <a:avLst/>
          </a:prstGeom>
          <a:ln w="25400">
            <a:solidFill>
              <a:srgbClr val="FF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05100" y="2095500"/>
            <a:ext cx="12573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76598" y="1910834"/>
            <a:ext cx="23941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Average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97911" y="1371600"/>
            <a:ext cx="7189" cy="134823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845485" y="4201628"/>
            <a:ext cx="223383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2" y="3134979"/>
            <a:ext cx="7886126" cy="232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48" name="Straight Connector 2047"/>
          <p:cNvCxnSpPr/>
          <p:nvPr/>
        </p:nvCxnSpPr>
        <p:spPr>
          <a:xfrm flipV="1">
            <a:off x="2781300" y="3586394"/>
            <a:ext cx="0" cy="1419168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54390" y="3743468"/>
            <a:ext cx="2628900" cy="0"/>
          </a:xfrm>
          <a:prstGeom prst="straightConnector1">
            <a:avLst/>
          </a:prstGeom>
          <a:ln w="25400">
            <a:solidFill>
              <a:srgbClr val="FF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657600" y="4100546"/>
            <a:ext cx="142569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621734" y="3928134"/>
            <a:ext cx="23941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 Average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0259" y="3558802"/>
            <a:ext cx="18513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Benchmark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18857" y="4383347"/>
            <a:ext cx="23941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Average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845485" y="4550884"/>
            <a:ext cx="223780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2058" grpId="0"/>
      <p:bldP spid="2060" grpId="0"/>
      <p:bldP spid="49" grpId="0"/>
      <p:bldP spid="2061" grpId="0"/>
      <p:bldP spid="16" grpId="0"/>
      <p:bldP spid="22" grpId="0"/>
      <p:bldP spid="33" grpId="0"/>
      <p:bldP spid="30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892466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1" name="Title 7"/>
          <p:cNvSpPr txBox="1">
            <a:spLocks noGrp="1"/>
          </p:cNvSpPr>
          <p:nvPr>
            <p:ph type="title"/>
          </p:nvPr>
        </p:nvSpPr>
        <p:spPr bwMode="auto">
          <a:xfrm>
            <a:off x="701788" y="152400"/>
            <a:ext cx="75438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Overall Impact of Countermeasures During Pilot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746923" y="5892282"/>
            <a:ext cx="1394150" cy="390403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4"/>
          <p:cNvSpPr/>
          <p:nvPr/>
        </p:nvSpPr>
        <p:spPr>
          <a:xfrm>
            <a:off x="5953651" y="5874234"/>
            <a:ext cx="993240" cy="4084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009" tIns="22670" rIns="22670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solidFill>
                  <a:schemeClr val="tx1"/>
                </a:solidFill>
                <a:latin typeface="+mj-lt"/>
              </a:rPr>
              <a:t>Improve</a:t>
            </a:r>
            <a:endParaRPr lang="en-US" sz="14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2057400" y="5911971"/>
            <a:ext cx="1328116" cy="39040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2362200" y="59484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Define</a:t>
            </a:r>
            <a:endParaRPr lang="en-US" sz="1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8783" y="1740932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Before </a:t>
            </a:r>
            <a:r>
              <a:rPr lang="en-US" sz="1400" b="1" dirty="0" smtClean="0"/>
              <a:t>with Prenatal as short visit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161243" y="384110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After  </a:t>
            </a:r>
            <a:r>
              <a:rPr lang="en-US" sz="1400" b="1" dirty="0" smtClean="0"/>
              <a:t>w/o Prenatal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5383353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Cycle Time (w/o Prenatal “short” visit) reduced from 67 to 47 minutes   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8063"/>
            <a:ext cx="7876715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1752600" y="1511587"/>
            <a:ext cx="1905000" cy="0"/>
          </a:xfrm>
          <a:prstGeom prst="straightConnector1">
            <a:avLst/>
          </a:prstGeom>
          <a:ln w="25400">
            <a:solidFill>
              <a:srgbClr val="FF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05100" y="2095500"/>
            <a:ext cx="12573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90800" y="1286160"/>
            <a:ext cx="0" cy="132855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24200" y="1371600"/>
            <a:ext cx="23941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Benchmark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6598" y="1910834"/>
            <a:ext cx="23941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Average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20903350">
            <a:off x="5533987" y="870731"/>
            <a:ext cx="2718192" cy="461665"/>
          </a:xfrm>
          <a:prstGeom prst="rect">
            <a:avLst/>
          </a:prstGeom>
          <a:noFill/>
          <a:scene3d>
            <a:camera prst="orthographicFront">
              <a:rot lat="20399998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Countermeasure #</a:t>
            </a:r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0950210">
            <a:off x="6547429" y="1133408"/>
            <a:ext cx="2013197" cy="707886"/>
          </a:xfrm>
          <a:prstGeom prst="rect">
            <a:avLst/>
          </a:prstGeom>
          <a:noFill/>
          <a:scene3d>
            <a:camera prst="orthographicFront">
              <a:rot lat="20399998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Change Clinic Schedule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0840"/>
            <a:ext cx="788828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514600" y="3524075"/>
            <a:ext cx="0" cy="138081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438400" y="3994666"/>
            <a:ext cx="2899018" cy="0"/>
          </a:xfrm>
          <a:prstGeom prst="straightConnector1">
            <a:avLst/>
          </a:prstGeom>
          <a:ln w="25400">
            <a:solidFill>
              <a:srgbClr val="FF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05200" y="4338671"/>
            <a:ext cx="17304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514600" y="4720224"/>
            <a:ext cx="266699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746892" y="4535558"/>
            <a:ext cx="23941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Average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22708" y="4166226"/>
            <a:ext cx="23941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 Average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22709" y="3810000"/>
            <a:ext cx="23941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5000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Benchmark</a:t>
            </a:r>
            <a:endParaRPr lang="en-US" b="1" cap="none" spc="0" dirty="0">
              <a:ln w="11430"/>
              <a:gradFill>
                <a:gsLst>
                  <a:gs pos="5000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  <p:bldP spid="46" grpId="0"/>
      <p:bldP spid="16" grpId="0"/>
      <p:bldP spid="22" grpId="0"/>
      <p:bldP spid="23" grpId="0"/>
      <p:bldP spid="43" grpId="0"/>
      <p:bldP spid="37" grpId="0"/>
      <p:bldP spid="32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4525963"/>
          </a:xfrm>
        </p:spPr>
        <p:txBody>
          <a:bodyPr/>
          <a:lstStyle/>
          <a:p>
            <a:pPr algn="ctr"/>
            <a:r>
              <a:rPr lang="en-US" sz="2000" dirty="0" smtClean="0"/>
              <a:t>Discussion and input from operations/clinical staff regarding pilot period.  Identification of next step action plan.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7"/>
          <p:cNvSpPr txBox="1">
            <a:spLocks noGrp="1"/>
          </p:cNvSpPr>
          <p:nvPr>
            <p:ph type="title"/>
          </p:nvPr>
        </p:nvSpPr>
        <p:spPr bwMode="auto">
          <a:xfrm>
            <a:off x="685800" y="274638"/>
            <a:ext cx="74676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Evaluation / Standardization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70804"/>
            <a:ext cx="8311551" cy="425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4198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51" y="2667000"/>
            <a:ext cx="6324600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43600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hevron 12"/>
          <p:cNvSpPr/>
          <p:nvPr/>
        </p:nvSpPr>
        <p:spPr>
          <a:xfrm>
            <a:off x="1962333" y="5937520"/>
            <a:ext cx="1328116" cy="39040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2207291" y="597029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Define</a:t>
            </a:r>
            <a:endParaRPr lang="en-US" sz="1400" b="1" dirty="0">
              <a:latin typeface="+mj-lt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691222" y="5953247"/>
            <a:ext cx="1395378" cy="390403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5922769" y="5982745"/>
            <a:ext cx="108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Improve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0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25" y="5927873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hevron 20"/>
          <p:cNvSpPr/>
          <p:nvPr/>
        </p:nvSpPr>
        <p:spPr>
          <a:xfrm>
            <a:off x="5648906" y="5927873"/>
            <a:ext cx="1394150" cy="390403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1315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Lessons Learned &amp; Future Plans:</a:t>
            </a:r>
          </a:p>
          <a:p>
            <a:pPr marL="0" indent="0">
              <a:buNone/>
            </a:pPr>
            <a:r>
              <a:rPr lang="en-US" sz="2000" dirty="0" smtClean="0"/>
              <a:t>1- Since clinical service may change based on needs of the community, keep updated data to ensure understanding of clinic flow.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2000" dirty="0" smtClean="0"/>
              <a:t>2- Changes to process flow require subsequent review and revisions to internal operational forms.</a:t>
            </a:r>
          </a:p>
          <a:p>
            <a:pPr marL="0" indent="0">
              <a:buNone/>
            </a:pPr>
            <a:r>
              <a:rPr lang="en-US" sz="1050" dirty="0" smtClean="0"/>
              <a:t> </a:t>
            </a:r>
            <a:endParaRPr lang="en-US" sz="700" dirty="0" smtClean="0"/>
          </a:p>
          <a:p>
            <a:pPr marL="0" indent="0">
              <a:buNone/>
            </a:pPr>
            <a:r>
              <a:rPr lang="en-US" sz="2000" dirty="0" smtClean="0"/>
              <a:t>3- It is helpful to ensure continuous communication between operations, clinical and billing staff through establishment of standing quarterly joint meetings.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2000" dirty="0" smtClean="0"/>
              <a:t>4- Decreased duplicate charting has also resulted in the cost savings of fewer charts purchased and/or ordered from storage.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2000" dirty="0" smtClean="0"/>
              <a:t>5- Keep an open mind.  </a:t>
            </a:r>
            <a:r>
              <a:rPr lang="en-US" sz="2000" u="sng" dirty="0" smtClean="0"/>
              <a:t>The story continues! </a:t>
            </a:r>
          </a:p>
          <a:p>
            <a:pPr marL="0" indent="0">
              <a:buNone/>
            </a:pPr>
            <a:endParaRPr lang="en-US" sz="700" u="sng" dirty="0" smtClean="0"/>
          </a:p>
          <a:p>
            <a:pPr marL="0" indent="0" algn="ctr">
              <a:buNone/>
            </a:pPr>
            <a:r>
              <a:rPr lang="en-US" sz="1800" dirty="0" smtClean="0"/>
              <a:t>The Sponsor signed off on project action plan and expected results!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7"/>
          <p:cNvSpPr txBox="1">
            <a:spLocks noGrp="1"/>
          </p:cNvSpPr>
          <p:nvPr>
            <p:ph type="title"/>
          </p:nvPr>
        </p:nvSpPr>
        <p:spPr bwMode="auto">
          <a:xfrm>
            <a:off x="685800" y="274638"/>
            <a:ext cx="74676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Evaluation / Standardization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962333" y="5937520"/>
            <a:ext cx="1328116" cy="39040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2207291" y="597029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Define</a:t>
            </a:r>
            <a:endParaRPr lang="en-US" sz="1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6930" y="5351722"/>
            <a:ext cx="6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23.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8528" y="5375034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Freeform 16"/>
          <p:cNvSpPr>
            <a:spLocks/>
          </p:cNvSpPr>
          <p:nvPr/>
        </p:nvSpPr>
        <p:spPr bwMode="auto">
          <a:xfrm>
            <a:off x="8762633" y="5029200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8514" y="5056350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Freeform 18"/>
          <p:cNvSpPr>
            <a:spLocks/>
          </p:cNvSpPr>
          <p:nvPr/>
        </p:nvSpPr>
        <p:spPr bwMode="auto">
          <a:xfrm>
            <a:off x="8782626" y="5355220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25721" y="5019370"/>
            <a:ext cx="6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22.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54500" y="5970932"/>
            <a:ext cx="98296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latin typeface="+mj-lt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34614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u="sng" dirty="0" smtClean="0"/>
              <a:t>Impact on Indicator</a:t>
            </a:r>
            <a:endParaRPr lang="en-US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itle 7"/>
          <p:cNvSpPr txBox="1">
            <a:spLocks noGrp="1"/>
          </p:cNvSpPr>
          <p:nvPr>
            <p:ph type="title"/>
          </p:nvPr>
        </p:nvSpPr>
        <p:spPr bwMode="auto">
          <a:xfrm>
            <a:off x="685800" y="274638"/>
            <a:ext cx="7467600" cy="487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Evaluation / Standardization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43600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hevron 10"/>
          <p:cNvSpPr/>
          <p:nvPr/>
        </p:nvSpPr>
        <p:spPr>
          <a:xfrm>
            <a:off x="5638800" y="5955699"/>
            <a:ext cx="1404937" cy="390403"/>
          </a:xfrm>
          <a:prstGeom prst="chevron">
            <a:avLst/>
          </a:prstGeom>
          <a:solidFill>
            <a:srgbClr val="009AA6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1962333" y="5937520"/>
            <a:ext cx="1328116" cy="39040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2207291" y="597029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Define</a:t>
            </a:r>
            <a:endParaRPr lang="en-US" sz="1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6930" y="5351722"/>
            <a:ext cx="6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23.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8528" y="5375034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Freeform 16"/>
          <p:cNvSpPr>
            <a:spLocks/>
          </p:cNvSpPr>
          <p:nvPr/>
        </p:nvSpPr>
        <p:spPr bwMode="auto">
          <a:xfrm>
            <a:off x="8762633" y="5029200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8514" y="5056350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Freeform 18"/>
          <p:cNvSpPr>
            <a:spLocks/>
          </p:cNvSpPr>
          <p:nvPr/>
        </p:nvSpPr>
        <p:spPr bwMode="auto">
          <a:xfrm>
            <a:off x="8782626" y="5355220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25721" y="5019370"/>
            <a:ext cx="6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22.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964154" y="1327150"/>
            <a:ext cx="331037" cy="52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83689" y="1408189"/>
            <a:ext cx="75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31040" y="2817491"/>
            <a:ext cx="1008336" cy="1292662"/>
          </a:xfrm>
          <a:prstGeom prst="rect">
            <a:avLst/>
          </a:prstGeom>
          <a:noFill/>
          <a:ln>
            <a:solidFill>
              <a:srgbClr val="009AA6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sz="1000" dirty="0" smtClean="0"/>
              <a:t>Who:  Sara Warren</a:t>
            </a:r>
          </a:p>
          <a:p>
            <a:endParaRPr lang="en-US" sz="400" dirty="0"/>
          </a:p>
          <a:p>
            <a:r>
              <a:rPr lang="en-US" sz="1000" dirty="0" smtClean="0"/>
              <a:t>When: 3/30/15</a:t>
            </a:r>
          </a:p>
          <a:p>
            <a:endParaRPr lang="en-US" sz="400" dirty="0"/>
          </a:p>
          <a:p>
            <a:r>
              <a:rPr lang="en-US" sz="1000" dirty="0" smtClean="0"/>
              <a:t>How: HMS Sign-in /Out Report / Routers</a:t>
            </a:r>
            <a:endParaRPr lang="en-US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76962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572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Since implementation of countermeasures, time studies have been conducted on a random sampling (10%) of client cycle times.  Average cycle time since implementation is currently 46 minutes.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854500" y="5970932"/>
            <a:ext cx="98296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latin typeface="+mj-lt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12718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Cycle </a:t>
            </a:r>
            <a:r>
              <a:rPr lang="en-US" sz="2000" b="1" dirty="0" smtClean="0"/>
              <a:t>Time</a:t>
            </a:r>
            <a:r>
              <a:rPr lang="en-US" sz="2000" dirty="0"/>
              <a:t> </a:t>
            </a:r>
            <a:r>
              <a:rPr lang="en-US" sz="2000" dirty="0" smtClean="0"/>
              <a:t>- Total </a:t>
            </a:r>
            <a:r>
              <a:rPr lang="en-US" sz="2000" dirty="0"/>
              <a:t>time from client </a:t>
            </a:r>
            <a:r>
              <a:rPr lang="en-US" sz="2000" dirty="0" smtClean="0"/>
              <a:t>electronic check-in by staff </a:t>
            </a:r>
            <a:r>
              <a:rPr lang="en-US" sz="2000" dirty="0"/>
              <a:t>to client </a:t>
            </a:r>
            <a:r>
              <a:rPr lang="en-US" sz="2000" dirty="0" smtClean="0"/>
              <a:t>check-out </a:t>
            </a:r>
            <a:r>
              <a:rPr lang="en-US" sz="2000" dirty="0"/>
              <a:t>from </a:t>
            </a:r>
            <a:r>
              <a:rPr lang="en-US" sz="2000" dirty="0" smtClean="0"/>
              <a:t>clinic by staff.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2000" b="1" dirty="0" smtClean="0"/>
              <a:t>Integrated Clinic</a:t>
            </a:r>
            <a:r>
              <a:rPr lang="en-US" sz="2000" dirty="0"/>
              <a:t> </a:t>
            </a:r>
            <a:r>
              <a:rPr lang="en-US" sz="2000" dirty="0" smtClean="0"/>
              <a:t>– Clinic which provides medical services for multiple programs: Prenatal, STD, Family Planning, Child/Adult Health</a:t>
            </a:r>
          </a:p>
          <a:p>
            <a:pPr marL="0" indent="0">
              <a:buNone/>
            </a:pPr>
            <a:r>
              <a:rPr lang="en-US" sz="2000" b="1" dirty="0" smtClean="0"/>
              <a:t>Payer</a:t>
            </a:r>
            <a:r>
              <a:rPr lang="en-US" sz="2000" dirty="0" smtClean="0"/>
              <a:t> - The person </a:t>
            </a:r>
            <a:r>
              <a:rPr lang="en-US" sz="2000" dirty="0"/>
              <a:t>or organization responsible for service </a:t>
            </a:r>
            <a:r>
              <a:rPr lang="en-US" sz="2000" dirty="0" smtClean="0"/>
              <a:t>cost.  </a:t>
            </a:r>
          </a:p>
          <a:p>
            <a:pPr marL="0" indent="0">
              <a:buNone/>
            </a:pPr>
            <a:endParaRPr lang="en-US" sz="400" b="1" dirty="0" smtClean="0"/>
          </a:p>
          <a:p>
            <a:pPr marL="0" indent="0">
              <a:buNone/>
            </a:pPr>
            <a:r>
              <a:rPr lang="en-US" sz="2000" b="1" dirty="0" smtClean="0"/>
              <a:t>Provider – </a:t>
            </a:r>
            <a:r>
              <a:rPr lang="en-US" sz="2000" dirty="0" smtClean="0"/>
              <a:t>Medical Doctor or Advanced Registered Nurse Practitioner</a:t>
            </a:r>
            <a:endParaRPr lang="en-US" sz="2000" b="1" dirty="0" smtClean="0"/>
          </a:p>
          <a:p>
            <a:pPr marL="457200" lvl="1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2000" b="1" dirty="0" smtClean="0"/>
              <a:t>Short Visit </a:t>
            </a:r>
            <a:r>
              <a:rPr lang="en-US" sz="2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 smtClean="0"/>
              <a:t>Visits </a:t>
            </a:r>
            <a:r>
              <a:rPr lang="en-US" sz="2000" dirty="0"/>
              <a:t>identified as quick in </a:t>
            </a:r>
            <a:r>
              <a:rPr lang="en-US" sz="2000" dirty="0" smtClean="0"/>
              <a:t>nature (not requiring clothing removal for exam): Family Planning supply </a:t>
            </a:r>
            <a:r>
              <a:rPr lang="en-US" sz="2000" dirty="0"/>
              <a:t>refills, </a:t>
            </a:r>
            <a:r>
              <a:rPr lang="en-US" sz="2000" dirty="0" smtClean="0"/>
              <a:t>Consultations, </a:t>
            </a:r>
            <a:r>
              <a:rPr lang="en-US" sz="2000" dirty="0"/>
              <a:t>School Physicals, Pregnancy </a:t>
            </a:r>
            <a:r>
              <a:rPr lang="en-US" sz="2000" dirty="0" smtClean="0"/>
              <a:t>Testing, Established Client Prenatal Visit and STD Screening/treatment </a:t>
            </a:r>
            <a:r>
              <a:rPr lang="en-US" sz="2000" dirty="0"/>
              <a:t>visits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2000" b="1" dirty="0" smtClean="0"/>
              <a:t>State Benchmark </a:t>
            </a:r>
            <a:r>
              <a:rPr lang="en-US" sz="2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 smtClean="0"/>
              <a:t>Desired cycle time established by Practice Management Institute.</a:t>
            </a:r>
            <a:endParaRPr lang="en-US" sz="800" dirty="0" smtClean="0"/>
          </a:p>
          <a:p>
            <a:pPr marL="0" indent="0">
              <a:buNone/>
            </a:pPr>
            <a:r>
              <a:rPr lang="en-US" sz="2000" b="1" dirty="0" smtClean="0"/>
              <a:t>STD </a:t>
            </a:r>
            <a:r>
              <a:rPr lang="en-US" sz="2000" dirty="0" smtClean="0"/>
              <a:t>- Sexually Transmitted Disease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4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25780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Operational Definitions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26125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4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66800"/>
            <a:ext cx="8416555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Fiscal year 2014-2015 Health Officer Dr. Swannie Jett requested </a:t>
            </a:r>
            <a:r>
              <a:rPr lang="en-US" sz="1600" b="1" dirty="0"/>
              <a:t>that the QI </a:t>
            </a:r>
            <a:r>
              <a:rPr lang="en-US" sz="1600" b="1" dirty="0" smtClean="0"/>
              <a:t>Council </a:t>
            </a:r>
            <a:r>
              <a:rPr lang="en-US" sz="1600" b="1" dirty="0"/>
              <a:t>review </a:t>
            </a:r>
            <a:r>
              <a:rPr lang="en-US" sz="1600" b="1" dirty="0" smtClean="0"/>
              <a:t>the </a:t>
            </a:r>
            <a:r>
              <a:rPr lang="en-US" sz="1600" b="1" dirty="0"/>
              <a:t>c</a:t>
            </a:r>
            <a:r>
              <a:rPr lang="en-US" sz="1600" b="1" dirty="0" smtClean="0"/>
              <a:t>linical </a:t>
            </a:r>
            <a:r>
              <a:rPr lang="en-US" sz="1600" b="1" dirty="0"/>
              <a:t>process. </a:t>
            </a:r>
            <a:endParaRPr lang="en-US" sz="1600" b="1" dirty="0" smtClean="0"/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1600" b="1" dirty="0" smtClean="0"/>
              <a:t>This objective was driven by internal/external customer complaints.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5468" y="6324600"/>
            <a:ext cx="2133600" cy="3206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60735" y="435429"/>
            <a:ext cx="388620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Background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12001393"/>
              </p:ext>
            </p:extLst>
          </p:nvPr>
        </p:nvGraphicFramePr>
        <p:xfrm>
          <a:off x="2108200" y="5791200"/>
          <a:ext cx="6324600" cy="38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eeform 6"/>
          <p:cNvSpPr>
            <a:spLocks/>
          </p:cNvSpPr>
          <p:nvPr/>
        </p:nvSpPr>
        <p:spPr bwMode="auto">
          <a:xfrm>
            <a:off x="8582189" y="1544887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5386" y="1553306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210142" y="1516326"/>
            <a:ext cx="50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1.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4738" y="2232607"/>
            <a:ext cx="354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Clinic End Times July - Sept 2014</a:t>
            </a:r>
            <a:endParaRPr lang="en-US" sz="16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011751" y="3300152"/>
            <a:ext cx="906658" cy="1138773"/>
          </a:xfrm>
          <a:prstGeom prst="rect">
            <a:avLst/>
          </a:prstGeom>
          <a:noFill/>
          <a:ln>
            <a:solidFill>
              <a:srgbClr val="009AA6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sz="1000" dirty="0" smtClean="0"/>
              <a:t>Who: </a:t>
            </a:r>
          </a:p>
          <a:p>
            <a:r>
              <a:rPr lang="en-US" sz="1000" dirty="0" smtClean="0"/>
              <a:t>Sara Warren</a:t>
            </a:r>
          </a:p>
          <a:p>
            <a:endParaRPr lang="en-US" sz="400" dirty="0"/>
          </a:p>
          <a:p>
            <a:r>
              <a:rPr lang="en-US" sz="1000" dirty="0" smtClean="0"/>
              <a:t>When: </a:t>
            </a:r>
          </a:p>
          <a:p>
            <a:r>
              <a:rPr lang="en-US" sz="1000" dirty="0" smtClean="0"/>
              <a:t>10/1/14</a:t>
            </a:r>
          </a:p>
          <a:p>
            <a:endParaRPr lang="en-US" sz="400" dirty="0"/>
          </a:p>
          <a:p>
            <a:r>
              <a:rPr lang="en-US" sz="1000" dirty="0" smtClean="0"/>
              <a:t>How: </a:t>
            </a:r>
          </a:p>
          <a:p>
            <a:r>
              <a:rPr lang="en-US" sz="1000" dirty="0" smtClean="0"/>
              <a:t>HMS/EARS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44" y="2219907"/>
            <a:ext cx="3409153" cy="28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423920"/>
            <a:ext cx="3505200" cy="1077218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Integrated Clinic</a:t>
            </a:r>
          </a:p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60 Appointments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1" y="3725832"/>
            <a:ext cx="4363246" cy="954107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1.5 Providers / 2 Nurses</a:t>
            </a:r>
          </a:p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HST / 1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876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 </a:t>
            </a:r>
            <a:r>
              <a:rPr lang="en-US" b="1" dirty="0"/>
              <a:t>“SHORT VISIT” CYCLE </a:t>
            </a:r>
            <a:r>
              <a:rPr lang="en-US" b="1" dirty="0" smtClean="0"/>
              <a:t>TIME (all programs) SEP-OCT 2014 = 67 MIN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63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9987"/>
            <a:ext cx="8382000" cy="43853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00" dirty="0" smtClean="0"/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endParaRPr lang="en-US" sz="300" dirty="0" smtClean="0"/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endParaRPr lang="en-US" sz="300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76500" y="457200"/>
            <a:ext cx="4190999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Project Selection Matrix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06407"/>
              </p:ext>
            </p:extLst>
          </p:nvPr>
        </p:nvGraphicFramePr>
        <p:xfrm>
          <a:off x="730001" y="1987887"/>
          <a:ext cx="7696201" cy="25841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18199"/>
                <a:gridCol w="1339601"/>
                <a:gridCol w="1371600"/>
                <a:gridCol w="1066801"/>
              </a:tblGrid>
              <a:tr h="6418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Potential Themes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Importance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Need to Improve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Score</a:t>
                      </a:r>
                      <a:endParaRPr lang="en-US" sz="1600" dirty="0"/>
                    </a:p>
                  </a:txBody>
                  <a:tcPr/>
                </a:tc>
              </a:tr>
              <a:tr h="4053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Billing Cycle Time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053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Client Cycle Time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05351">
                <a:tc>
                  <a:txBody>
                    <a:bodyPr/>
                    <a:lstStyle/>
                    <a:p>
                      <a:r>
                        <a:rPr lang="en-US" dirty="0" smtClean="0"/>
                        <a:t>Eligibility Screening Cycle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22240">
                <a:tc>
                  <a:txBody>
                    <a:bodyPr/>
                    <a:lstStyle/>
                    <a:p>
                      <a:r>
                        <a:rPr lang="en-US" dirty="0" smtClean="0"/>
                        <a:t>Quick</a:t>
                      </a:r>
                      <a:r>
                        <a:rPr lang="en-US" baseline="0" dirty="0" smtClean="0"/>
                        <a:t> Access to New Patient Appt.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04013">
                <a:tc gridSpan="4">
                  <a:txBody>
                    <a:bodyPr/>
                    <a:lstStyle/>
                    <a:p>
                      <a:r>
                        <a:rPr lang="en-US" sz="1200" dirty="0" smtClean="0"/>
                        <a:t>   </a:t>
                      </a:r>
                      <a:r>
                        <a:rPr lang="en-US" sz="1200" b="1" i="1" dirty="0" smtClean="0"/>
                        <a:t>Scale:         1 = Negligible            2 = Somewhat           3 = Moderate            4 = Very            5 = Extreme</a:t>
                      </a:r>
                      <a:endParaRPr lang="en-US" sz="12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9343" y="1219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team evaluated the components of the clinical process flow for stakeholder impact and need for improvement. </a:t>
            </a:r>
            <a:endParaRPr lang="en-US" sz="1600" b="1" dirty="0"/>
          </a:p>
        </p:txBody>
      </p:sp>
      <p:sp>
        <p:nvSpPr>
          <p:cNvPr id="12" name="Explosion 1 11"/>
          <p:cNvSpPr/>
          <p:nvPr/>
        </p:nvSpPr>
        <p:spPr>
          <a:xfrm>
            <a:off x="7494038" y="2971800"/>
            <a:ext cx="835024" cy="533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800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team selected Client Cycle Time due to its impact on the stakeholder groups and identified need for improvement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25" y="5841206"/>
            <a:ext cx="63706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1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8569" y="457200"/>
            <a:ext cx="57150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Selected Project Stakeholder Impact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769" y="1208705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stakeholder groups were identified with distinct and overlapping expectations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18615"/>
              </p:ext>
            </p:extLst>
          </p:nvPr>
        </p:nvGraphicFramePr>
        <p:xfrm>
          <a:off x="533400" y="1752600"/>
          <a:ext cx="8077200" cy="3764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510"/>
                <a:gridCol w="6132690"/>
              </a:tblGrid>
              <a:tr h="3809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Group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Expectations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1397">
                <a:tc>
                  <a:txBody>
                    <a:bodyPr/>
                    <a:lstStyle/>
                    <a:p>
                      <a:endParaRPr lang="en-US" sz="400" b="1" u="none" dirty="0" smtClean="0"/>
                    </a:p>
                    <a:p>
                      <a:r>
                        <a:rPr lang="en-US" sz="1800" b="1" u="none" dirty="0" smtClean="0"/>
                        <a:t>Client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u="none" dirty="0" smtClean="0"/>
                    </a:p>
                    <a:p>
                      <a:r>
                        <a:rPr lang="en-US" u="none" dirty="0" smtClean="0"/>
                        <a:t>-Clinical</a:t>
                      </a:r>
                      <a:r>
                        <a:rPr lang="en-US" u="none" baseline="0" dirty="0" smtClean="0"/>
                        <a:t> needs are met quickly and accurately</a:t>
                      </a:r>
                      <a:endParaRPr lang="en-US" u="none" dirty="0"/>
                    </a:p>
                  </a:txBody>
                  <a:tcPr/>
                </a:tc>
              </a:tr>
              <a:tr h="1094087">
                <a:tc>
                  <a:txBody>
                    <a:bodyPr/>
                    <a:lstStyle/>
                    <a:p>
                      <a:endParaRPr lang="en-US" sz="400" b="1" dirty="0" smtClean="0"/>
                    </a:p>
                    <a:p>
                      <a:r>
                        <a:rPr lang="en-US" b="1" dirty="0" smtClean="0"/>
                        <a:t>Clinical Staff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 smtClean="0"/>
                    </a:p>
                    <a:p>
                      <a:r>
                        <a:rPr lang="en-US" sz="1800" dirty="0" smtClean="0"/>
                        <a:t>-Appointment schedule</a:t>
                      </a:r>
                      <a:r>
                        <a:rPr lang="en-US" sz="1800" baseline="0" dirty="0" smtClean="0"/>
                        <a:t> accurately reflects daily client flow   -Staff will get out on time                                                      -Back-up staff will be available when assist is needed</a:t>
                      </a:r>
                      <a:endParaRPr lang="en-US" sz="1800" dirty="0"/>
                    </a:p>
                  </a:txBody>
                  <a:tcPr/>
                </a:tc>
              </a:tr>
              <a:tr h="1458783">
                <a:tc>
                  <a:txBody>
                    <a:bodyPr/>
                    <a:lstStyle/>
                    <a:p>
                      <a:endParaRPr lang="en-US" sz="400" b="1" dirty="0" smtClean="0"/>
                    </a:p>
                    <a:p>
                      <a:r>
                        <a:rPr lang="en-US" b="1" dirty="0" smtClean="0"/>
                        <a:t>Senior Management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 smtClean="0"/>
                    </a:p>
                    <a:p>
                      <a:r>
                        <a:rPr lang="en-US" dirty="0" smtClean="0"/>
                        <a:t>-No customer</a:t>
                      </a:r>
                      <a:r>
                        <a:rPr lang="en-US" baseline="0" dirty="0" smtClean="0"/>
                        <a:t> complaints</a:t>
                      </a:r>
                      <a:endParaRPr lang="en-US" dirty="0"/>
                    </a:p>
                    <a:p>
                      <a:r>
                        <a:rPr lang="en-US" dirty="0" smtClean="0"/>
                        <a:t>-Clients will leave the building on time to maintain security</a:t>
                      </a:r>
                      <a:endParaRPr lang="en-US" dirty="0"/>
                    </a:p>
                    <a:p>
                      <a:r>
                        <a:rPr lang="en-US" dirty="0" smtClean="0"/>
                        <a:t>-Clearly defined clinical processes / cross</a:t>
                      </a:r>
                      <a:r>
                        <a:rPr lang="en-US" baseline="0" dirty="0" smtClean="0"/>
                        <a:t> trained staff</a:t>
                      </a:r>
                      <a:endParaRPr lang="en-US" dirty="0"/>
                    </a:p>
                    <a:p>
                      <a:r>
                        <a:rPr lang="en-US" dirty="0" smtClean="0"/>
                        <a:t>-Meet</a:t>
                      </a:r>
                      <a:r>
                        <a:rPr lang="en-US" baseline="0" dirty="0" smtClean="0"/>
                        <a:t> state QI requirements and encourage QI culture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13425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1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8569" y="457200"/>
            <a:ext cx="57150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COST OF POOR QUALITY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67134"/>
              </p:ext>
            </p:extLst>
          </p:nvPr>
        </p:nvGraphicFramePr>
        <p:xfrm>
          <a:off x="685800" y="1295400"/>
          <a:ext cx="7748587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399"/>
                <a:gridCol w="5883188"/>
              </a:tblGrid>
              <a:tr h="7282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Group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Cost of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Poor Quality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7576">
                <a:tc>
                  <a:txBody>
                    <a:bodyPr/>
                    <a:lstStyle/>
                    <a:p>
                      <a:endParaRPr lang="en-US" sz="400" b="1" u="none" dirty="0" smtClean="0"/>
                    </a:p>
                    <a:p>
                      <a:r>
                        <a:rPr lang="en-US" sz="1800" b="1" u="none" dirty="0" smtClean="0"/>
                        <a:t>Client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u="none" dirty="0" smtClean="0"/>
                    </a:p>
                    <a:p>
                      <a:r>
                        <a:rPr lang="en-US" u="none" dirty="0" smtClean="0"/>
                        <a:t>Decreased</a:t>
                      </a:r>
                      <a:r>
                        <a:rPr lang="en-US" u="none" baseline="0" dirty="0" smtClean="0"/>
                        <a:t> access to care, low client return rate, increased client frustration</a:t>
                      </a:r>
                      <a:endParaRPr lang="en-US" u="none" dirty="0"/>
                    </a:p>
                  </a:txBody>
                  <a:tcPr/>
                </a:tc>
              </a:tr>
              <a:tr h="1131137">
                <a:tc>
                  <a:txBody>
                    <a:bodyPr/>
                    <a:lstStyle/>
                    <a:p>
                      <a:endParaRPr lang="en-US" sz="400" b="1" dirty="0" smtClean="0"/>
                    </a:p>
                    <a:p>
                      <a:r>
                        <a:rPr lang="en-US" b="1" dirty="0" smtClean="0"/>
                        <a:t>Clinical Staff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 smtClean="0"/>
                    </a:p>
                    <a:p>
                      <a:r>
                        <a:rPr lang="en-US" sz="1800" dirty="0" smtClean="0"/>
                        <a:t>Nurses</a:t>
                      </a:r>
                      <a:r>
                        <a:rPr lang="en-US" sz="1800" baseline="0" dirty="0" smtClean="0"/>
                        <a:t> working an average of 1.5 hours past normal business hours per week resulting in an estimated 235 hours requiring flex.  A estimated $5,000 yearly impact.</a:t>
                      </a:r>
                      <a:endParaRPr lang="en-US" sz="1800" dirty="0"/>
                    </a:p>
                  </a:txBody>
                  <a:tcPr/>
                </a:tc>
              </a:tr>
              <a:tr h="1610264">
                <a:tc>
                  <a:txBody>
                    <a:bodyPr/>
                    <a:lstStyle/>
                    <a:p>
                      <a:endParaRPr lang="en-US" sz="400" b="1" dirty="0" smtClean="0"/>
                    </a:p>
                    <a:p>
                      <a:r>
                        <a:rPr lang="en-US" b="1" dirty="0" smtClean="0"/>
                        <a:t>Senior Management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Customer</a:t>
                      </a:r>
                      <a:r>
                        <a:rPr lang="en-US" baseline="0" dirty="0" smtClean="0"/>
                        <a:t> complaints        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aseline="0" dirty="0" smtClean="0"/>
                        <a:t>Decreased revenue</a:t>
                      </a:r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Low client return rates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dirty="0" smtClean="0"/>
                        <a:t>Poor</a:t>
                      </a:r>
                      <a:r>
                        <a:rPr lang="en-US" baseline="0" dirty="0" smtClean="0"/>
                        <a:t> community image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baseline="0" dirty="0" smtClean="0"/>
                        <a:t>Employee complaints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13425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1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485382"/>
            <a:ext cx="369332" cy="7150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Minutes</a:t>
            </a:r>
            <a:endParaRPr lang="en-US" sz="1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457200"/>
            <a:ext cx="746759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Client Short Visit Cycle Times September – October 2014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37" y="1991669"/>
            <a:ext cx="302621" cy="34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096" y="1991668"/>
            <a:ext cx="481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566" y="1991667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7066" y="4865132"/>
            <a:ext cx="769587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/>
              <a:t>Theme: </a:t>
            </a:r>
            <a:r>
              <a:rPr lang="en-US" sz="2000" b="1" dirty="0" smtClean="0"/>
              <a:t> </a:t>
            </a:r>
            <a:r>
              <a:rPr lang="en-US" b="1" dirty="0" smtClean="0"/>
              <a:t>Reduce </a:t>
            </a:r>
            <a:r>
              <a:rPr lang="en-US" b="1" dirty="0"/>
              <a:t>client cycle time through clinic for short visits to </a:t>
            </a:r>
          </a:p>
          <a:p>
            <a:pPr marL="0" indent="0" algn="ctr">
              <a:buNone/>
            </a:pPr>
            <a:r>
              <a:rPr lang="en-US" b="1" dirty="0" smtClean="0"/>
              <a:t>the </a:t>
            </a:r>
            <a:r>
              <a:rPr lang="en-US" b="1" dirty="0"/>
              <a:t>State </a:t>
            </a:r>
            <a:r>
              <a:rPr lang="en-US" b="1" dirty="0" smtClean="0"/>
              <a:t>Benchmark </a:t>
            </a:r>
            <a:r>
              <a:rPr lang="en-US" b="1" dirty="0"/>
              <a:t>of 45 minutes by March </a:t>
            </a:r>
            <a:r>
              <a:rPr lang="en-US" b="1" dirty="0" smtClean="0"/>
              <a:t>2015</a:t>
            </a:r>
            <a:endParaRPr lang="en-US" b="1" dirty="0"/>
          </a:p>
          <a:p>
            <a:pPr marL="0" indent="0" algn="ctr">
              <a:buNone/>
            </a:pPr>
            <a:endParaRPr lang="en-US" sz="5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49" y="5822765"/>
            <a:ext cx="6376987" cy="3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75556" y="2817491"/>
            <a:ext cx="1112960" cy="1292662"/>
          </a:xfrm>
          <a:prstGeom prst="rect">
            <a:avLst/>
          </a:prstGeom>
          <a:noFill/>
          <a:ln>
            <a:solidFill>
              <a:srgbClr val="009AA6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sz="1000" dirty="0" smtClean="0"/>
              <a:t>Who:  Sara Warren</a:t>
            </a:r>
          </a:p>
          <a:p>
            <a:endParaRPr lang="en-US" sz="400" dirty="0"/>
          </a:p>
          <a:p>
            <a:r>
              <a:rPr lang="en-US" sz="1000" dirty="0" smtClean="0"/>
              <a:t>When: 10/27/14</a:t>
            </a:r>
          </a:p>
          <a:p>
            <a:endParaRPr lang="en-US" sz="400" dirty="0"/>
          </a:p>
          <a:p>
            <a:r>
              <a:rPr lang="en-US" sz="1000" dirty="0" smtClean="0"/>
              <a:t>How:  Sign-In Sheet HMS Check-Out Report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8129673" y="4495800"/>
            <a:ext cx="4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3.</a:t>
            </a:r>
            <a:endParaRPr lang="en-US" b="1" dirty="0">
              <a:solidFill>
                <a:srgbClr val="00823B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1291" y="4492028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Freeform 16"/>
          <p:cNvSpPr>
            <a:spLocks/>
          </p:cNvSpPr>
          <p:nvPr/>
        </p:nvSpPr>
        <p:spPr bwMode="auto">
          <a:xfrm>
            <a:off x="8534400" y="4492028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3" y="1295400"/>
            <a:ext cx="7098268" cy="356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7798636" y="1066800"/>
            <a:ext cx="331037" cy="52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80265" y="1402834"/>
            <a:ext cx="75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48400" y="3319604"/>
            <a:ext cx="11430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 </a:t>
            </a:r>
            <a:r>
              <a:rPr lang="en-US" sz="1000" dirty="0" smtClean="0"/>
              <a:t>           </a:t>
            </a:r>
            <a:r>
              <a:rPr lang="en-US" sz="1000" dirty="0" smtClean="0">
                <a:solidFill>
                  <a:srgbClr val="0070C0"/>
                </a:solidFill>
              </a:rPr>
              <a:t>Actual    Performance</a:t>
            </a:r>
          </a:p>
          <a:p>
            <a:pPr algn="r"/>
            <a:r>
              <a:rPr lang="en-US" sz="1000" dirty="0" smtClean="0">
                <a:solidFill>
                  <a:srgbClr val="00B050"/>
                </a:solidFill>
              </a:rPr>
              <a:t>Target</a:t>
            </a:r>
            <a:endParaRPr lang="en-US" sz="1000" dirty="0">
              <a:solidFill>
                <a:srgbClr val="00B05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62700" y="3463822"/>
            <a:ext cx="381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62700" y="3733800"/>
            <a:ext cx="381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61020" y="5007810"/>
            <a:ext cx="4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5.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8584163" y="5008606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2963" y="5026587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94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Theme: Reduce client cycle time through clinic for short visits </a:t>
            </a:r>
            <a:r>
              <a:rPr lang="en-US" sz="1800" b="1" dirty="0" smtClean="0"/>
              <a:t>to the </a:t>
            </a:r>
            <a:r>
              <a:rPr lang="en-US" sz="1800" b="1" dirty="0"/>
              <a:t>State benchmark of 45 minutes by </a:t>
            </a:r>
            <a:r>
              <a:rPr lang="en-US" sz="1800" b="1" dirty="0" smtClean="0"/>
              <a:t>March 2015</a:t>
            </a:r>
            <a:r>
              <a:rPr lang="en-US" sz="2400" b="1" dirty="0"/>
              <a:t>.</a:t>
            </a:r>
          </a:p>
          <a:p>
            <a:pPr marL="0" lvl="0" indent="0">
              <a:buNone/>
            </a:pPr>
            <a:endParaRPr lang="en-US" sz="700" b="1" dirty="0" smtClean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Duration:  September 2014 – May 2015 (9 months)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96875"/>
          </a:xfrm>
        </p:spPr>
        <p:txBody>
          <a:bodyPr/>
          <a:lstStyle/>
          <a:p>
            <a:pPr>
              <a:defRPr/>
            </a:pPr>
            <a:fld id="{D1A948E9-AC18-49AB-95C2-0909CD1B44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2130071" y="457200"/>
            <a:ext cx="487680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Project Planning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534400" y="3276600"/>
            <a:ext cx="228600" cy="228600"/>
          </a:xfrm>
          <a:custGeom>
            <a:avLst/>
            <a:gdLst>
              <a:gd name="T0" fmla="*/ 0 w 120"/>
              <a:gd name="T1" fmla="*/ 2147483647 h 176"/>
              <a:gd name="T2" fmla="*/ 2147483647 w 120"/>
              <a:gd name="T3" fmla="*/ 2147483647 h 176"/>
              <a:gd name="T4" fmla="*/ 2147483647 w 120"/>
              <a:gd name="T5" fmla="*/ 0 h 176"/>
              <a:gd name="T6" fmla="*/ 2147483647 w 120"/>
              <a:gd name="T7" fmla="*/ 2147483647 h 176"/>
              <a:gd name="T8" fmla="*/ 0 w 120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76">
                <a:moveTo>
                  <a:pt x="0" y="117"/>
                </a:moveTo>
                <a:lnTo>
                  <a:pt x="26" y="176"/>
                </a:lnTo>
                <a:cubicBezTo>
                  <a:pt x="51" y="108"/>
                  <a:pt x="83" y="49"/>
                  <a:pt x="120" y="0"/>
                </a:cubicBezTo>
                <a:cubicBezTo>
                  <a:pt x="85" y="40"/>
                  <a:pt x="53" y="89"/>
                  <a:pt x="28" y="147"/>
                </a:cubicBezTo>
                <a:cubicBezTo>
                  <a:pt x="18" y="137"/>
                  <a:pt x="9" y="128"/>
                  <a:pt x="0" y="117"/>
                </a:cubicBezTo>
                <a:close/>
              </a:path>
            </a:pathLst>
          </a:custGeom>
          <a:noFill/>
          <a:ln w="38100" cap="rnd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685" y="3301687"/>
            <a:ext cx="255768" cy="295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156660" y="3264707"/>
            <a:ext cx="4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4.</a:t>
            </a:r>
            <a:endParaRPr lang="en-US" b="1" dirty="0">
              <a:solidFill>
                <a:srgbClr val="00823B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276315"/>
              </p:ext>
            </p:extLst>
          </p:nvPr>
        </p:nvGraphicFramePr>
        <p:xfrm>
          <a:off x="381000" y="2362198"/>
          <a:ext cx="7619996" cy="3295651"/>
        </p:xfrm>
        <a:graphic>
          <a:graphicData uri="http://schemas.openxmlformats.org/drawingml/2006/table">
            <a:tbl>
              <a:tblPr/>
              <a:tblGrid>
                <a:gridCol w="1215641"/>
                <a:gridCol w="711595"/>
                <a:gridCol w="711595"/>
                <a:gridCol w="711595"/>
                <a:gridCol w="711595"/>
                <a:gridCol w="711595"/>
                <a:gridCol w="711595"/>
                <a:gridCol w="711595"/>
                <a:gridCol w="711595"/>
                <a:gridCol w="711595"/>
              </a:tblGrid>
              <a:tr h="2811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STEPS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9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2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2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847850" y="2998007"/>
            <a:ext cx="8763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1847850" y="3264707"/>
            <a:ext cx="1009650" cy="20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2616200" y="3542437"/>
            <a:ext cx="790575" cy="209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2616200" y="3786688"/>
            <a:ext cx="833438" cy="20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5" name="Rectangle 34"/>
          <p:cNvSpPr/>
          <p:nvPr/>
        </p:nvSpPr>
        <p:spPr>
          <a:xfrm>
            <a:off x="3245084" y="4128836"/>
            <a:ext cx="1436483" cy="2252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4723074" y="4618399"/>
            <a:ext cx="1439972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7" name="Rectangle 36"/>
          <p:cNvSpPr/>
          <p:nvPr/>
        </p:nvSpPr>
        <p:spPr>
          <a:xfrm>
            <a:off x="5917546" y="5144937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8" name="Rectangle 37"/>
          <p:cNvSpPr/>
          <p:nvPr/>
        </p:nvSpPr>
        <p:spPr>
          <a:xfrm>
            <a:off x="8181842" y="3964050"/>
            <a:ext cx="278431" cy="2047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8091421" y="4147459"/>
            <a:ext cx="88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Projected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8181842" y="4524279"/>
            <a:ext cx="302419" cy="2084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8091421" y="4732699"/>
            <a:ext cx="88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Actual</a:t>
            </a:r>
            <a:endParaRPr lang="en-US" sz="12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1" y="5902324"/>
            <a:ext cx="6376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hevron 4"/>
          <p:cNvSpPr/>
          <p:nvPr/>
        </p:nvSpPr>
        <p:spPr>
          <a:xfrm>
            <a:off x="3388260" y="5657849"/>
            <a:ext cx="993240" cy="3810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009" tIns="22670" rIns="22670" bIns="2267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42" name="Chevron 4"/>
          <p:cNvSpPr/>
          <p:nvPr/>
        </p:nvSpPr>
        <p:spPr>
          <a:xfrm>
            <a:off x="2130071" y="5638800"/>
            <a:ext cx="993240" cy="3810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009" tIns="22670" rIns="22670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5085" y="4361208"/>
            <a:ext cx="1436483" cy="2084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069047" y="5902324"/>
            <a:ext cx="1374241" cy="381001"/>
            <a:chOff x="1305926" y="60325"/>
            <a:chExt cx="1374241" cy="381001"/>
          </a:xfrm>
        </p:grpSpPr>
        <p:sp>
          <p:nvSpPr>
            <p:cNvPr id="26" name="Chevron 25"/>
            <p:cNvSpPr/>
            <p:nvPr/>
          </p:nvSpPr>
          <p:spPr>
            <a:xfrm>
              <a:off x="1305926" y="60325"/>
              <a:ext cx="1374241" cy="38100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1428863" y="60325"/>
              <a:ext cx="993240" cy="3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</a:rPr>
                <a:t>Define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Chevron 38"/>
          <p:cNvSpPr/>
          <p:nvPr/>
        </p:nvSpPr>
        <p:spPr>
          <a:xfrm>
            <a:off x="3276207" y="5877516"/>
            <a:ext cx="1374241" cy="405809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TextBox 42"/>
          <p:cNvSpPr txBox="1"/>
          <p:nvPr/>
        </p:nvSpPr>
        <p:spPr>
          <a:xfrm>
            <a:off x="3486416" y="5948460"/>
            <a:ext cx="95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Measure</a:t>
            </a:r>
            <a:endParaRPr lang="en-US" sz="1400" b="1" dirty="0"/>
          </a:p>
        </p:txBody>
      </p:sp>
      <p:sp>
        <p:nvSpPr>
          <p:cNvPr id="44" name="Rectangle 43"/>
          <p:cNvSpPr/>
          <p:nvPr/>
        </p:nvSpPr>
        <p:spPr>
          <a:xfrm>
            <a:off x="4916316" y="4871198"/>
            <a:ext cx="1103484" cy="2084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45" name="Rectangle 44"/>
          <p:cNvSpPr/>
          <p:nvPr/>
        </p:nvSpPr>
        <p:spPr>
          <a:xfrm>
            <a:off x="5917546" y="5373717"/>
            <a:ext cx="551742" cy="170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253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9614</TotalTime>
  <Words>1413</Words>
  <Application>Microsoft Office PowerPoint</Application>
  <PresentationFormat>On-screen Show (4:3)</PresentationFormat>
  <Paragraphs>437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PowerPoint</vt:lpstr>
      <vt:lpstr>PowerPoint Presentation</vt:lpstr>
      <vt:lpstr>PowerPoint Presentation</vt:lpstr>
      <vt:lpstr>Operational Definitions</vt:lpstr>
      <vt:lpstr>PowerPoint Presentation</vt:lpstr>
      <vt:lpstr>PowerPoint Presentation</vt:lpstr>
      <vt:lpstr>Selected Project Stakeholder Impact</vt:lpstr>
      <vt:lpstr>COST OF POOR QUALITY</vt:lpstr>
      <vt:lpstr>Client Short Visit Cycle Times September – October 2014</vt:lpstr>
      <vt:lpstr>Project Planning</vt:lpstr>
      <vt:lpstr>Current Process Data Collection  September – October 2014</vt:lpstr>
      <vt:lpstr>Histogram of Client Cycle Times (Short Visit) September – October 2014</vt:lpstr>
      <vt:lpstr>Checksheet - Client Short Visits Sept.-Oct., 2014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Analysis of Stratification By Program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Analysis of Stratification by Program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Probable Root Cause Verification</vt:lpstr>
      <vt:lpstr>Probable Cause Verification Matrix</vt:lpstr>
      <vt:lpstr>Countermeasures Matrix</vt:lpstr>
      <vt:lpstr>Countermeasures Matrix</vt:lpstr>
      <vt:lpstr>Countermeasures Matrix</vt:lpstr>
      <vt:lpstr>Barriers and Aids Analysis</vt:lpstr>
      <vt:lpstr>Barriers and Aids Analysis</vt:lpstr>
      <vt:lpstr>Action Plan</vt:lpstr>
      <vt:lpstr>Overall Impact of Countermeasures During Pilot</vt:lpstr>
      <vt:lpstr>Overall Impact of Countermeasures During Pilot</vt:lpstr>
      <vt:lpstr>Evaluation / Standardization</vt:lpstr>
      <vt:lpstr>Evaluation / Standardization</vt:lpstr>
      <vt:lpstr>Evaluation / Standardization</vt:lpstr>
    </vt:vector>
  </TitlesOfParts>
  <Company>DOH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Barber, Bertie W</dc:creator>
  <cp:lastModifiedBy>Warren, Sara G</cp:lastModifiedBy>
  <cp:revision>261</cp:revision>
  <cp:lastPrinted>2015-01-14T14:57:58Z</cp:lastPrinted>
  <dcterms:created xsi:type="dcterms:W3CDTF">2014-10-06T16:25:55Z</dcterms:created>
  <dcterms:modified xsi:type="dcterms:W3CDTF">2015-04-15T13:03:46Z</dcterms:modified>
</cp:coreProperties>
</file>