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78"/>
    <a:srgbClr val="C2EBA3"/>
    <a:srgbClr val="69BE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2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nohomish.lan\shd\CD\VPD\MASTERDocuments\1_Clinic\Bar_Chart_2012_10_15\Bar_Line_Chart_Excel__2012_10_15_sj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nohomish.lan\shd\CD\VPD\MASTERDocuments\1_Clinic\Bar_Chart_2012_10_15\Bar_Line_Chart_Excel__2012_10_15_sj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 algn="l"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r>
              <a:rPr lang="en-US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VPD</a:t>
            </a:r>
            <a:r>
              <a:rPr lang="en-US" b="1" cap="none" spc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QI Vaccination Data Quality Report</a:t>
            </a:r>
          </a:p>
          <a:p>
            <a:pPr algn="l"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r>
              <a:rPr lang="en-US" b="1" cap="none" spc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August 2011 - Aug 2012</a:t>
            </a:r>
          </a:p>
          <a:p>
            <a:pPr algn="l"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r>
              <a:rPr lang="en-US" b="1" cap="none" spc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Administered </a:t>
            </a:r>
            <a:r>
              <a:rPr lang="en-US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Doses </a:t>
            </a:r>
            <a:r>
              <a:rPr lang="en-US" b="1" cap="none" spc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Source: Washington Immunization </a:t>
            </a:r>
            <a:r>
              <a:rPr lang="en-US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Information System </a:t>
            </a:r>
            <a:r>
              <a:rPr lang="en-US" b="1" cap="none" spc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(WAIIS)</a:t>
            </a:r>
          </a:p>
          <a:p>
            <a:pPr algn="l"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endParaRPr lang="en-US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>
        <c:manualLayout>
          <c:xMode val="edge"/>
          <c:yMode val="edge"/>
          <c:x val="1.0933095038472607E-2"/>
          <c:y val="1.3888860086972574E-2"/>
        </c:manualLayout>
      </c:layout>
    </c:title>
    <c:plotArea>
      <c:layout/>
      <c:lineChart>
        <c:grouping val="standard"/>
        <c:ser>
          <c:idx val="0"/>
          <c:order val="0"/>
          <c:tx>
            <c:v>Total Administered Doses 14,524</c:v>
          </c:tx>
          <c:dLbls>
            <c:txPr>
              <a:bodyPr/>
              <a:lstStyle/>
              <a:p>
                <a:pPr>
                  <a:defRPr sz="1400" b="1" cap="none" spc="0">
                    <a:ln w="1905"/>
                    <a:gradFill>
                      <a:gsLst>
                        <a:gs pos="0">
                          <a:srgbClr val="A54200"/>
                        </a:gs>
                        <a:gs pos="78000">
                          <a:srgbClr val="F79646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F79646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defRPr>
                </a:pPr>
                <a:endParaRPr lang="en-US"/>
              </a:p>
            </c:txPr>
            <c:showVal val="1"/>
          </c:dLbls>
          <c:cat>
            <c:numRef>
              <c:f>'Data Dock'!$O$13:$AC$13</c:f>
              <c:numCache>
                <c:formatCode>mmm\-yy</c:formatCode>
                <c:ptCount val="15"/>
                <c:pt idx="0">
                  <c:v>40756</c:v>
                </c:pt>
                <c:pt idx="1">
                  <c:v>40787</c:v>
                </c:pt>
                <c:pt idx="2">
                  <c:v>40817</c:v>
                </c:pt>
                <c:pt idx="4">
                  <c:v>40848</c:v>
                </c:pt>
                <c:pt idx="7">
                  <c:v>40909</c:v>
                </c:pt>
                <c:pt idx="8">
                  <c:v>40940</c:v>
                </c:pt>
                <c:pt idx="9">
                  <c:v>40969</c:v>
                </c:pt>
                <c:pt idx="10">
                  <c:v>41011</c:v>
                </c:pt>
                <c:pt idx="11">
                  <c:v>41041</c:v>
                </c:pt>
                <c:pt idx="12">
                  <c:v>41072</c:v>
                </c:pt>
                <c:pt idx="13">
                  <c:v>41102</c:v>
                </c:pt>
                <c:pt idx="14">
                  <c:v>41133</c:v>
                </c:pt>
              </c:numCache>
            </c:numRef>
          </c:cat>
          <c:val>
            <c:numRef>
              <c:f>'Data Dock'!$O$14:$AC$14</c:f>
              <c:numCache>
                <c:formatCode>#,##0</c:formatCode>
                <c:ptCount val="15"/>
                <c:pt idx="0">
                  <c:v>1425</c:v>
                </c:pt>
                <c:pt idx="1">
                  <c:v>1923</c:v>
                </c:pt>
                <c:pt idx="2">
                  <c:v>1783</c:v>
                </c:pt>
                <c:pt idx="4">
                  <c:v>1220</c:v>
                </c:pt>
                <c:pt idx="7">
                  <c:v>868</c:v>
                </c:pt>
                <c:pt idx="8">
                  <c:v>712</c:v>
                </c:pt>
                <c:pt idx="9">
                  <c:v>1782</c:v>
                </c:pt>
                <c:pt idx="10">
                  <c:v>1101</c:v>
                </c:pt>
                <c:pt idx="11">
                  <c:v>1344</c:v>
                </c:pt>
                <c:pt idx="12">
                  <c:v>906</c:v>
                </c:pt>
                <c:pt idx="13">
                  <c:v>739</c:v>
                </c:pt>
                <c:pt idx="14">
                  <c:v>721</c:v>
                </c:pt>
              </c:numCache>
            </c:numRef>
          </c:val>
        </c:ser>
        <c:marker val="1"/>
        <c:axId val="116369664"/>
        <c:axId val="116371456"/>
      </c:lineChart>
      <c:dateAx>
        <c:axId val="116369664"/>
        <c:scaling>
          <c:orientation val="minMax"/>
        </c:scaling>
        <c:axPos val="b"/>
        <c:numFmt formatCode="mmm\-yy" sourceLinked="1"/>
        <c:tickLblPos val="nextTo"/>
        <c:crossAx val="116371456"/>
        <c:crosses val="autoZero"/>
        <c:auto val="1"/>
        <c:lblOffset val="100"/>
      </c:dateAx>
      <c:valAx>
        <c:axId val="116371456"/>
        <c:scaling>
          <c:orientation val="minMax"/>
        </c:scaling>
        <c:axPos val="l"/>
        <c:majorGridlines/>
        <c:numFmt formatCode="#,##0" sourceLinked="1"/>
        <c:tickLblPos val="nextTo"/>
        <c:crossAx val="116369664"/>
        <c:crosses val="autoZero"/>
        <c:crossBetween val="between"/>
      </c:valAx>
    </c:plotArea>
    <c:legend>
      <c:legendPos val="b"/>
      <c:layout/>
      <c:txPr>
        <a:bodyPr/>
        <a:lstStyle/>
        <a:p>
          <a:pPr rtl="0">
            <a:defRPr b="1" cap="none" spc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scene3d>
      <a:camera prst="orthographicFront"/>
      <a:lightRig rig="threePt" dir="t"/>
    </a:scene3d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 algn="l"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r>
              <a:rPr lang="en-US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VPD</a:t>
            </a:r>
            <a:r>
              <a:rPr lang="en-US" b="1" cap="none" spc="0" baseline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QI Vaccination Data Quality Report</a:t>
            </a:r>
          </a:p>
          <a:p>
            <a:pPr algn="l"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r>
              <a:rPr lang="en-US" b="1" cap="none" spc="0" baseline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August 2011 - August 2012</a:t>
            </a:r>
          </a:p>
          <a:p>
            <a:pPr algn="l"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r>
              <a:rPr lang="en-US" b="1" cap="none" spc="0" baseline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Error Type</a:t>
            </a:r>
          </a:p>
          <a:p>
            <a:pPr algn="l"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endParaRPr lang="en-US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>
        <c:manualLayout>
          <c:xMode val="edge"/>
          <c:yMode val="edge"/>
          <c:x val="1.0933078131932202E-2"/>
          <c:y val="1.3888888888889025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v>Total Errors 77</c:v>
          </c:tx>
          <c:dLbls>
            <c:txPr>
              <a:bodyPr/>
              <a:lstStyle/>
              <a:p>
                <a:pPr>
                  <a:defRPr sz="1400" b="1" cap="none" spc="0">
                    <a:ln w="1905"/>
                    <a:gradFill>
                      <a:gsLst>
                        <a:gs pos="0">
                          <a:srgbClr val="A54200"/>
                        </a:gs>
                        <a:gs pos="78000">
                          <a:srgbClr val="F79646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F79646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defRPr>
                </a:pPr>
                <a:endParaRPr lang="en-US"/>
              </a:p>
            </c:txPr>
            <c:showVal val="1"/>
          </c:dLbls>
          <c:cat>
            <c:strRef>
              <c:f>'Data Dock'!$Q$45:$V$45</c:f>
              <c:strCache>
                <c:ptCount val="6"/>
                <c:pt idx="0">
                  <c:v>Additional Dose</c:v>
                </c:pt>
                <c:pt idx="1">
                  <c:v>Wrong Vaccine</c:v>
                </c:pt>
                <c:pt idx="2">
                  <c:v>Minimum Interval
Not Met</c:v>
                </c:pt>
                <c:pt idx="3">
                  <c:v>Outside
Age Range</c:v>
                </c:pt>
                <c:pt idx="4">
                  <c:v>Anaphylaxis &amp;
Repeat Dose</c:v>
                </c:pt>
                <c:pt idx="5">
                  <c:v>Live Virus &amp;
Immunocompromised</c:v>
                </c:pt>
              </c:strCache>
            </c:strRef>
          </c:cat>
          <c:val>
            <c:numRef>
              <c:f>'Data Dock'!$Q$46:$V$46</c:f>
              <c:numCache>
                <c:formatCode>0%</c:formatCode>
                <c:ptCount val="6"/>
                <c:pt idx="0">
                  <c:v>0.61000000000000065</c:v>
                </c:pt>
                <c:pt idx="1">
                  <c:v>0.21000000000000019</c:v>
                </c:pt>
                <c:pt idx="2">
                  <c:v>0.13</c:v>
                </c:pt>
                <c:pt idx="3">
                  <c:v>5.0000000000000031E-2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gapWidth val="100"/>
        <c:axId val="116609408"/>
        <c:axId val="116610944"/>
      </c:barChart>
      <c:catAx>
        <c:axId val="116609408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16610944"/>
        <c:crosses val="autoZero"/>
        <c:auto val="1"/>
        <c:lblAlgn val="ctr"/>
        <c:lblOffset val="100"/>
      </c:catAx>
      <c:valAx>
        <c:axId val="116610944"/>
        <c:scaling>
          <c:orientation val="minMax"/>
        </c:scaling>
        <c:axPos val="l"/>
        <c:majorGridlines/>
        <c:numFmt formatCode="0%" sourceLinked="0"/>
        <c:tickLblPos val="nextTo"/>
        <c:crossAx val="1166094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009326104996289"/>
          <c:y val="0.94300866572828002"/>
          <c:w val="0.22119578420522409"/>
          <c:h val="4.9891943924878647E-2"/>
        </c:manualLayout>
      </c:layout>
      <c:txPr>
        <a:bodyPr/>
        <a:lstStyle/>
        <a:p>
          <a:pPr rtl="0">
            <a:defRPr b="1" cap="none" spc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scene3d>
      <a:camera prst="orthographicFront"/>
      <a:lightRig rig="threePt" dir="t"/>
    </a:scene3d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E87E-7550-49E3-BAC0-2A7B8115595A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AECA-C5CB-4792-A5E8-99A8ECD6E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E87E-7550-49E3-BAC0-2A7B8115595A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AECA-C5CB-4792-A5E8-99A8ECD6E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E87E-7550-49E3-BAC0-2A7B8115595A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AECA-C5CB-4792-A5E8-99A8ECD6E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E87E-7550-49E3-BAC0-2A7B8115595A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AECA-C5CB-4792-A5E8-99A8ECD6E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E87E-7550-49E3-BAC0-2A7B8115595A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AECA-C5CB-4792-A5E8-99A8ECD6E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E87E-7550-49E3-BAC0-2A7B8115595A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AECA-C5CB-4792-A5E8-99A8ECD6E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E87E-7550-49E3-BAC0-2A7B8115595A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AECA-C5CB-4792-A5E8-99A8ECD6E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E87E-7550-49E3-BAC0-2A7B8115595A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AECA-C5CB-4792-A5E8-99A8ECD6E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E87E-7550-49E3-BAC0-2A7B8115595A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AECA-C5CB-4792-A5E8-99A8ECD6E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E87E-7550-49E3-BAC0-2A7B8115595A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AECA-C5CB-4792-A5E8-99A8ECD6E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E87E-7550-49E3-BAC0-2A7B8115595A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AECA-C5CB-4792-A5E8-99A8ECD6E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8E87E-7550-49E3-BAC0-2A7B8115595A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AECA-C5CB-4792-A5E8-99A8ECD6E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snohd.org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953000"/>
            <a:ext cx="6400800" cy="533400"/>
          </a:xfrm>
        </p:spPr>
        <p:txBody>
          <a:bodyPr>
            <a:normAutofit fontScale="92500" lnSpcReduction="10000"/>
          </a:bodyPr>
          <a:lstStyle/>
          <a:p>
            <a:pPr marL="225425" algn="l"/>
            <a:r>
              <a:rPr lang="en-US" b="1" dirty="0" smtClean="0">
                <a:solidFill>
                  <a:srgbClr val="002878"/>
                </a:solidFill>
              </a:rPr>
              <a:t>2012 Quality Improvement</a:t>
            </a:r>
            <a:endParaRPr lang="en-US" b="1" dirty="0">
              <a:solidFill>
                <a:srgbClr val="002878"/>
              </a:solidFill>
            </a:endParaRPr>
          </a:p>
        </p:txBody>
      </p:sp>
      <p:pic>
        <p:nvPicPr>
          <p:cNvPr id="4" name="Picture 5" descr="C:\Users\singram\AppData\Local\Microsoft\Windows\Temporary Internet Files\Content.IE5\6A3R20EF\MP900313987[1].jpg"/>
          <p:cNvPicPr>
            <a:picLocks noChangeAspect="1" noChangeArrowheads="1"/>
          </p:cNvPicPr>
          <p:nvPr/>
        </p:nvPicPr>
        <p:blipFill>
          <a:blip r:embed="rId2" cstate="print"/>
          <a:srcRect t="17544" b="28070"/>
          <a:stretch>
            <a:fillRect/>
          </a:stretch>
        </p:blipFill>
        <p:spPr bwMode="auto">
          <a:xfrm>
            <a:off x="228600" y="228600"/>
            <a:ext cx="8686800" cy="4724400"/>
          </a:xfrm>
          <a:prstGeom prst="rect">
            <a:avLst/>
          </a:prstGeom>
          <a:noFill/>
        </p:spPr>
      </p:pic>
      <p:sp>
        <p:nvSpPr>
          <p:cNvPr id="5" name="Round Same Side Corner Rectangle 4"/>
          <p:cNvSpPr/>
          <p:nvPr/>
        </p:nvSpPr>
        <p:spPr>
          <a:xfrm rot="10800000">
            <a:off x="228600" y="5486400"/>
            <a:ext cx="8686800" cy="1143000"/>
          </a:xfrm>
          <a:prstGeom prst="round2SameRect">
            <a:avLst/>
          </a:prstGeom>
          <a:solidFill>
            <a:srgbClr val="002878"/>
          </a:solidFill>
          <a:ln>
            <a:solidFill>
              <a:srgbClr val="002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41910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-100" dirty="0" smtClean="0">
                <a:solidFill>
                  <a:schemeClr val="bg1"/>
                </a:solidFill>
                <a:latin typeface="Rockwell" pitchFamily="18" charset="0"/>
              </a:rPr>
              <a:t>Improving Immunization Process</a:t>
            </a:r>
            <a:endParaRPr lang="en-US" sz="4000" dirty="0">
              <a:latin typeface="Rockwell" pitchFamily="18" charset="0"/>
            </a:endParaRPr>
          </a:p>
        </p:txBody>
      </p:sp>
      <p:pic>
        <p:nvPicPr>
          <p:cNvPr id="7" name="Picture 6" descr="Logo_REVERSE_white_wtag_300dpi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715000"/>
            <a:ext cx="1828800" cy="7488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" y="5410200"/>
            <a:ext cx="8686800" cy="228600"/>
          </a:xfrm>
          <a:prstGeom prst="rect">
            <a:avLst/>
          </a:prstGeom>
          <a:solidFill>
            <a:srgbClr val="69BE28"/>
          </a:solidFill>
          <a:ln>
            <a:solidFill>
              <a:srgbClr val="69B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878"/>
                </a:solidFill>
                <a:latin typeface="Century Gothic" pitchFamily="34" charset="0"/>
              </a:rPr>
              <a:t>Immunization Errors</a:t>
            </a:r>
            <a:endParaRPr lang="en-US" sz="4000" b="1" dirty="0">
              <a:solidFill>
                <a:srgbClr val="002878"/>
              </a:solidFill>
              <a:latin typeface="Century Gothic" pitchFamily="34" charset="0"/>
            </a:endParaRPr>
          </a:p>
        </p:txBody>
      </p:sp>
      <p:pic>
        <p:nvPicPr>
          <p:cNvPr id="3" name="Picture 2" descr="USE-Line_Chart_Color_Graph_Excel_2012_10_24_LML.jpg"/>
          <p:cNvPicPr>
            <a:picLocks noChangeAspect="1"/>
          </p:cNvPicPr>
          <p:nvPr/>
        </p:nvPicPr>
        <p:blipFill>
          <a:blip r:embed="rId2" cstate="print"/>
          <a:srcRect l="6863" t="30000" r="6863" b="30000"/>
          <a:stretch>
            <a:fillRect/>
          </a:stretch>
        </p:blipFill>
        <p:spPr>
          <a:xfrm>
            <a:off x="152400" y="1219200"/>
            <a:ext cx="87376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878"/>
                </a:solidFill>
                <a:latin typeface="Century Gothic" pitchFamily="34" charset="0"/>
              </a:rPr>
              <a:t>Aim Statement</a:t>
            </a:r>
            <a:endParaRPr lang="en-US" sz="4000" b="1" dirty="0">
              <a:solidFill>
                <a:srgbClr val="002878"/>
              </a:solidFill>
              <a:latin typeface="Century Gothic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09600" y="1219200"/>
            <a:ext cx="8077200" cy="4038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84188" marR="0" lvl="0" indent="-484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r>
              <a:rPr lang="en-US" sz="3200" noProof="0" dirty="0" smtClean="0">
                <a:solidFill>
                  <a:srgbClr val="002878"/>
                </a:solidFill>
                <a:latin typeface="Century Gothic" pitchFamily="34" charset="0"/>
              </a:rPr>
              <a:t>30% reduction in error</a:t>
            </a:r>
          </a:p>
          <a:p>
            <a:pPr marL="9144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9BE28"/>
              </a:buClr>
              <a:buSzTx/>
              <a:buFont typeface="Wingdings" pitchFamily="2" charset="2"/>
              <a:buChar char="§"/>
              <a:tabLst>
                <a:tab pos="914400" algn="l"/>
              </a:tabLst>
              <a:defRPr/>
            </a:pPr>
            <a:r>
              <a:rPr lang="en-US" sz="3200" dirty="0" smtClean="0">
                <a:solidFill>
                  <a:srgbClr val="002878"/>
                </a:solidFill>
                <a:latin typeface="Century Gothic" pitchFamily="34" charset="0"/>
              </a:rPr>
              <a:t>December 2011, b</a:t>
            </a:r>
            <a:r>
              <a:rPr kumimoji="0" lang="en-US" sz="3200" u="none" strike="noStrike" kern="1200" cap="none" spc="0" normalizeH="0" baseline="0" dirty="0" smtClean="0">
                <a:ln>
                  <a:noFill/>
                </a:ln>
                <a:solidFill>
                  <a:srgbClr val="002878"/>
                </a:solidFill>
                <a:effectLst/>
                <a:uLnTx/>
                <a:uFillTx/>
                <a:latin typeface="Century Gothic" pitchFamily="34" charset="0"/>
              </a:rPr>
              <a:t>aseline</a:t>
            </a:r>
            <a:r>
              <a:rPr kumimoji="0" lang="en-US" sz="3200" u="none" strike="noStrike" kern="1200" cap="none" spc="0" normalizeH="0" dirty="0" smtClean="0">
                <a:ln>
                  <a:noFill/>
                </a:ln>
                <a:solidFill>
                  <a:srgbClr val="002878"/>
                </a:solidFill>
                <a:effectLst/>
                <a:uLnTx/>
                <a:uFillTx/>
                <a:latin typeface="Century Gothic" pitchFamily="34" charset="0"/>
              </a:rPr>
              <a:t> 5.3/1000</a:t>
            </a:r>
          </a:p>
          <a:p>
            <a:pPr marL="9144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9BE28"/>
              </a:buClr>
              <a:buSzTx/>
              <a:tabLst>
                <a:tab pos="914400" algn="l"/>
              </a:tabLst>
              <a:defRPr/>
            </a:pPr>
            <a:endParaRPr lang="en-US" sz="800" baseline="0" noProof="0" dirty="0" smtClean="0">
              <a:latin typeface="Century Gothic" pitchFamily="34" charset="0"/>
            </a:endParaRPr>
          </a:p>
          <a:p>
            <a:pPr marL="914400" lvl="0" indent="-457200">
              <a:spcBef>
                <a:spcPct val="20000"/>
              </a:spcBef>
              <a:buClr>
                <a:srgbClr val="69BE28"/>
              </a:buClr>
              <a:buFont typeface="Wingdings" pitchFamily="2" charset="2"/>
              <a:buChar char="§"/>
              <a:tabLst>
                <a:tab pos="914400" algn="l"/>
              </a:tabLst>
              <a:defRPr/>
            </a:pPr>
            <a:r>
              <a:rPr kumimoji="0" lang="en-US" sz="3200" u="none" strike="noStrike" kern="1200" cap="none" spc="0" normalizeH="0" dirty="0" smtClean="0">
                <a:ln>
                  <a:noFill/>
                </a:ln>
                <a:solidFill>
                  <a:srgbClr val="002878"/>
                </a:solidFill>
                <a:effectLst/>
                <a:uLnTx/>
                <a:uFillTx/>
                <a:latin typeface="Century Gothic" pitchFamily="34" charset="0"/>
              </a:rPr>
              <a:t>January</a:t>
            </a:r>
            <a:r>
              <a:rPr lang="en-US" sz="3200" dirty="0" smtClean="0">
                <a:solidFill>
                  <a:srgbClr val="002878"/>
                </a:solidFill>
                <a:latin typeface="Century Gothic" pitchFamily="34" charset="0"/>
              </a:rPr>
              <a:t>—</a:t>
            </a:r>
            <a:r>
              <a:rPr kumimoji="0" lang="en-US" sz="3200" u="none" strike="noStrike" kern="1200" cap="none" spc="0" normalizeH="0" dirty="0" smtClean="0">
                <a:ln>
                  <a:noFill/>
                </a:ln>
                <a:solidFill>
                  <a:srgbClr val="002878"/>
                </a:solidFill>
                <a:effectLst/>
                <a:uLnTx/>
                <a:uFillTx/>
                <a:latin typeface="Century Gothic" pitchFamily="34" charset="0"/>
              </a:rPr>
              <a:t>August 2012:</a:t>
            </a:r>
          </a:p>
          <a:p>
            <a:pPr marL="1824038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371600" algn="l"/>
              </a:tabLst>
              <a:defRPr/>
            </a:pPr>
            <a:r>
              <a:rPr lang="en-US" sz="2800" baseline="0" noProof="0" dirty="0" smtClean="0">
                <a:solidFill>
                  <a:srgbClr val="002878"/>
                </a:solidFill>
                <a:latin typeface="Century Gothic" pitchFamily="34" charset="0"/>
              </a:rPr>
              <a:t>Total</a:t>
            </a:r>
            <a:r>
              <a:rPr lang="en-US" sz="2800" noProof="0" dirty="0" smtClean="0">
                <a:solidFill>
                  <a:srgbClr val="002878"/>
                </a:solidFill>
                <a:latin typeface="Century Gothic" pitchFamily="34" charset="0"/>
              </a:rPr>
              <a:t> doses = 8,466</a:t>
            </a:r>
          </a:p>
          <a:p>
            <a:pPr marL="1824038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371600" algn="l"/>
              </a:tabLst>
              <a:defRPr/>
            </a:pPr>
            <a:r>
              <a:rPr kumimoji="0" lang="en-US" sz="2800" u="none" strike="noStrike" kern="1200" cap="none" spc="0" normalizeH="0" baseline="0" dirty="0" smtClean="0">
                <a:ln>
                  <a:noFill/>
                </a:ln>
                <a:solidFill>
                  <a:srgbClr val="002878"/>
                </a:solidFill>
                <a:effectLst/>
                <a:uLnTx/>
                <a:uFillTx/>
                <a:latin typeface="Century Gothic" pitchFamily="34" charset="0"/>
              </a:rPr>
              <a:t>Total</a:t>
            </a:r>
            <a:r>
              <a:rPr kumimoji="0" lang="en-US" sz="2800" u="none" strike="noStrike" kern="1200" cap="none" spc="0" normalizeH="0" dirty="0" smtClean="0">
                <a:ln>
                  <a:noFill/>
                </a:ln>
                <a:solidFill>
                  <a:srgbClr val="002878"/>
                </a:solidFill>
                <a:effectLst/>
                <a:uLnTx/>
                <a:uFillTx/>
                <a:latin typeface="Century Gothic" pitchFamily="34" charset="0"/>
              </a:rPr>
              <a:t> errors = 22</a:t>
            </a:r>
          </a:p>
          <a:p>
            <a:pPr marL="1824038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371600" algn="l"/>
              </a:tabLst>
              <a:defRPr/>
            </a:pPr>
            <a:r>
              <a:rPr lang="en-US" sz="2800" baseline="0" noProof="0" dirty="0" smtClean="0">
                <a:solidFill>
                  <a:srgbClr val="002878"/>
                </a:solidFill>
                <a:latin typeface="Century Gothic" pitchFamily="34" charset="0"/>
              </a:rPr>
              <a:t>2.5/1000 error rate</a:t>
            </a:r>
          </a:p>
          <a:p>
            <a:pPr marL="1824038" lvl="0" indent="-457200">
              <a:spcBef>
                <a:spcPct val="20000"/>
              </a:spcBef>
              <a:buClr>
                <a:srgbClr val="002878"/>
              </a:buClr>
              <a:buFont typeface="Arial" pitchFamily="34" charset="0"/>
              <a:buChar char="•"/>
              <a:tabLst>
                <a:tab pos="1371600" algn="l"/>
              </a:tabLst>
              <a:defRPr/>
            </a:pPr>
            <a:r>
              <a:rPr lang="en-US" sz="2800" b="1" dirty="0" smtClean="0">
                <a:solidFill>
                  <a:srgbClr val="69BE28"/>
                </a:solidFill>
                <a:latin typeface="Century Gothic" pitchFamily="34" charset="0"/>
              </a:rPr>
              <a:t>53% reduction in error</a:t>
            </a:r>
            <a:r>
              <a:rPr lang="en-US" sz="2800" b="1" noProof="0" dirty="0" smtClean="0">
                <a:solidFill>
                  <a:srgbClr val="69BE28"/>
                </a:solidFill>
                <a:latin typeface="Century Gothic" pitchFamily="34" charset="0"/>
              </a:rPr>
              <a:t>!</a:t>
            </a:r>
            <a:endParaRPr lang="en-US" sz="2800" b="1" baseline="0" noProof="0" dirty="0" smtClean="0">
              <a:solidFill>
                <a:srgbClr val="69BE28"/>
              </a:solidFill>
              <a:latin typeface="Century Gothic" pitchFamily="34" charset="0"/>
            </a:endParaRPr>
          </a:p>
          <a:p>
            <a:pPr marL="13716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1371600" algn="l"/>
              </a:tabLst>
              <a:defRPr/>
            </a:pPr>
            <a:endParaRPr kumimoji="0" lang="en-US" sz="3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 rot="10800000">
            <a:off x="228600" y="5486400"/>
            <a:ext cx="8686800" cy="1143000"/>
          </a:xfrm>
          <a:prstGeom prst="round2SameRect">
            <a:avLst/>
          </a:prstGeom>
          <a:solidFill>
            <a:srgbClr val="002878"/>
          </a:solidFill>
          <a:ln>
            <a:solidFill>
              <a:srgbClr val="002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_REVERSE_white_wtag_300dpi 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715000"/>
            <a:ext cx="1828800" cy="7488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5410200"/>
            <a:ext cx="8686800" cy="228600"/>
          </a:xfrm>
          <a:prstGeom prst="rect">
            <a:avLst/>
          </a:prstGeom>
          <a:solidFill>
            <a:srgbClr val="69BE28"/>
          </a:solidFill>
          <a:ln>
            <a:solidFill>
              <a:srgbClr val="69B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921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878"/>
                </a:solidFill>
                <a:latin typeface="Century Gothic" pitchFamily="34" charset="0"/>
              </a:rPr>
              <a:t>Next Steps</a:t>
            </a:r>
            <a:endParaRPr lang="en-US" sz="4000" b="1" dirty="0">
              <a:solidFill>
                <a:srgbClr val="002878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524000"/>
            <a:ext cx="6934200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4188" lvl="0" indent="-484188">
              <a:spcBef>
                <a:spcPct val="20000"/>
              </a:spcBef>
              <a:buClr>
                <a:srgbClr val="69BE28"/>
              </a:buClr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lang="en-US" sz="2800" dirty="0" smtClean="0">
                <a:solidFill>
                  <a:srgbClr val="002878"/>
                </a:solidFill>
                <a:latin typeface="Century Gothic" pitchFamily="34" charset="0"/>
              </a:rPr>
              <a:t>Continue monthly analysis of doses administered</a:t>
            </a:r>
          </a:p>
          <a:p>
            <a:pPr marL="484188" lvl="0" indent="-484188">
              <a:spcBef>
                <a:spcPct val="20000"/>
              </a:spcBef>
              <a:buClr>
                <a:srgbClr val="69BE28"/>
              </a:buClr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lang="en-US" sz="2800" dirty="0" smtClean="0">
                <a:solidFill>
                  <a:srgbClr val="002878"/>
                </a:solidFill>
                <a:latin typeface="Century Gothic" pitchFamily="34" charset="0"/>
              </a:rPr>
              <a:t>Calculate error rate</a:t>
            </a:r>
          </a:p>
          <a:p>
            <a:pPr marL="484188" lvl="0" indent="-484188">
              <a:spcBef>
                <a:spcPct val="20000"/>
              </a:spcBef>
              <a:buClr>
                <a:srgbClr val="69BE28"/>
              </a:buClr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lang="en-US" sz="2800" dirty="0" smtClean="0">
                <a:solidFill>
                  <a:srgbClr val="002878"/>
                </a:solidFill>
                <a:latin typeface="Century Gothic" pitchFamily="34" charset="0"/>
              </a:rPr>
              <a:t>Remediate repetitive errors</a:t>
            </a:r>
          </a:p>
          <a:p>
            <a:pPr marL="484188" lvl="0" indent="-484188">
              <a:spcBef>
                <a:spcPct val="20000"/>
              </a:spcBef>
              <a:buClr>
                <a:srgbClr val="69BE28"/>
              </a:buClr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lang="en-US" sz="2800" dirty="0" smtClean="0">
                <a:solidFill>
                  <a:srgbClr val="002878"/>
                </a:solidFill>
                <a:latin typeface="Century Gothic" pitchFamily="34" charset="0"/>
              </a:rPr>
              <a:t>Create atmosphere of excellence</a:t>
            </a:r>
          </a:p>
          <a:p>
            <a:pPr marL="484188" lvl="0" indent="-484188">
              <a:spcBef>
                <a:spcPct val="20000"/>
              </a:spcBef>
              <a:buClr>
                <a:srgbClr val="69BE28"/>
              </a:buClr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lang="en-US" sz="2800" dirty="0" smtClean="0">
                <a:solidFill>
                  <a:srgbClr val="002878"/>
                </a:solidFill>
                <a:latin typeface="Century Gothic" pitchFamily="34" charset="0"/>
              </a:rPr>
              <a:t>Embrace change </a:t>
            </a:r>
          </a:p>
        </p:txBody>
      </p:sp>
      <p:sp>
        <p:nvSpPr>
          <p:cNvPr id="5" name="Round Same Side Corner Rectangle 4"/>
          <p:cNvSpPr/>
          <p:nvPr/>
        </p:nvSpPr>
        <p:spPr>
          <a:xfrm rot="10800000">
            <a:off x="228600" y="5486400"/>
            <a:ext cx="8686800" cy="1143000"/>
          </a:xfrm>
          <a:prstGeom prst="round2SameRect">
            <a:avLst/>
          </a:prstGeom>
          <a:solidFill>
            <a:srgbClr val="002878"/>
          </a:solidFill>
          <a:ln>
            <a:solidFill>
              <a:srgbClr val="002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_REVERSE_white_wtag_300dpi 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715000"/>
            <a:ext cx="1828800" cy="7488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5410200"/>
            <a:ext cx="8686800" cy="228600"/>
          </a:xfrm>
          <a:prstGeom prst="rect">
            <a:avLst/>
          </a:prstGeom>
          <a:solidFill>
            <a:srgbClr val="69BE28"/>
          </a:solidFill>
          <a:ln>
            <a:solidFill>
              <a:srgbClr val="69B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304800"/>
            <a:ext cx="5638800" cy="6324600"/>
          </a:xfrm>
        </p:spPr>
        <p:txBody>
          <a:bodyPr/>
          <a:lstStyle/>
          <a:p>
            <a:pPr>
              <a:buNone/>
            </a:pPr>
            <a:endParaRPr lang="en-US" sz="2800" dirty="0" smtClean="0">
              <a:solidFill>
                <a:srgbClr val="002878"/>
              </a:solidFill>
              <a:latin typeface="Century Gothic" pitchFamily="34" charset="0"/>
            </a:endParaRPr>
          </a:p>
          <a:p>
            <a:pPr>
              <a:buNone/>
            </a:pPr>
            <a:endParaRPr lang="en-US" sz="2800" dirty="0" smtClean="0">
              <a:solidFill>
                <a:srgbClr val="002878"/>
              </a:solidFill>
              <a:latin typeface="Century Gothic" pitchFamily="34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2878"/>
                </a:solidFill>
                <a:latin typeface="Century Gothic" pitchFamily="34" charset="0"/>
              </a:rPr>
              <a:t>For more information, contact:</a:t>
            </a:r>
          </a:p>
          <a:p>
            <a:pPr>
              <a:buNone/>
            </a:pPr>
            <a:endParaRPr lang="en-US" sz="2800" dirty="0" smtClean="0">
              <a:latin typeface="Century Gothic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878"/>
                </a:solidFill>
                <a:latin typeface="Century Gothic" pitchFamily="34" charset="0"/>
              </a:rPr>
              <a:t>Rita Mell, RN, BSN</a:t>
            </a:r>
          </a:p>
          <a:p>
            <a:pPr>
              <a:buNone/>
            </a:pPr>
            <a:r>
              <a:rPr lang="en-US" dirty="0" smtClean="0">
                <a:solidFill>
                  <a:srgbClr val="002878"/>
                </a:solidFill>
                <a:latin typeface="Century Gothic" pitchFamily="34" charset="0"/>
              </a:rPr>
              <a:t>Phone: 425-339-8626</a:t>
            </a:r>
          </a:p>
          <a:p>
            <a:pPr>
              <a:buNone/>
            </a:pPr>
            <a:r>
              <a:rPr lang="en-US" dirty="0" smtClean="0">
                <a:solidFill>
                  <a:srgbClr val="002878"/>
                </a:solidFill>
                <a:latin typeface="Century Gothic" pitchFamily="34" charset="0"/>
              </a:rPr>
              <a:t>Email: rmell@snohd.org</a:t>
            </a:r>
          </a:p>
          <a:p>
            <a:pPr>
              <a:buNone/>
            </a:pPr>
            <a:endParaRPr lang="en-US" sz="2000" dirty="0" smtClean="0">
              <a:latin typeface="Century Gothic" pitchFamily="34" charset="0"/>
            </a:endParaRPr>
          </a:p>
          <a:p>
            <a:pPr>
              <a:buNone/>
            </a:pPr>
            <a:r>
              <a:rPr lang="en-US" dirty="0" smtClean="0">
                <a:latin typeface="Century Gothic" pitchFamily="34" charset="0"/>
                <a:hlinkClick r:id="rId2"/>
              </a:rPr>
              <a:t>www.snohd.org</a:t>
            </a:r>
            <a:endParaRPr lang="en-US" dirty="0" smtClean="0">
              <a:latin typeface="Century Gothic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304800"/>
            <a:ext cx="2514600" cy="1524000"/>
          </a:xfrm>
          <a:prstGeom prst="roundRect">
            <a:avLst/>
          </a:prstGeom>
          <a:solidFill>
            <a:srgbClr val="002878"/>
          </a:solidFill>
          <a:ln>
            <a:solidFill>
              <a:srgbClr val="002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5105400"/>
            <a:ext cx="2514600" cy="1524000"/>
          </a:xfrm>
          <a:prstGeom prst="roundRect">
            <a:avLst/>
          </a:prstGeom>
          <a:solidFill>
            <a:srgbClr val="002878"/>
          </a:solidFill>
          <a:ln>
            <a:solidFill>
              <a:srgbClr val="002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6" descr="Logo_REVERSE_white_wtag_300dpi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715000"/>
            <a:ext cx="1828800" cy="7488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1447800"/>
            <a:ext cx="2362200" cy="3962400"/>
          </a:xfrm>
          <a:prstGeom prst="rect">
            <a:avLst/>
          </a:prstGeom>
          <a:solidFill>
            <a:srgbClr val="002878"/>
          </a:solidFill>
          <a:ln>
            <a:solidFill>
              <a:srgbClr val="002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-457200" y="3352800"/>
            <a:ext cx="6324600" cy="228600"/>
          </a:xfrm>
          <a:prstGeom prst="rect">
            <a:avLst/>
          </a:prstGeom>
          <a:solidFill>
            <a:srgbClr val="69BE28"/>
          </a:solidFill>
          <a:ln>
            <a:solidFill>
              <a:srgbClr val="69B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1143000"/>
            <a:ext cx="8686800" cy="4038600"/>
          </a:xfrm>
          <a:prstGeom prst="rect">
            <a:avLst/>
          </a:prstGeom>
          <a:solidFill>
            <a:srgbClr val="C2EBA3"/>
          </a:solidFill>
          <a:ln>
            <a:solidFill>
              <a:srgbClr val="C2E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5"/>
          <p:cNvSpPr/>
          <p:nvPr/>
        </p:nvSpPr>
        <p:spPr>
          <a:xfrm>
            <a:off x="228600" y="228600"/>
            <a:ext cx="8686800" cy="914400"/>
          </a:xfrm>
          <a:prstGeom prst="round2SameRect">
            <a:avLst/>
          </a:prstGeom>
          <a:solidFill>
            <a:srgbClr val="C2EBA3"/>
          </a:solidFill>
          <a:ln>
            <a:solidFill>
              <a:srgbClr val="C2E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878"/>
                </a:solidFill>
                <a:latin typeface="Century Gothic" pitchFamily="34" charset="0"/>
              </a:rPr>
              <a:t>Why Quality Improvement?</a:t>
            </a:r>
            <a:endParaRPr lang="en-US" sz="4000" b="1" dirty="0">
              <a:solidFill>
                <a:srgbClr val="002878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5410200" cy="35813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878"/>
                </a:solidFill>
                <a:latin typeface="Century Gothic" pitchFamily="34" charset="0"/>
              </a:rPr>
              <a:t>Health District interest in systematic evaluation and improvement of its programs and processes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878"/>
                </a:solidFill>
                <a:latin typeface="Century Gothic" pitchFamily="34" charset="0"/>
              </a:rPr>
              <a:t>Immunization program already tracking administration errors</a:t>
            </a:r>
          </a:p>
          <a:p>
            <a:pPr marL="514350" indent="-514350">
              <a:buNone/>
            </a:pPr>
            <a:endParaRPr lang="en-US" sz="2800" dirty="0">
              <a:solidFill>
                <a:srgbClr val="002878"/>
              </a:solidFill>
              <a:latin typeface="Century Gothic" pitchFamily="34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 rot="10800000">
            <a:off x="228600" y="5486400"/>
            <a:ext cx="8686800" cy="1143000"/>
          </a:xfrm>
          <a:prstGeom prst="round2SameRect">
            <a:avLst/>
          </a:prstGeom>
          <a:solidFill>
            <a:srgbClr val="002878"/>
          </a:solidFill>
          <a:ln>
            <a:solidFill>
              <a:srgbClr val="002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_REVERSE_white_wtag_300dpi 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715000"/>
            <a:ext cx="1828800" cy="7488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10200"/>
            <a:ext cx="8686800" cy="228600"/>
          </a:xfrm>
          <a:prstGeom prst="rect">
            <a:avLst/>
          </a:prstGeom>
          <a:solidFill>
            <a:srgbClr val="69BE28"/>
          </a:solidFill>
          <a:ln>
            <a:solidFill>
              <a:srgbClr val="69B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C:\Users\singram\AppData\Local\Microsoft\Windows\Temporary Internet Files\Content.IE5\P9AF2C3C\MP90044226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143000"/>
            <a:ext cx="2438400" cy="36576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878"/>
                </a:solidFill>
                <a:latin typeface="Century Gothic" pitchFamily="34" charset="0"/>
              </a:rPr>
              <a:t>Immunizations Project Team</a:t>
            </a:r>
            <a:endParaRPr lang="en-US" sz="4000" b="1" dirty="0">
              <a:solidFill>
                <a:srgbClr val="002878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1"/>
            <a:ext cx="7391400" cy="3200399"/>
          </a:xfrm>
        </p:spPr>
        <p:txBody>
          <a:bodyPr>
            <a:normAutofit/>
          </a:bodyPr>
          <a:lstStyle/>
          <a:p>
            <a:pPr marL="365760" lvl="0" indent="-36576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69BE28"/>
              </a:buClr>
              <a:buFont typeface="Wingdings" pitchFamily="2" charset="2"/>
              <a:buChar char="§"/>
              <a:tabLst>
                <a:tab pos="466725" algn="l"/>
              </a:tabLst>
              <a:defRPr/>
            </a:pPr>
            <a:r>
              <a:rPr lang="en-US" sz="2400" dirty="0">
                <a:solidFill>
                  <a:srgbClr val="002878"/>
                </a:solidFill>
                <a:latin typeface="Century Gothic" pitchFamily="34" charset="0"/>
              </a:rPr>
              <a:t>Scott Davis, QI Coordinator TPCHD</a:t>
            </a:r>
          </a:p>
          <a:p>
            <a:pPr marL="365760" lvl="0" indent="-36576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69BE28"/>
              </a:buClr>
              <a:buFont typeface="Wingdings" pitchFamily="2" charset="2"/>
              <a:buChar char="§"/>
              <a:tabLst>
                <a:tab pos="466725" algn="l"/>
              </a:tabLst>
              <a:defRPr/>
            </a:pPr>
            <a:r>
              <a:rPr lang="en-US" sz="2400" dirty="0">
                <a:solidFill>
                  <a:srgbClr val="002878"/>
                </a:solidFill>
                <a:latin typeface="Century Gothic" pitchFamily="34" charset="0"/>
              </a:rPr>
              <a:t>Brenda Newell, LICSW HIV/STD/VHO Mgr SHD</a:t>
            </a:r>
          </a:p>
          <a:p>
            <a:pPr marL="365760" lvl="0" indent="-36576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69BE28"/>
              </a:buClr>
              <a:buFont typeface="Wingdings" pitchFamily="2" charset="2"/>
              <a:buChar char="§"/>
              <a:tabLst>
                <a:tab pos="466725" algn="l"/>
              </a:tabLst>
              <a:defRPr/>
            </a:pPr>
            <a:r>
              <a:rPr lang="en-US" sz="2400" dirty="0">
                <a:solidFill>
                  <a:srgbClr val="002878"/>
                </a:solidFill>
                <a:latin typeface="Century Gothic" pitchFamily="34" charset="0"/>
              </a:rPr>
              <a:t>Rita Mell, RN, BSN Immunization Mgr SHD</a:t>
            </a:r>
          </a:p>
          <a:p>
            <a:pPr marL="365760" lvl="0" indent="-36576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69BE28"/>
              </a:buClr>
              <a:buFont typeface="Wingdings" pitchFamily="2" charset="2"/>
              <a:buChar char="§"/>
              <a:tabLst>
                <a:tab pos="466725" algn="l"/>
              </a:tabLst>
              <a:defRPr/>
            </a:pPr>
            <a:r>
              <a:rPr lang="en-US" sz="2400" dirty="0">
                <a:solidFill>
                  <a:srgbClr val="002878"/>
                </a:solidFill>
                <a:latin typeface="Century Gothic" pitchFamily="34" charset="0"/>
              </a:rPr>
              <a:t>Ivy Giessen, Applications Systems Analyst SHD</a:t>
            </a:r>
          </a:p>
          <a:p>
            <a:pPr marL="365760" lvl="0" indent="-36576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69BE28"/>
              </a:buClr>
              <a:buFont typeface="Wingdings" pitchFamily="2" charset="2"/>
              <a:buChar char="§"/>
              <a:tabLst>
                <a:tab pos="466725" algn="l"/>
              </a:tabLst>
              <a:defRPr/>
            </a:pPr>
            <a:r>
              <a:rPr lang="en-US" sz="2400" dirty="0">
                <a:solidFill>
                  <a:srgbClr val="002878"/>
                </a:solidFill>
                <a:latin typeface="Century Gothic" pitchFamily="34" charset="0"/>
              </a:rPr>
              <a:t>Immunization Clinic Staff SHD</a:t>
            </a:r>
          </a:p>
        </p:txBody>
      </p:sp>
      <p:sp>
        <p:nvSpPr>
          <p:cNvPr id="4" name="Round Same Side Corner Rectangle 3"/>
          <p:cNvSpPr/>
          <p:nvPr/>
        </p:nvSpPr>
        <p:spPr>
          <a:xfrm rot="10800000">
            <a:off x="228600" y="5486400"/>
            <a:ext cx="8686800" cy="1143000"/>
          </a:xfrm>
          <a:prstGeom prst="round2SameRect">
            <a:avLst/>
          </a:prstGeom>
          <a:solidFill>
            <a:srgbClr val="002878"/>
          </a:solidFill>
          <a:ln>
            <a:solidFill>
              <a:srgbClr val="002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_REVERSE_white_wtag_300dpi 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715000"/>
            <a:ext cx="1828800" cy="7488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5410200"/>
            <a:ext cx="8686800" cy="228600"/>
          </a:xfrm>
          <a:prstGeom prst="rect">
            <a:avLst/>
          </a:prstGeom>
          <a:solidFill>
            <a:srgbClr val="69BE28"/>
          </a:solidFill>
          <a:ln>
            <a:solidFill>
              <a:srgbClr val="69B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2878"/>
                </a:solidFill>
                <a:latin typeface="Century Gothic" pitchFamily="34" charset="0"/>
              </a:rPr>
              <a:t>Immunization Project Identification</a:t>
            </a:r>
            <a:endParaRPr lang="en-US" b="1" dirty="0">
              <a:solidFill>
                <a:srgbClr val="002878"/>
              </a:solidFill>
              <a:latin typeface="Century Gothic" pitchFamily="34" charset="0"/>
            </a:endParaRPr>
          </a:p>
        </p:txBody>
      </p:sp>
      <p:pic>
        <p:nvPicPr>
          <p:cNvPr id="4" name="Picture 3" descr="Use-Aug2011_Dec2011_Line_Chart_ColorGraph_Word_2012_10_24_LML.jpg"/>
          <p:cNvPicPr>
            <a:picLocks noChangeAspect="1"/>
          </p:cNvPicPr>
          <p:nvPr/>
        </p:nvPicPr>
        <p:blipFill>
          <a:blip r:embed="rId2" cstate="print"/>
          <a:srcRect l="11176" t="8889" r="11177" b="43333"/>
          <a:stretch>
            <a:fillRect/>
          </a:stretch>
        </p:blipFill>
        <p:spPr>
          <a:xfrm>
            <a:off x="304800" y="1066800"/>
            <a:ext cx="8534400" cy="5689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878"/>
                </a:solidFill>
                <a:latin typeface="Century Gothic" pitchFamily="34" charset="0"/>
              </a:rPr>
              <a:t>Immunization AIM Statement</a:t>
            </a:r>
            <a:endParaRPr lang="en-US" sz="4000" b="1" dirty="0">
              <a:solidFill>
                <a:srgbClr val="002878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1524000"/>
            <a:ext cx="5943600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365760">
              <a:spcAft>
                <a:spcPts val="1800"/>
              </a:spcAft>
              <a:buClr>
                <a:srgbClr val="69BE28"/>
              </a:buClr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lang="en-US" sz="2800" i="1" dirty="0">
                <a:solidFill>
                  <a:srgbClr val="002878"/>
                </a:solidFill>
                <a:latin typeface="Century Gothic" pitchFamily="34" charset="0"/>
              </a:rPr>
              <a:t>Reduce the immunization error rate from </a:t>
            </a:r>
            <a:r>
              <a:rPr lang="en-US" sz="2800" i="1" dirty="0" smtClean="0">
                <a:solidFill>
                  <a:srgbClr val="002878"/>
                </a:solidFill>
                <a:latin typeface="Century Gothic" pitchFamily="34" charset="0"/>
              </a:rPr>
              <a:t>1-2/1000 </a:t>
            </a:r>
            <a:r>
              <a:rPr lang="en-US" sz="2800" i="1" dirty="0">
                <a:solidFill>
                  <a:srgbClr val="002878"/>
                </a:solidFill>
                <a:latin typeface="Century Gothic" pitchFamily="34" charset="0"/>
              </a:rPr>
              <a:t>to less than </a:t>
            </a:r>
            <a:r>
              <a:rPr lang="en-US" sz="2800" i="1" dirty="0" smtClean="0">
                <a:solidFill>
                  <a:srgbClr val="002878"/>
                </a:solidFill>
                <a:latin typeface="Century Gothic" pitchFamily="34" charset="0"/>
              </a:rPr>
              <a:t>1/10,000 </a:t>
            </a:r>
            <a:r>
              <a:rPr lang="en-US" sz="2800" i="1" dirty="0">
                <a:solidFill>
                  <a:srgbClr val="002878"/>
                </a:solidFill>
                <a:latin typeface="Century Gothic" pitchFamily="34" charset="0"/>
              </a:rPr>
              <a:t>administrations by 12/31/2012</a:t>
            </a:r>
          </a:p>
          <a:p>
            <a:pPr marL="365760" lvl="0" indent="-365760">
              <a:spcAft>
                <a:spcPts val="1200"/>
              </a:spcAft>
              <a:buClr>
                <a:srgbClr val="69BE28"/>
              </a:buClr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lang="en-US" sz="2800" i="1" dirty="0">
                <a:solidFill>
                  <a:srgbClr val="002878"/>
                </a:solidFill>
                <a:latin typeface="Century Gothic" pitchFamily="34" charset="0"/>
              </a:rPr>
              <a:t>30% reduction in error rate from 5.3/1000 to 4/1000 administrations by 12/31/2012</a:t>
            </a:r>
          </a:p>
        </p:txBody>
      </p:sp>
      <p:pic>
        <p:nvPicPr>
          <p:cNvPr id="1029" name="Picture 5" descr="C:\Users\singram\AppData\Local\Microsoft\Windows\Temporary Internet Files\Content.IE5\O246R5F8\MP90032108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2609088" cy="3657600"/>
          </a:xfrm>
          <a:prstGeom prst="roundRect">
            <a:avLst/>
          </a:prstGeom>
          <a:noFill/>
        </p:spPr>
      </p:pic>
      <p:sp>
        <p:nvSpPr>
          <p:cNvPr id="7" name="Round Same Side Corner Rectangle 6"/>
          <p:cNvSpPr/>
          <p:nvPr/>
        </p:nvSpPr>
        <p:spPr>
          <a:xfrm rot="10800000">
            <a:off x="228600" y="5486400"/>
            <a:ext cx="8686800" cy="1143000"/>
          </a:xfrm>
          <a:prstGeom prst="round2SameRect">
            <a:avLst/>
          </a:prstGeom>
          <a:solidFill>
            <a:srgbClr val="002878"/>
          </a:solidFill>
          <a:ln>
            <a:solidFill>
              <a:srgbClr val="002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5410200"/>
            <a:ext cx="8686800" cy="228600"/>
          </a:xfrm>
          <a:prstGeom prst="rect">
            <a:avLst/>
          </a:prstGeom>
          <a:solidFill>
            <a:srgbClr val="69BE28"/>
          </a:solidFill>
          <a:ln>
            <a:solidFill>
              <a:srgbClr val="69B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_REVERSE_white_wtag_300dpi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715000"/>
            <a:ext cx="1828800" cy="748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 rot="10800000">
            <a:off x="228600" y="5486400"/>
            <a:ext cx="8686800" cy="1143000"/>
          </a:xfrm>
          <a:prstGeom prst="round2SameRect">
            <a:avLst/>
          </a:prstGeom>
          <a:solidFill>
            <a:srgbClr val="002878"/>
          </a:solidFill>
          <a:ln>
            <a:solidFill>
              <a:srgbClr val="002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_REVERSE_white_wtag_300dpi 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715000"/>
            <a:ext cx="1828800" cy="7488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1752600"/>
            <a:ext cx="7162800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400050">
              <a:spcBef>
                <a:spcPct val="20000"/>
              </a:spcBef>
              <a:buClr>
                <a:srgbClr val="69BE28"/>
              </a:buClr>
              <a:buFont typeface="Wingdings" pitchFamily="2" charset="2"/>
              <a:buChar char="§"/>
              <a:tabLst>
                <a:tab pos="400050" algn="l"/>
              </a:tabLst>
              <a:defRPr/>
            </a:pPr>
            <a:r>
              <a:rPr lang="en-US" sz="2800" dirty="0" smtClean="0">
                <a:solidFill>
                  <a:srgbClr val="002878"/>
                </a:solidFill>
                <a:latin typeface="Century Gothic" pitchFamily="34" charset="0"/>
              </a:rPr>
              <a:t>Introduce QI method to staff – buy in</a:t>
            </a:r>
          </a:p>
          <a:p>
            <a:pPr marL="400050" lvl="0" indent="-400050">
              <a:spcBef>
                <a:spcPct val="20000"/>
              </a:spcBef>
              <a:buClr>
                <a:srgbClr val="69BE28"/>
              </a:buClr>
              <a:buFont typeface="Wingdings" pitchFamily="2" charset="2"/>
              <a:buChar char="§"/>
              <a:tabLst>
                <a:tab pos="400050" algn="l"/>
              </a:tabLst>
              <a:defRPr/>
            </a:pPr>
            <a:r>
              <a:rPr lang="en-US" sz="2800" dirty="0" smtClean="0">
                <a:solidFill>
                  <a:srgbClr val="002878"/>
                </a:solidFill>
                <a:latin typeface="Century Gothic" pitchFamily="34" charset="0"/>
              </a:rPr>
              <a:t>Obtain baseline data</a:t>
            </a:r>
          </a:p>
          <a:p>
            <a:pPr marL="400050" lvl="0" indent="-400050">
              <a:spcBef>
                <a:spcPct val="20000"/>
              </a:spcBef>
              <a:buClr>
                <a:srgbClr val="69BE28"/>
              </a:buClr>
              <a:buFont typeface="Wingdings" pitchFamily="2" charset="2"/>
              <a:buChar char="§"/>
              <a:tabLst>
                <a:tab pos="400050" algn="l"/>
              </a:tabLst>
              <a:defRPr/>
            </a:pPr>
            <a:r>
              <a:rPr lang="en-US" sz="2800" dirty="0" smtClean="0">
                <a:solidFill>
                  <a:srgbClr val="002878"/>
                </a:solidFill>
                <a:latin typeface="Century Gothic" pitchFamily="34" charset="0"/>
              </a:rPr>
              <a:t>Define error type</a:t>
            </a:r>
          </a:p>
          <a:p>
            <a:pPr marL="400050" lvl="0" indent="-400050">
              <a:spcBef>
                <a:spcPct val="20000"/>
              </a:spcBef>
              <a:buClr>
                <a:srgbClr val="69BE28"/>
              </a:buClr>
              <a:buFont typeface="Wingdings" pitchFamily="2" charset="2"/>
              <a:buChar char="§"/>
              <a:tabLst>
                <a:tab pos="400050" algn="l"/>
              </a:tabLst>
              <a:defRPr/>
            </a:pPr>
            <a:r>
              <a:rPr lang="en-US" sz="2800" dirty="0" smtClean="0">
                <a:solidFill>
                  <a:srgbClr val="002878"/>
                </a:solidFill>
                <a:latin typeface="Century Gothic" pitchFamily="34" charset="0"/>
              </a:rPr>
              <a:t>Standardize clinic processes</a:t>
            </a:r>
          </a:p>
          <a:p>
            <a:pPr marL="400050" lvl="0" indent="-400050">
              <a:spcBef>
                <a:spcPct val="20000"/>
              </a:spcBef>
              <a:buClr>
                <a:srgbClr val="69BE28"/>
              </a:buClr>
              <a:buFont typeface="Wingdings" pitchFamily="2" charset="2"/>
              <a:buChar char="§"/>
              <a:tabLst>
                <a:tab pos="400050" algn="l"/>
              </a:tabLst>
              <a:defRPr/>
            </a:pPr>
            <a:r>
              <a:rPr lang="en-US" sz="2800" dirty="0" smtClean="0">
                <a:solidFill>
                  <a:srgbClr val="002878"/>
                </a:solidFill>
                <a:latin typeface="Century Gothic" pitchFamily="34" charset="0"/>
              </a:rPr>
              <a:t>Establish new work flow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5410200"/>
            <a:ext cx="8686800" cy="228600"/>
          </a:xfrm>
          <a:prstGeom prst="rect">
            <a:avLst/>
          </a:prstGeom>
          <a:solidFill>
            <a:srgbClr val="69BE28"/>
          </a:solidFill>
          <a:ln>
            <a:solidFill>
              <a:srgbClr val="69B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200" b="1" dirty="0" smtClean="0">
                <a:solidFill>
                  <a:srgbClr val="002878"/>
                </a:solidFill>
                <a:latin typeface="Century Gothic" pitchFamily="34" charset="0"/>
              </a:rPr>
              <a:t/>
            </a:r>
            <a:br>
              <a:rPr lang="en-US" sz="200" b="1" dirty="0" smtClean="0">
                <a:solidFill>
                  <a:srgbClr val="002878"/>
                </a:solidFill>
                <a:latin typeface="Century Gothic" pitchFamily="34" charset="0"/>
              </a:rPr>
            </a:br>
            <a:r>
              <a:rPr lang="en-US" sz="200" b="1" dirty="0" smtClean="0">
                <a:solidFill>
                  <a:srgbClr val="002878"/>
                </a:solidFill>
                <a:latin typeface="Century Gothic" pitchFamily="34" charset="0"/>
              </a:rPr>
              <a:t/>
            </a:r>
            <a:br>
              <a:rPr lang="en-US" sz="200" b="1" dirty="0" smtClean="0">
                <a:solidFill>
                  <a:srgbClr val="002878"/>
                </a:solidFill>
                <a:latin typeface="Century Gothic" pitchFamily="34" charset="0"/>
              </a:rPr>
            </a:br>
            <a:r>
              <a:rPr lang="en-US" sz="4000" b="1" dirty="0" smtClean="0">
                <a:solidFill>
                  <a:srgbClr val="002878"/>
                </a:solidFill>
                <a:latin typeface="Century Gothic" pitchFamily="34" charset="0"/>
              </a:rPr>
              <a:t>Immunization Project Activities</a:t>
            </a:r>
            <a:endParaRPr lang="en-US" sz="4000" b="1" dirty="0">
              <a:solidFill>
                <a:srgbClr val="002878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1905000"/>
            <a:ext cx="7696200" cy="4038600"/>
          </a:xfrm>
          <a:prstGeom prst="rect">
            <a:avLst/>
          </a:prstGeom>
          <a:solidFill>
            <a:srgbClr val="C2EBA3"/>
          </a:solidFill>
          <a:ln>
            <a:solidFill>
              <a:srgbClr val="C2E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2000" y="5486400"/>
            <a:ext cx="7696200" cy="1066800"/>
          </a:xfrm>
          <a:prstGeom prst="roundRect">
            <a:avLst/>
          </a:prstGeom>
          <a:solidFill>
            <a:srgbClr val="C2EBA3"/>
          </a:solidFill>
          <a:ln>
            <a:solidFill>
              <a:srgbClr val="C2E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62000" y="1066800"/>
            <a:ext cx="7696200" cy="1066800"/>
          </a:xfrm>
          <a:prstGeom prst="roundRect">
            <a:avLst/>
          </a:prstGeom>
          <a:solidFill>
            <a:srgbClr val="C2EBA3"/>
          </a:solidFill>
          <a:ln>
            <a:solidFill>
              <a:srgbClr val="C2E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048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878"/>
                </a:solidFill>
                <a:latin typeface="Century Gothic" pitchFamily="34" charset="0"/>
              </a:rPr>
              <a:t>Immunization Root Cause</a:t>
            </a:r>
            <a:endParaRPr lang="en-US" sz="4000" b="1" dirty="0">
              <a:solidFill>
                <a:srgbClr val="002878"/>
              </a:solidFill>
              <a:latin typeface="Century Gothic" pitchFamily="34" charset="0"/>
            </a:endParaRPr>
          </a:p>
        </p:txBody>
      </p:sp>
      <p:pic>
        <p:nvPicPr>
          <p:cNvPr id="2" name="Picture 7" descr="Snoh IZ QI CED re too many doses 2-29-12 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87462"/>
            <a:ext cx="7239000" cy="5037138"/>
          </a:xfrm>
          <a:prstGeom prst="rect">
            <a:avLst/>
          </a:prstGeom>
          <a:solidFill>
            <a:srgbClr val="C2EBA3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878"/>
                </a:solidFill>
                <a:latin typeface="Century Gothic" pitchFamily="34" charset="0"/>
              </a:rPr>
              <a:t>Immunization Tracking</a:t>
            </a:r>
            <a:endParaRPr lang="en-US" sz="4000" b="1" dirty="0">
              <a:solidFill>
                <a:srgbClr val="002878"/>
              </a:solidFill>
              <a:latin typeface="Century Gothic" pitchFamily="34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304800" y="1219200"/>
          <a:ext cx="8534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878"/>
                </a:solidFill>
                <a:latin typeface="Century Gothic" pitchFamily="34" charset="0"/>
              </a:rPr>
              <a:t>Immunization Error Type</a:t>
            </a:r>
            <a:endParaRPr lang="en-US" sz="4000" b="1" dirty="0">
              <a:latin typeface="Century Gothic" pitchFamily="34" charset="0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304800" y="1219200"/>
          <a:ext cx="8534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235</Words>
  <Application>Microsoft Office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Why Quality Improvement?</vt:lpstr>
      <vt:lpstr>Immunizations Project Team</vt:lpstr>
      <vt:lpstr>Immunization Project Identification</vt:lpstr>
      <vt:lpstr>Immunization AIM Statement</vt:lpstr>
      <vt:lpstr>Slide 6</vt:lpstr>
      <vt:lpstr>Slide 7</vt:lpstr>
      <vt:lpstr>Slide 8</vt:lpstr>
      <vt:lpstr>Immunization Error Type</vt:lpstr>
      <vt:lpstr>Immunization Errors</vt:lpstr>
      <vt:lpstr>Aim Statement</vt:lpstr>
      <vt:lpstr>Next Steps</vt:lpstr>
      <vt:lpstr>Slide 13</vt:lpstr>
    </vt:vector>
  </TitlesOfParts>
  <Company>Snohomish Health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singram</dc:creator>
  <cp:lastModifiedBy>singram</cp:lastModifiedBy>
  <cp:revision>30</cp:revision>
  <dcterms:created xsi:type="dcterms:W3CDTF">2012-11-14T22:25:26Z</dcterms:created>
  <dcterms:modified xsi:type="dcterms:W3CDTF">2012-11-21T21:50:05Z</dcterms:modified>
</cp:coreProperties>
</file>