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31"/>
  </p:notesMasterIdLst>
  <p:handoutMasterIdLst>
    <p:handoutMasterId r:id="rId32"/>
  </p:handoutMasterIdLst>
  <p:sldIdLst>
    <p:sldId id="256" r:id="rId2"/>
    <p:sldId id="295" r:id="rId3"/>
    <p:sldId id="296" r:id="rId4"/>
    <p:sldId id="258" r:id="rId5"/>
    <p:sldId id="257" r:id="rId6"/>
    <p:sldId id="292" r:id="rId7"/>
    <p:sldId id="274" r:id="rId8"/>
    <p:sldId id="265" r:id="rId9"/>
    <p:sldId id="261" r:id="rId10"/>
    <p:sldId id="263" r:id="rId11"/>
    <p:sldId id="277" r:id="rId12"/>
    <p:sldId id="259" r:id="rId13"/>
    <p:sldId id="260" r:id="rId14"/>
    <p:sldId id="270" r:id="rId15"/>
    <p:sldId id="273" r:id="rId16"/>
    <p:sldId id="288" r:id="rId17"/>
    <p:sldId id="280" r:id="rId18"/>
    <p:sldId id="287" r:id="rId19"/>
    <p:sldId id="300" r:id="rId20"/>
    <p:sldId id="299" r:id="rId21"/>
    <p:sldId id="282" r:id="rId22"/>
    <p:sldId id="289" r:id="rId23"/>
    <p:sldId id="290" r:id="rId24"/>
    <p:sldId id="297" r:id="rId25"/>
    <p:sldId id="298" r:id="rId26"/>
    <p:sldId id="301" r:id="rId27"/>
    <p:sldId id="283" r:id="rId28"/>
    <p:sldId id="284" r:id="rId29"/>
    <p:sldId id="285" r:id="rId3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088" y="-53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084A5F18-B68E-40BE-8DE3-E0B69D080909}" type="datetimeFigureOut">
              <a:rPr lang="en-US"/>
              <a:pPr>
                <a:defRPr/>
              </a:pPr>
              <a:t>9/20/2012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7A5E80A4-3122-496A-951E-C0FC68BC56B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E5EA778A-DE88-4869-8F63-E9046636CF62}" type="datetimeFigureOut">
              <a:rPr lang="en-US"/>
              <a:pPr>
                <a:defRPr/>
              </a:pPr>
              <a:t>9/20/2012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446AABFE-0A65-432A-B93C-ADDFB7B381E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Process needing change—WIC Open access</a:t>
            </a:r>
          </a:p>
          <a:p>
            <a:endParaRPr lang="en-US" smtClean="0"/>
          </a:p>
          <a:p>
            <a:endParaRPr lang="en-US" smtClean="0"/>
          </a:p>
          <a:p>
            <a:endParaRPr lang="en-US" smtClean="0"/>
          </a:p>
          <a:p>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35D617-7FF4-43DA-8622-61C0958B423A}" type="slidenum">
              <a:rPr lang="en-US" smtClean="0"/>
              <a:pPr/>
              <a:t>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442B109-6CF9-4C66-B6BF-AA061FE7A8C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0CA3CB1-9829-4C21-8CEA-0568749AE802}" type="datetimeFigureOut">
              <a:rPr lang="en-US"/>
              <a:pPr>
                <a:defRPr/>
              </a:pPr>
              <a:t>9/20/2012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E85F11F-D809-40B2-BC6F-4BFA04B5B18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530DE2E-E7F6-4F16-A4BF-CA201917E2BD}" type="datetimeFigureOut">
              <a:rPr lang="en-US"/>
              <a:pPr>
                <a:defRPr/>
              </a:pPr>
              <a:t>9/20/2012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4FCEBE1-FB01-4260-94B3-8D421912CC2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D1D673E-2A08-4EE8-BEED-CD1DD7489F5E}" type="datetimeFigureOut">
              <a:rPr lang="en-US"/>
              <a:pPr>
                <a:defRPr/>
              </a:pPr>
              <a:t>9/20/2012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26EB731-B734-486C-8433-A5F3914AE21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3D5409C-87DA-464E-BED0-C9FED62253C0}" type="datetimeFigureOut">
              <a:rPr lang="en-US"/>
              <a:pPr>
                <a:defRPr/>
              </a:pPr>
              <a:t>9/20/2012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C852576-C3D0-46A5-9677-75E550494E4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B926A34-97D0-4C0F-8C72-F6182A825EF7}" type="datetimeFigureOut">
              <a:rPr lang="en-US"/>
              <a:pPr>
                <a:defRPr/>
              </a:pPr>
              <a:t>9/20/2012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201B0D6-01D1-48B3-9978-2EEA62CCE5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1E2CEDB-5BE8-4D80-B6F3-F87864E42DC5}" type="datetimeFigureOut">
              <a:rPr lang="en-US"/>
              <a:pPr>
                <a:defRPr/>
              </a:pPr>
              <a:t>9/20/2012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12643EB-D21D-43E4-920E-0F6A895D505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A71FB1A-5F4A-437E-B62B-0665F6C90574}" type="datetimeFigureOut">
              <a:rPr lang="en-US"/>
              <a:pPr>
                <a:defRPr/>
              </a:pPr>
              <a:t>9/20/2012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B9AF8B8-1A54-4DB0-A66F-6EE0234953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4407B9F-E105-4A88-97F7-005F65C9BBF6}" type="datetimeFigureOut">
              <a:rPr lang="en-US"/>
              <a:pPr>
                <a:defRPr/>
              </a:pPr>
              <a:t>9/20/2012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807F038-8E74-419D-ABB1-87393FB1434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3737EF0-5B53-4133-ADF5-3E9B44C5DBE4}" type="datetimeFigureOut">
              <a:rPr lang="en-US"/>
              <a:pPr>
                <a:defRPr/>
              </a:pPr>
              <a:t>9/20/2012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B357DAF-E1F0-4E1A-A709-896C907E4B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A0F23D3-9C83-41E0-A6F7-BA8B3C0184FF}" type="datetimeFigureOut">
              <a:rPr lang="en-US"/>
              <a:pPr>
                <a:defRPr/>
              </a:pPr>
              <a:t>9/20/2012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C539B93-B448-41A8-A9A9-626B9B8E6DD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9144000" cy="76200"/>
          </a:xfrm>
          <a:prstGeom prst="rect">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5" name="Picture 4" descr="no words blue background.jpg"/>
          <p:cNvPicPr>
            <a:picLocks noChangeAspect="1"/>
          </p:cNvPicPr>
          <p:nvPr/>
        </p:nvPicPr>
        <p:blipFill>
          <a:blip r:embed="rId13" cstate="print"/>
          <a:srcRect l="12038" t="29411"/>
          <a:stretch>
            <a:fillRect/>
          </a:stretch>
        </p:blipFill>
        <p:spPr bwMode="auto">
          <a:xfrm>
            <a:off x="0" y="5943600"/>
            <a:ext cx="7239000" cy="914400"/>
          </a:xfrm>
          <a:prstGeom prst="rect">
            <a:avLst/>
          </a:prstGeom>
          <a:noFill/>
          <a:ln w="9525">
            <a:noFill/>
            <a:miter lim="800000"/>
            <a:headEnd/>
            <a:tailEnd/>
          </a:ln>
        </p:spPr>
      </p:pic>
      <p:pic>
        <p:nvPicPr>
          <p:cNvPr id="3076" name="Picture 8" descr="CHA LOGO-1.jpg"/>
          <p:cNvPicPr>
            <a:picLocks noChangeAspect="1"/>
          </p:cNvPicPr>
          <p:nvPr/>
        </p:nvPicPr>
        <p:blipFill>
          <a:blip r:embed="rId14" cstate="print"/>
          <a:srcRect/>
          <a:stretch>
            <a:fillRect/>
          </a:stretch>
        </p:blipFill>
        <p:spPr bwMode="auto">
          <a:xfrm>
            <a:off x="7162800" y="6138863"/>
            <a:ext cx="1981200" cy="7191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Office_Excel_Chart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Excel_Chart3.xls"/><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Excel_Chart4.xl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Cabarrus Health Alliance</a:t>
            </a:r>
            <a:br>
              <a:rPr lang="en-US" smtClean="0"/>
            </a:br>
            <a:r>
              <a:rPr lang="en-US" smtClean="0"/>
              <a:t>WIC LEAN KAIZEN EVENT</a:t>
            </a:r>
          </a:p>
        </p:txBody>
      </p:sp>
      <p:sp>
        <p:nvSpPr>
          <p:cNvPr id="5123" name="Subtitle 2"/>
          <p:cNvSpPr>
            <a:spLocks noGrp="1"/>
          </p:cNvSpPr>
          <p:nvPr>
            <p:ph type="subTitle" idx="1"/>
          </p:nvPr>
        </p:nvSpPr>
        <p:spPr>
          <a:xfrm>
            <a:off x="762000" y="3886200"/>
            <a:ext cx="7391400" cy="1752600"/>
          </a:xfrm>
        </p:spPr>
        <p:txBody>
          <a:bodyPr/>
          <a:lstStyle/>
          <a:p>
            <a:pPr marL="63500" eaLnBrk="1" hangingPunct="1">
              <a:defRPr/>
            </a:pPr>
            <a:r>
              <a:rPr lang="en-US" dirty="0" smtClean="0"/>
              <a:t>QUALITY IMPROVEMENT PROJECT</a:t>
            </a:r>
          </a:p>
          <a:p>
            <a:pPr marL="63500" eaLnBrk="1" hangingPunct="1">
              <a:defRPr/>
            </a:pPr>
            <a:r>
              <a:rPr lang="en-US" dirty="0" smtClean="0"/>
              <a:t>2010-11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228600" y="152400"/>
            <a:ext cx="8645525"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6627" name="TextBox 3"/>
          <p:cNvSpPr txBox="1">
            <a:spLocks noChangeArrowheads="1"/>
          </p:cNvSpPr>
          <p:nvPr/>
        </p:nvSpPr>
        <p:spPr bwMode="auto">
          <a:xfrm>
            <a:off x="0" y="0"/>
            <a:ext cx="1981200" cy="307975"/>
          </a:xfrm>
          <a:prstGeom prst="rect">
            <a:avLst/>
          </a:prstGeom>
          <a:noFill/>
          <a:ln w="9525">
            <a:noFill/>
            <a:miter lim="800000"/>
            <a:headEnd/>
            <a:tailEnd/>
          </a:ln>
        </p:spPr>
        <p:txBody>
          <a:bodyPr>
            <a:spAutoFit/>
          </a:bodyPr>
          <a:lstStyle/>
          <a:p>
            <a:r>
              <a:rPr lang="en-US" sz="1400"/>
              <a:t>Rev 12.10.2010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7651" name="TextBox 2"/>
          <p:cNvSpPr txBox="1">
            <a:spLocks noChangeArrowheads="1"/>
          </p:cNvSpPr>
          <p:nvPr/>
        </p:nvSpPr>
        <p:spPr bwMode="auto">
          <a:xfrm>
            <a:off x="0" y="0"/>
            <a:ext cx="1981200" cy="307975"/>
          </a:xfrm>
          <a:prstGeom prst="rect">
            <a:avLst/>
          </a:prstGeom>
          <a:noFill/>
          <a:ln w="9525">
            <a:noFill/>
            <a:miter lim="800000"/>
            <a:headEnd/>
            <a:tailEnd/>
          </a:ln>
        </p:spPr>
        <p:txBody>
          <a:bodyPr>
            <a:spAutoFit/>
          </a:bodyPr>
          <a:lstStyle/>
          <a:p>
            <a:r>
              <a:rPr lang="en-US" sz="1400"/>
              <a:t>Rev 12.10.2010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Question #2.png"/>
          <p:cNvPicPr>
            <a:picLocks noChangeAspect="1"/>
          </p:cNvPicPr>
          <p:nvPr/>
        </p:nvPicPr>
        <p:blipFill>
          <a:blip r:embed="rId2" cstate="print"/>
          <a:srcRect/>
          <a:stretch>
            <a:fillRect/>
          </a:stretch>
        </p:blipFill>
        <p:spPr bwMode="auto">
          <a:xfrm>
            <a:off x="762000" y="304800"/>
            <a:ext cx="7623175" cy="5716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Question #4.png"/>
          <p:cNvPicPr>
            <a:picLocks noChangeAspect="1"/>
          </p:cNvPicPr>
          <p:nvPr/>
        </p:nvPicPr>
        <p:blipFill>
          <a:blip r:embed="rId2" cstate="print"/>
          <a:srcRect/>
          <a:stretch>
            <a:fillRect/>
          </a:stretch>
        </p:blipFill>
        <p:spPr bwMode="auto">
          <a:xfrm>
            <a:off x="685800" y="228600"/>
            <a:ext cx="7623175" cy="5716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609600" y="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mtClean="0"/>
              <a:t>PDSAs</a:t>
            </a:r>
          </a:p>
        </p:txBody>
      </p:sp>
      <p:pic>
        <p:nvPicPr>
          <p:cNvPr id="30723" name="Picture 2"/>
          <p:cNvPicPr>
            <a:picLocks noChangeAspect="1" noChangeArrowheads="1"/>
          </p:cNvPicPr>
          <p:nvPr/>
        </p:nvPicPr>
        <p:blipFill>
          <a:blip r:embed="rId2" cstate="print"/>
          <a:srcRect/>
          <a:stretch>
            <a:fillRect/>
          </a:stretch>
        </p:blipFill>
        <p:spPr bwMode="auto">
          <a:xfrm>
            <a:off x="569913" y="838200"/>
            <a:ext cx="3902075" cy="5410200"/>
          </a:xfrm>
          <a:prstGeom prst="rect">
            <a:avLst/>
          </a:prstGeom>
          <a:noFill/>
          <a:ln w="9525">
            <a:noFill/>
            <a:miter lim="800000"/>
            <a:headEnd/>
            <a:tailEnd/>
          </a:ln>
        </p:spPr>
      </p:pic>
      <p:pic>
        <p:nvPicPr>
          <p:cNvPr id="30724" name="Picture 3"/>
          <p:cNvPicPr>
            <a:picLocks noChangeAspect="1" noChangeArrowheads="1"/>
          </p:cNvPicPr>
          <p:nvPr/>
        </p:nvPicPr>
        <p:blipFill>
          <a:blip r:embed="rId3" cstate="print"/>
          <a:srcRect/>
          <a:stretch>
            <a:fillRect/>
          </a:stretch>
        </p:blipFill>
        <p:spPr bwMode="auto">
          <a:xfrm>
            <a:off x="4724400" y="762000"/>
            <a:ext cx="4090988"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Receptionist Area</a:t>
            </a:r>
          </a:p>
        </p:txBody>
      </p:sp>
      <p:sp>
        <p:nvSpPr>
          <p:cNvPr id="31747"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To test the effectiveness of placing a receptionist in the WIC lobby to route traffic, instruct clients, answer question and distribute paperwork.</a:t>
            </a:r>
          </a:p>
          <a:p>
            <a:r>
              <a:rPr lang="en-US" smtClean="0"/>
              <a:t>Equip area with supplies</a:t>
            </a:r>
          </a:p>
          <a:p>
            <a:pPr lvl="1"/>
            <a:r>
              <a:rPr lang="en-US" smtClean="0"/>
              <a:t>flu mask, forms, phone, desk, chair, computer, walkie-talkie, hand sanitizer (non-alcoholic),etc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Receptionist Area (cont’d)</a:t>
            </a:r>
          </a:p>
        </p:txBody>
      </p:sp>
      <p:sp>
        <p:nvSpPr>
          <p:cNvPr id="32771"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Clerical staff decided to keep “receptionist” position inside the issuing area to allow that person to be more flexible in their duties.</a:t>
            </a:r>
          </a:p>
          <a:p>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604838" y="228600"/>
            <a:ext cx="8086725"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638175" y="661988"/>
            <a:ext cx="7867650" cy="553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Scheduling</a:t>
            </a:r>
          </a:p>
        </p:txBody>
      </p:sp>
      <p:sp>
        <p:nvSpPr>
          <p:cNvPr id="34819"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Modify Open Access appointments to accommodate a special subset of participants with school/work or transportation issues</a:t>
            </a:r>
          </a:p>
          <a:p>
            <a:r>
              <a:rPr lang="en-US" smtClean="0"/>
              <a:t>Pre-book class appointments</a:t>
            </a:r>
          </a:p>
          <a:p>
            <a:r>
              <a:rPr lang="en-US" smtClean="0"/>
              <a:t>Pre-book appointments for people with special problems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Scheduling</a:t>
            </a:r>
          </a:p>
        </p:txBody>
      </p:sp>
      <p:sp>
        <p:nvSpPr>
          <p:cNvPr id="35843" name="Content Placeholder 2"/>
          <p:cNvSpPr>
            <a:spLocks noGrp="1"/>
          </p:cNvSpPr>
          <p:nvPr>
            <p:ph idx="1"/>
          </p:nvPr>
        </p:nvSpPr>
        <p:spPr bwMode="auto">
          <a:xfrm>
            <a:off x="381000" y="1143000"/>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US" smtClean="0"/>
              <a:t>For the last 9 weeks there have been open appointments every day.  </a:t>
            </a:r>
          </a:p>
          <a:p>
            <a:r>
              <a:rPr lang="en-US" smtClean="0"/>
              <a:t>When appointments have been filled in Kannapolis and there are available appointments at Logan, the participant is offered the choice to go there. </a:t>
            </a:r>
          </a:p>
          <a:p>
            <a:r>
              <a:rPr lang="en-US" smtClean="0"/>
              <a:t>XOAW appointments for each of the pick-up weeks for each of the 3 cycles in Kannapolis being reviewed to see exactly how evenly spaced out the appointments are.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Chart 4"/>
          <p:cNvGraphicFramePr>
            <a:graphicFrameLocks noGrp="1"/>
          </p:cNvGraphicFramePr>
          <p:nvPr/>
        </p:nvGraphicFramePr>
        <p:xfrm>
          <a:off x="255588" y="307975"/>
          <a:ext cx="8632825" cy="6242050"/>
        </p:xfrm>
        <a:graphic>
          <a:graphicData uri="http://schemas.openxmlformats.org/presentationml/2006/ole">
            <p:oleObj spid="_x0000_s1026" r:id="rId3" imgW="8632684" imgH="6248942" progId="Excel.Chart.8">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hart 3"/>
          <p:cNvGraphicFramePr>
            <a:graphicFrameLocks noGrp="1"/>
          </p:cNvGraphicFramePr>
          <p:nvPr/>
        </p:nvGraphicFramePr>
        <p:xfrm>
          <a:off x="255588" y="307975"/>
          <a:ext cx="8632825" cy="6242050"/>
        </p:xfrm>
        <a:graphic>
          <a:graphicData uri="http://schemas.openxmlformats.org/presentationml/2006/ole">
            <p:oleObj spid="_x0000_s2050" r:id="rId3" imgW="8632684" imgH="6248942" progId="Excel.Chart.8">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Chart 2"/>
          <p:cNvGraphicFramePr>
            <a:graphicFrameLocks/>
          </p:cNvGraphicFramePr>
          <p:nvPr/>
        </p:nvGraphicFramePr>
        <p:xfrm>
          <a:off x="381000" y="685800"/>
          <a:ext cx="8458200" cy="5715000"/>
        </p:xfrm>
        <a:graphic>
          <a:graphicData uri="http://schemas.openxmlformats.org/presentationml/2006/ole">
            <p:oleObj spid="_x0000_s36866" r:id="rId3" imgW="8455885" imgH="5712447" progId="Excel.Chart.8">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Chart 2"/>
          <p:cNvGraphicFramePr>
            <a:graphicFrameLocks/>
          </p:cNvGraphicFramePr>
          <p:nvPr/>
        </p:nvGraphicFramePr>
        <p:xfrm>
          <a:off x="304800" y="685800"/>
          <a:ext cx="8458200" cy="5638800"/>
        </p:xfrm>
        <a:graphic>
          <a:graphicData uri="http://schemas.openxmlformats.org/presentationml/2006/ole">
            <p:oleObj spid="_x0000_s37890" r:id="rId3" imgW="8461981" imgH="5639289" progId="Excel.Chart.8">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62000"/>
            <a:ext cx="8229600" cy="1066800"/>
          </a:xfrm>
        </p:spPr>
        <p:txBody>
          <a:bodyPr lIns="91440" rIns="91440" bIns="45720" anchor="t"/>
          <a:lstStyle/>
          <a:p>
            <a:pPr eaLnBrk="1" hangingPunct="1"/>
            <a:r>
              <a:rPr lang="en-US" b="1" smtClean="0"/>
              <a:t>WIC AIM STATEMENT</a:t>
            </a:r>
            <a:endParaRPr lang="en-US" smtClean="0"/>
          </a:p>
        </p:txBody>
      </p:sp>
      <p:sp>
        <p:nvSpPr>
          <p:cNvPr id="3" name="Content Placeholder 2"/>
          <p:cNvSpPr>
            <a:spLocks noGrp="1"/>
          </p:cNvSpPr>
          <p:nvPr>
            <p:ph idx="1"/>
          </p:nvPr>
        </p:nvSpPr>
        <p:spPr>
          <a:xfrm>
            <a:off x="457200" y="1752600"/>
            <a:ext cx="8229600" cy="4324350"/>
          </a:xfrm>
        </p:spPr>
        <p:txBody>
          <a:bodyPr>
            <a:normAutofit fontScale="55000" lnSpcReduction="20000"/>
          </a:bodyPr>
          <a:lstStyle/>
          <a:p>
            <a:pPr marL="365760" indent="-256032" eaLnBrk="1" fontAlgn="auto" hangingPunct="1">
              <a:spcAft>
                <a:spcPts val="600"/>
              </a:spcAft>
              <a:buClr>
                <a:schemeClr val="accent3"/>
              </a:buClr>
              <a:buFont typeface="Georgia"/>
              <a:buChar char="•"/>
              <a:defRPr/>
            </a:pPr>
            <a:r>
              <a:rPr lang="en-US" dirty="0" smtClean="0"/>
              <a:t> The Cabarrus </a:t>
            </a:r>
            <a:r>
              <a:rPr lang="en-US" dirty="0" smtClean="0"/>
              <a:t>Heath Alliance </a:t>
            </a:r>
            <a:r>
              <a:rPr lang="en-US" dirty="0" smtClean="0"/>
              <a:t>WIC clinic will make major improvements in access and efficiency for our participants while at the same time improving staff satisfaction.  </a:t>
            </a:r>
            <a:r>
              <a:rPr lang="en-US" dirty="0" smtClean="0"/>
              <a:t>We will continue to improve our open access scheduling system over the next year by identifying processes that will eliminate unnecessary delays in the system and benefit our participants and staff. The goals we hope to reach by [March 31st, 2011] are as follows:</a:t>
            </a:r>
          </a:p>
          <a:p>
            <a:pPr marL="365760" indent="-256032" eaLnBrk="1" fontAlgn="auto" hangingPunct="1">
              <a:spcAft>
                <a:spcPts val="600"/>
              </a:spcAft>
              <a:buClr>
                <a:schemeClr val="accent3"/>
              </a:buClr>
              <a:buFont typeface="Georgia"/>
              <a:buChar char="•"/>
              <a:defRPr/>
            </a:pPr>
            <a:r>
              <a:rPr lang="en-US" dirty="0" smtClean="0"/>
              <a:t>Increase participant satisfaction to 96% or higher – </a:t>
            </a:r>
            <a:r>
              <a:rPr lang="en-US" dirty="0" smtClean="0">
                <a:solidFill>
                  <a:srgbClr val="FF0000"/>
                </a:solidFill>
              </a:rPr>
              <a:t>Baseline: 89%; Post: 95.5%</a:t>
            </a:r>
          </a:p>
          <a:p>
            <a:pPr marL="365760" indent="-256032" eaLnBrk="1" fontAlgn="auto" hangingPunct="1">
              <a:spcAft>
                <a:spcPts val="600"/>
              </a:spcAft>
              <a:buClr>
                <a:schemeClr val="accent3"/>
              </a:buClr>
              <a:buFont typeface="Georgia"/>
              <a:buChar char="•"/>
              <a:defRPr/>
            </a:pPr>
            <a:r>
              <a:rPr lang="en-US" dirty="0" smtClean="0"/>
              <a:t>Keep appointment availability to 0 days by making 100% of participant visits same day access  </a:t>
            </a:r>
            <a:r>
              <a:rPr lang="en-US" dirty="0" smtClean="0">
                <a:solidFill>
                  <a:srgbClr val="FF0000"/>
                </a:solidFill>
              </a:rPr>
              <a:t>Met</a:t>
            </a:r>
          </a:p>
          <a:p>
            <a:pPr marL="365760" indent="-256032" eaLnBrk="1" fontAlgn="auto" hangingPunct="1">
              <a:spcAft>
                <a:spcPts val="600"/>
              </a:spcAft>
              <a:buClr>
                <a:schemeClr val="accent3"/>
              </a:buClr>
              <a:buFont typeface="Georgia"/>
              <a:buChar char="•"/>
              <a:defRPr/>
            </a:pPr>
            <a:r>
              <a:rPr lang="en-US" dirty="0" smtClean="0"/>
              <a:t>90% of staff strongly agree they would recommend our WIC  department as a great place to work – </a:t>
            </a:r>
            <a:r>
              <a:rPr lang="en-US" dirty="0" smtClean="0">
                <a:solidFill>
                  <a:srgbClr val="FF0000"/>
                </a:solidFill>
              </a:rPr>
              <a:t>Baseline: 75% agree, 19% strongly agree</a:t>
            </a:r>
            <a:r>
              <a:rPr lang="en-US" dirty="0" smtClean="0">
                <a:solidFill>
                  <a:srgbClr val="FF0000"/>
                </a:solidFill>
              </a:rPr>
              <a:t>;</a:t>
            </a:r>
          </a:p>
          <a:p>
            <a:pPr marL="2080260" lvl="4" indent="-256032" eaLnBrk="1" fontAlgn="auto" hangingPunct="1">
              <a:spcAft>
                <a:spcPts val="600"/>
              </a:spcAft>
              <a:buClr>
                <a:schemeClr val="accent3"/>
              </a:buClr>
              <a:buNone/>
              <a:defRPr/>
            </a:pPr>
            <a:r>
              <a:rPr lang="en-US" dirty="0" smtClean="0">
                <a:solidFill>
                  <a:srgbClr val="FF0000"/>
                </a:solidFill>
              </a:rPr>
              <a:t>	          </a:t>
            </a:r>
            <a:r>
              <a:rPr lang="en-US" sz="3300" dirty="0" smtClean="0">
                <a:solidFill>
                  <a:srgbClr val="FF0000"/>
                </a:solidFill>
              </a:rPr>
              <a:t>Post: 53% agree, </a:t>
            </a:r>
            <a:r>
              <a:rPr lang="en-US" sz="3300" dirty="0" smtClean="0">
                <a:solidFill>
                  <a:srgbClr val="FF0000"/>
                </a:solidFill>
              </a:rPr>
              <a:t>16</a:t>
            </a:r>
            <a:r>
              <a:rPr lang="en-US" sz="3300" dirty="0" smtClean="0">
                <a:solidFill>
                  <a:srgbClr val="FF0000"/>
                </a:solidFill>
              </a:rPr>
              <a:t>% strongly agree	</a:t>
            </a:r>
          </a:p>
          <a:p>
            <a:pPr marL="365760" indent="-256032" eaLnBrk="1" fontAlgn="auto" hangingPunct="1">
              <a:spcAft>
                <a:spcPts val="600"/>
              </a:spcAft>
              <a:buClr>
                <a:schemeClr val="accent3"/>
              </a:buClr>
              <a:buFont typeface="Georgia"/>
              <a:buChar char="•"/>
              <a:defRPr/>
            </a:pPr>
            <a:r>
              <a:rPr lang="en-US" dirty="0" smtClean="0"/>
              <a:t>Increase staff satisfaction to 85% or higher– </a:t>
            </a:r>
            <a:r>
              <a:rPr lang="en-US" dirty="0" smtClean="0">
                <a:solidFill>
                  <a:srgbClr val="FF0000"/>
                </a:solidFill>
              </a:rPr>
              <a:t>Baseline: 69%; Post: 60%</a:t>
            </a:r>
          </a:p>
          <a:p>
            <a:pPr marL="365760" indent="-256032" eaLnBrk="1" fontAlgn="auto" hangingPunct="1">
              <a:spcAft>
                <a:spcPts val="600"/>
              </a:spcAft>
              <a:buClr>
                <a:schemeClr val="accent3"/>
              </a:buClr>
              <a:buFont typeface="Georgia"/>
              <a:buChar char="•"/>
              <a:defRPr/>
            </a:pPr>
            <a:r>
              <a:rPr lang="en-US" dirty="0" smtClean="0"/>
              <a:t>At least four full-time WIC staff will be formally trained in the Kaizen quality improvement process.  </a:t>
            </a:r>
            <a:r>
              <a:rPr lang="en-US" dirty="0" smtClean="0">
                <a:solidFill>
                  <a:srgbClr val="FF0000"/>
                </a:solidFill>
              </a:rPr>
              <a:t>Met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NewsPaper Action Items</a:t>
            </a:r>
          </a:p>
        </p:txBody>
      </p:sp>
      <p:sp>
        <p:nvSpPr>
          <p:cNvPr id="38915"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Cycle time, </a:t>
            </a:r>
            <a:r>
              <a:rPr lang="en-US" smtClean="0">
                <a:solidFill>
                  <a:srgbClr val="FF0000"/>
                </a:solidFill>
              </a:rPr>
              <a:t>completed</a:t>
            </a:r>
            <a:r>
              <a:rPr lang="en-US" smtClean="0"/>
              <a:t> </a:t>
            </a:r>
          </a:p>
          <a:p>
            <a:r>
              <a:rPr lang="en-US" smtClean="0"/>
              <a:t>Revise WIC Instruction Wallet, </a:t>
            </a:r>
            <a:r>
              <a:rPr lang="en-US" smtClean="0">
                <a:solidFill>
                  <a:srgbClr val="FF0000"/>
                </a:solidFill>
              </a:rPr>
              <a:t>completed</a:t>
            </a:r>
          </a:p>
          <a:p>
            <a:r>
              <a:rPr lang="en-US" smtClean="0"/>
              <a:t>Update WIC on Cabarrus Health Alliance Website, </a:t>
            </a:r>
            <a:r>
              <a:rPr lang="en-US" smtClean="0">
                <a:solidFill>
                  <a:srgbClr val="FF0000"/>
                </a:solidFill>
              </a:rPr>
              <a:t>completed</a:t>
            </a:r>
          </a:p>
          <a:p>
            <a:r>
              <a:rPr lang="en-US" smtClean="0"/>
              <a:t>Improve website to be more informative, more inactive, prettier, more language friendly, and income calculator, questionnaire and forms, </a:t>
            </a:r>
            <a:r>
              <a:rPr lang="en-US" smtClean="0">
                <a:solidFill>
                  <a:srgbClr val="FF0000"/>
                </a:solidFill>
              </a:rPr>
              <a:t>completed in English</a:t>
            </a:r>
          </a:p>
          <a:p>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NewsPaper Action Items</a:t>
            </a:r>
          </a:p>
        </p:txBody>
      </p:sp>
      <p:sp>
        <p:nvSpPr>
          <p:cNvPr id="39939"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Data (cycle times, customer service) </a:t>
            </a:r>
            <a:r>
              <a:rPr lang="en-US" smtClean="0">
                <a:solidFill>
                  <a:srgbClr val="FF0000"/>
                </a:solidFill>
              </a:rPr>
              <a:t>ongoing</a:t>
            </a:r>
          </a:p>
          <a:p>
            <a:r>
              <a:rPr lang="en-US" smtClean="0"/>
              <a:t>Create scripts and train staff on to use the appointment process, </a:t>
            </a:r>
            <a:r>
              <a:rPr lang="en-US" smtClean="0">
                <a:solidFill>
                  <a:srgbClr val="FF0000"/>
                </a:solidFill>
              </a:rPr>
              <a:t>completed</a:t>
            </a:r>
          </a:p>
          <a:p>
            <a:r>
              <a:rPr lang="en-US" smtClean="0"/>
              <a:t>Review with staff the confidentiality/HIPPA, </a:t>
            </a:r>
            <a:r>
              <a:rPr lang="en-US" smtClean="0">
                <a:solidFill>
                  <a:srgbClr val="FF0000"/>
                </a:solidFill>
              </a:rPr>
              <a:t>completed</a:t>
            </a:r>
          </a:p>
          <a:p>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Next Steps</a:t>
            </a:r>
          </a:p>
        </p:txBody>
      </p:sp>
      <p:sp>
        <p:nvSpPr>
          <p:cNvPr id="40963" name="Content Placeholder 2"/>
          <p:cNvSpPr>
            <a:spLocks noGrp="1"/>
          </p:cNvSpPr>
          <p:nvPr>
            <p:ph idx="1"/>
          </p:nvPr>
        </p:nvSpPr>
        <p:spPr bwMode="auto">
          <a:xfrm>
            <a:off x="457200" y="1295400"/>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US" smtClean="0"/>
              <a:t>Dedicated vitals staff</a:t>
            </a:r>
          </a:p>
          <a:p>
            <a:r>
              <a:rPr lang="en-US" smtClean="0"/>
              <a:t>Cross training of staff throughout the WIC dept.</a:t>
            </a:r>
          </a:p>
          <a:p>
            <a:r>
              <a:rPr lang="en-US" smtClean="0"/>
              <a:t>Signage to assist participants and staff with the flow</a:t>
            </a:r>
          </a:p>
          <a:p>
            <a:r>
              <a:rPr lang="en-US" smtClean="0"/>
              <a:t>Evaluate appointment mix</a:t>
            </a:r>
          </a:p>
          <a:p>
            <a:r>
              <a:rPr lang="en-US" smtClean="0"/>
              <a:t>Evaluate contingence plan</a:t>
            </a:r>
          </a:p>
          <a:p>
            <a:r>
              <a:rPr lang="en-US" smtClean="0"/>
              <a:t>Investigate flex staffing and rolling morning starts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623888" y="652463"/>
            <a:ext cx="7896225" cy="555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457200" y="5334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TEAM MEMBERS</a:t>
            </a:r>
          </a:p>
        </p:txBody>
      </p:sp>
      <p:sp>
        <p:nvSpPr>
          <p:cNvPr id="18435" name="Text Placeholder 3"/>
          <p:cNvSpPr>
            <a:spLocks noGrp="1"/>
          </p:cNvSpPr>
          <p:nvPr>
            <p:ph type="body" idx="1"/>
          </p:nvPr>
        </p:nvSpPr>
        <p:spPr bwMode="auto">
          <a:xfrm>
            <a:off x="381000" y="2133600"/>
            <a:ext cx="3733800" cy="56832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mtClean="0"/>
              <a:t>Sponsor/Champion</a:t>
            </a:r>
          </a:p>
        </p:txBody>
      </p:sp>
      <p:sp>
        <p:nvSpPr>
          <p:cNvPr id="3" name="Content Placeholder 2"/>
          <p:cNvSpPr>
            <a:spLocks noGrp="1"/>
          </p:cNvSpPr>
          <p:nvPr>
            <p:ph sz="half" idx="2"/>
          </p:nvPr>
        </p:nvSpPr>
        <p:spPr>
          <a:xfrm>
            <a:off x="381000" y="2743200"/>
            <a:ext cx="4041775" cy="796925"/>
          </a:xfrm>
        </p:spPr>
        <p:txBody>
          <a:bodyPr>
            <a:normAutofit/>
          </a:bodyPr>
          <a:lstStyle/>
          <a:p>
            <a:pPr marL="624078" indent="-514350" eaLnBrk="1" fontAlgn="auto" hangingPunct="1">
              <a:spcAft>
                <a:spcPts val="0"/>
              </a:spcAft>
              <a:buClr>
                <a:schemeClr val="accent3"/>
              </a:buClr>
              <a:buFont typeface="+mj-lt"/>
              <a:buAutoNum type="arabicPeriod"/>
              <a:defRPr/>
            </a:pPr>
            <a:r>
              <a:rPr lang="en-US" dirty="0" smtClean="0">
                <a:latin typeface="Corbel" pitchFamily="34" charset="0"/>
              </a:rPr>
              <a:t>Cappie Stanley</a:t>
            </a:r>
          </a:p>
          <a:p>
            <a:pPr marL="624078" indent="-514350" eaLnBrk="1" fontAlgn="auto" hangingPunct="1">
              <a:spcAft>
                <a:spcPts val="0"/>
              </a:spcAft>
              <a:buClr>
                <a:schemeClr val="accent3"/>
              </a:buClr>
              <a:buFont typeface="+mj-lt"/>
              <a:buAutoNum type="arabicPeriod"/>
              <a:defRPr/>
            </a:pPr>
            <a:endParaRPr lang="en-US" dirty="0" smtClean="0">
              <a:latin typeface="Corbel" pitchFamily="34" charset="0"/>
            </a:endParaRPr>
          </a:p>
        </p:txBody>
      </p:sp>
      <p:sp>
        <p:nvSpPr>
          <p:cNvPr id="18437" name="Text Placeholder 4"/>
          <p:cNvSpPr>
            <a:spLocks noGrp="1"/>
          </p:cNvSpPr>
          <p:nvPr>
            <p:ph type="body" sz="quarter" idx="3"/>
          </p:nvPr>
        </p:nvSpPr>
        <p:spPr bwMode="auto">
          <a:xfrm>
            <a:off x="4343400" y="2133600"/>
            <a:ext cx="4495800" cy="56832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mtClean="0"/>
              <a:t>Cross-functional Representatives</a:t>
            </a:r>
          </a:p>
        </p:txBody>
      </p:sp>
      <p:sp>
        <p:nvSpPr>
          <p:cNvPr id="6" name="Content Placeholder 5"/>
          <p:cNvSpPr>
            <a:spLocks noGrp="1"/>
          </p:cNvSpPr>
          <p:nvPr>
            <p:ph sz="quarter" idx="4"/>
          </p:nvPr>
        </p:nvSpPr>
        <p:spPr>
          <a:xfrm>
            <a:off x="4419600" y="2819400"/>
            <a:ext cx="4191000" cy="1863725"/>
          </a:xfrm>
        </p:spPr>
        <p:txBody>
          <a:bodyPr/>
          <a:lstStyle/>
          <a:p>
            <a:pPr marL="624078" indent="-514350" eaLnBrk="1" fontAlgn="auto" hangingPunct="1">
              <a:spcAft>
                <a:spcPts val="0"/>
              </a:spcAft>
              <a:buClr>
                <a:schemeClr val="accent3"/>
              </a:buClr>
              <a:buFont typeface="+mj-lt"/>
              <a:buAutoNum type="arabicPeriod" startAt="6"/>
              <a:defRPr/>
            </a:pPr>
            <a:r>
              <a:rPr lang="en-US" dirty="0" smtClean="0">
                <a:latin typeface="Corbel" pitchFamily="34" charset="0"/>
              </a:rPr>
              <a:t>Betty Braxton, HR</a:t>
            </a:r>
          </a:p>
          <a:p>
            <a:pPr marL="624078" indent="-514350" eaLnBrk="1" fontAlgn="auto" hangingPunct="1">
              <a:spcAft>
                <a:spcPts val="0"/>
              </a:spcAft>
              <a:buClr>
                <a:schemeClr val="accent3"/>
              </a:buClr>
              <a:buFont typeface="+mj-lt"/>
              <a:buAutoNum type="arabicPeriod" startAt="6"/>
              <a:defRPr/>
            </a:pPr>
            <a:r>
              <a:rPr lang="en-US" dirty="0" smtClean="0">
                <a:latin typeface="Corbel" pitchFamily="34" charset="0"/>
              </a:rPr>
              <a:t>Bobbie Rowe, Clinic</a:t>
            </a:r>
          </a:p>
          <a:p>
            <a:pPr marL="624078" indent="-514350" eaLnBrk="1" fontAlgn="auto" hangingPunct="1">
              <a:spcAft>
                <a:spcPts val="0"/>
              </a:spcAft>
              <a:buClr>
                <a:schemeClr val="accent3"/>
              </a:buClr>
              <a:buFont typeface="+mj-lt"/>
              <a:buAutoNum type="arabicPeriod" startAt="6"/>
              <a:defRPr/>
            </a:pPr>
            <a:r>
              <a:rPr lang="en-US" dirty="0" smtClean="0">
                <a:latin typeface="Corbel" pitchFamily="34" charset="0"/>
              </a:rPr>
              <a:t>Cindy Walker , Clinic</a:t>
            </a:r>
          </a:p>
          <a:p>
            <a:pPr marL="624078" indent="-514350" eaLnBrk="1" fontAlgn="auto" hangingPunct="1">
              <a:spcAft>
                <a:spcPts val="0"/>
              </a:spcAft>
              <a:buClr>
                <a:schemeClr val="accent3"/>
              </a:buClr>
              <a:buFont typeface="+mj-lt"/>
              <a:buAutoNum type="arabicPeriod" startAt="6"/>
              <a:defRPr/>
            </a:pPr>
            <a:r>
              <a:rPr lang="en-US" dirty="0" smtClean="0">
                <a:latin typeface="Corbel" pitchFamily="34" charset="0"/>
              </a:rPr>
              <a:t>Julie Hurt , Regional Consultant</a:t>
            </a:r>
          </a:p>
          <a:p>
            <a:pPr marL="624078" indent="-514350" eaLnBrk="1" fontAlgn="auto" hangingPunct="1">
              <a:spcAft>
                <a:spcPts val="0"/>
              </a:spcAft>
              <a:buClr>
                <a:schemeClr val="accent3"/>
              </a:buClr>
              <a:buFont typeface="+mj-lt"/>
              <a:buAutoNum type="arabicPeriod" startAt="6"/>
              <a:defRPr/>
            </a:pPr>
            <a:r>
              <a:rPr lang="en-US" dirty="0" smtClean="0">
                <a:latin typeface="Corbel" pitchFamily="34" charset="0"/>
              </a:rPr>
              <a:t>Tammie Harkey, Finance</a:t>
            </a:r>
          </a:p>
          <a:p>
            <a:pPr eaLnBrk="1" hangingPunct="1">
              <a:defRPr/>
            </a:pPr>
            <a:endParaRPr lang="en-US" dirty="0"/>
          </a:p>
        </p:txBody>
      </p:sp>
      <p:sp>
        <p:nvSpPr>
          <p:cNvPr id="7" name="Text Placeholder 3"/>
          <p:cNvSpPr txBox="1">
            <a:spLocks/>
          </p:cNvSpPr>
          <p:nvPr/>
        </p:nvSpPr>
        <p:spPr bwMode="auto">
          <a:xfrm>
            <a:off x="457200" y="3810000"/>
            <a:ext cx="3657600" cy="568325"/>
          </a:xfrm>
          <a:prstGeom prst="rect">
            <a:avLst/>
          </a:prstGeom>
          <a:solidFill>
            <a:schemeClr val="accent2">
              <a:satMod val="150000"/>
              <a:alpha val="25000"/>
            </a:schemeClr>
          </a:solidFill>
          <a:ln w="12700">
            <a:solidFill>
              <a:schemeClr val="accent2"/>
            </a:solidFill>
            <a:miter lim="800000"/>
            <a:headEnd/>
            <a:tailEnd/>
          </a:ln>
        </p:spPr>
        <p:txBody>
          <a:bodyPr anchor="ctr"/>
          <a:lstStyle/>
          <a:p>
            <a:pPr marL="45720">
              <a:spcBef>
                <a:spcPts val="300"/>
              </a:spcBef>
              <a:buClr>
                <a:srgbClr val="A04DA3"/>
              </a:buClr>
              <a:buFont typeface="Georgia" pitchFamily="18" charset="0"/>
              <a:buNone/>
              <a:defRPr/>
            </a:pPr>
            <a:r>
              <a:rPr lang="en-US" sz="1900" b="1" dirty="0">
                <a:solidFill>
                  <a:schemeClr val="tx1">
                    <a:tint val="95000"/>
                  </a:schemeClr>
                </a:solidFill>
                <a:latin typeface="+mn-lt"/>
              </a:rPr>
              <a:t>WIC Stakeholders</a:t>
            </a:r>
          </a:p>
        </p:txBody>
      </p:sp>
      <p:sp>
        <p:nvSpPr>
          <p:cNvPr id="8" name="Content Placeholder 5"/>
          <p:cNvSpPr txBox="1">
            <a:spLocks/>
          </p:cNvSpPr>
          <p:nvPr/>
        </p:nvSpPr>
        <p:spPr bwMode="auto">
          <a:xfrm>
            <a:off x="454025" y="4419600"/>
            <a:ext cx="4041775" cy="1600200"/>
          </a:xfrm>
          <a:prstGeom prst="rect">
            <a:avLst/>
          </a:prstGeom>
          <a:noFill/>
          <a:ln w="9525">
            <a:noFill/>
            <a:miter lim="800000"/>
            <a:headEnd/>
            <a:tailEnd/>
          </a:ln>
        </p:spPr>
        <p:txBody>
          <a:bodyPr/>
          <a:lstStyle/>
          <a:p>
            <a:pPr marL="624078" indent="-514350" fontAlgn="auto">
              <a:spcBef>
                <a:spcPts val="300"/>
              </a:spcBef>
              <a:spcAft>
                <a:spcPts val="0"/>
              </a:spcAft>
              <a:buClr>
                <a:schemeClr val="accent3"/>
              </a:buClr>
              <a:buFont typeface="+mj-lt"/>
              <a:buAutoNum type="arabicPeriod" startAt="2"/>
              <a:defRPr/>
            </a:pPr>
            <a:r>
              <a:rPr lang="en-US" sz="2000" dirty="0">
                <a:latin typeface="Corbel" pitchFamily="34" charset="0"/>
              </a:rPr>
              <a:t>Flor de Liz Bustos</a:t>
            </a:r>
          </a:p>
          <a:p>
            <a:pPr marL="624078" indent="-514350" fontAlgn="auto">
              <a:spcBef>
                <a:spcPts val="300"/>
              </a:spcBef>
              <a:spcAft>
                <a:spcPts val="0"/>
              </a:spcAft>
              <a:buClr>
                <a:schemeClr val="accent3"/>
              </a:buClr>
              <a:buFont typeface="+mj-lt"/>
              <a:buAutoNum type="arabicPeriod" startAt="2"/>
              <a:defRPr/>
            </a:pPr>
            <a:r>
              <a:rPr lang="en-US" sz="2000" dirty="0">
                <a:latin typeface="Corbel" pitchFamily="34" charset="0"/>
              </a:rPr>
              <a:t>Kathleen Tucker</a:t>
            </a:r>
          </a:p>
          <a:p>
            <a:pPr marL="624078" indent="-514350" fontAlgn="auto">
              <a:spcBef>
                <a:spcPts val="300"/>
              </a:spcBef>
              <a:spcAft>
                <a:spcPts val="0"/>
              </a:spcAft>
              <a:buClr>
                <a:schemeClr val="accent3"/>
              </a:buClr>
              <a:buFont typeface="+mj-lt"/>
              <a:buAutoNum type="arabicPeriod" startAt="2"/>
              <a:defRPr/>
            </a:pPr>
            <a:r>
              <a:rPr lang="en-US" sz="2000" dirty="0">
                <a:latin typeface="Corbel" pitchFamily="34" charset="0"/>
              </a:rPr>
              <a:t>Regina Kurtz </a:t>
            </a:r>
          </a:p>
          <a:p>
            <a:pPr marL="624078" indent="-514350" fontAlgn="auto">
              <a:spcBef>
                <a:spcPts val="300"/>
              </a:spcBef>
              <a:spcAft>
                <a:spcPts val="0"/>
              </a:spcAft>
              <a:buClr>
                <a:schemeClr val="accent3"/>
              </a:buClr>
              <a:buFont typeface="+mj-lt"/>
              <a:buAutoNum type="arabicPeriod" startAt="2"/>
              <a:defRPr/>
            </a:pPr>
            <a:r>
              <a:rPr lang="en-US" sz="2000" dirty="0">
                <a:latin typeface="Corbel" pitchFamily="34" charset="0"/>
              </a:rPr>
              <a:t>Susan Anderson </a:t>
            </a:r>
          </a:p>
          <a:p>
            <a:pPr marL="365125" indent="-255588">
              <a:spcBef>
                <a:spcPts val="300"/>
              </a:spcBef>
              <a:buClr>
                <a:srgbClr val="A04DA3"/>
              </a:buClr>
              <a:buFont typeface="Georgia" pitchFamily="18" charset="0"/>
              <a:buChar char="•"/>
              <a:defRPr/>
            </a:pPr>
            <a:endParaRPr lang="en-US" sz="20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57200" y="762000"/>
            <a:ext cx="8229600" cy="106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WIC AIM STATEMENT</a:t>
            </a:r>
            <a:endParaRPr lang="en-US" smtClean="0"/>
          </a:p>
        </p:txBody>
      </p:sp>
      <p:sp>
        <p:nvSpPr>
          <p:cNvPr id="3" name="Content Placeholder 2"/>
          <p:cNvSpPr>
            <a:spLocks noGrp="1"/>
          </p:cNvSpPr>
          <p:nvPr>
            <p:ph idx="1"/>
          </p:nvPr>
        </p:nvSpPr>
        <p:spPr>
          <a:xfrm>
            <a:off x="457200" y="1752600"/>
            <a:ext cx="8229600" cy="4324350"/>
          </a:xfrm>
        </p:spPr>
        <p:txBody>
          <a:bodyPr>
            <a:normAutofit fontScale="62500" lnSpcReduction="20000"/>
          </a:bodyPr>
          <a:lstStyle/>
          <a:p>
            <a:pPr marL="365760" indent="-256032" eaLnBrk="1" fontAlgn="auto" hangingPunct="1">
              <a:spcAft>
                <a:spcPts val="600"/>
              </a:spcAft>
              <a:buClr>
                <a:schemeClr val="accent3"/>
              </a:buClr>
              <a:buFont typeface="Georgia"/>
              <a:buChar char="•"/>
              <a:defRPr/>
            </a:pPr>
            <a:r>
              <a:rPr lang="en-US" dirty="0" smtClean="0"/>
              <a:t> The Cabarrus Health Alliance WIC clinic will make major improvements in access and efficiency for our participants while at the same time improving staff satisfaction.  We will continue to improve our open access scheduling system over the next year by identifying processes that will eliminate unnecessary delays in the system and benefit our participants and staff. The goals we hope to reach by [March 31st, 2011] are as follows:</a:t>
            </a:r>
          </a:p>
          <a:p>
            <a:pPr marL="365760" indent="-256032" eaLnBrk="1" fontAlgn="auto" hangingPunct="1">
              <a:spcAft>
                <a:spcPts val="600"/>
              </a:spcAft>
              <a:buClr>
                <a:schemeClr val="accent3"/>
              </a:buClr>
              <a:buFont typeface="Georgia"/>
              <a:buChar char="•"/>
              <a:defRPr/>
            </a:pPr>
            <a:r>
              <a:rPr lang="en-US" dirty="0" smtClean="0"/>
              <a:t>Increase participant satisfaction to 96% or higher – </a:t>
            </a:r>
            <a:r>
              <a:rPr lang="en-US" dirty="0" smtClean="0">
                <a:solidFill>
                  <a:srgbClr val="FF0000"/>
                </a:solidFill>
              </a:rPr>
              <a:t>Baseline: 89%</a:t>
            </a:r>
          </a:p>
          <a:p>
            <a:pPr marL="365760" indent="-256032" eaLnBrk="1" fontAlgn="auto" hangingPunct="1">
              <a:spcAft>
                <a:spcPts val="600"/>
              </a:spcAft>
              <a:buClr>
                <a:schemeClr val="accent3"/>
              </a:buClr>
              <a:buFont typeface="Georgia"/>
              <a:buChar char="•"/>
              <a:defRPr/>
            </a:pPr>
            <a:r>
              <a:rPr lang="en-US" dirty="0" smtClean="0"/>
              <a:t>Keep appointment availability to 0 days by making 100% of participant visits same day access  </a:t>
            </a:r>
          </a:p>
          <a:p>
            <a:pPr marL="365760" indent="-256032" eaLnBrk="1" fontAlgn="auto" hangingPunct="1">
              <a:spcAft>
                <a:spcPts val="600"/>
              </a:spcAft>
              <a:buClr>
                <a:schemeClr val="accent3"/>
              </a:buClr>
              <a:buFont typeface="Georgia"/>
              <a:buChar char="•"/>
              <a:defRPr/>
            </a:pPr>
            <a:r>
              <a:rPr lang="en-US" dirty="0" smtClean="0"/>
              <a:t>90% of staff strongly agree they would recommend our WIC  department as a great place to work – </a:t>
            </a:r>
            <a:r>
              <a:rPr lang="en-US" dirty="0" smtClean="0">
                <a:solidFill>
                  <a:srgbClr val="FF0000"/>
                </a:solidFill>
              </a:rPr>
              <a:t>Baseline: 75% agree, 19% strongly agree</a:t>
            </a:r>
          </a:p>
          <a:p>
            <a:pPr marL="365760" indent="-256032" eaLnBrk="1" fontAlgn="auto" hangingPunct="1">
              <a:spcAft>
                <a:spcPts val="600"/>
              </a:spcAft>
              <a:buClr>
                <a:schemeClr val="accent3"/>
              </a:buClr>
              <a:buFont typeface="Georgia"/>
              <a:buChar char="•"/>
              <a:defRPr/>
            </a:pPr>
            <a:r>
              <a:rPr lang="en-US" dirty="0" smtClean="0"/>
              <a:t>Increase staff satisfaction to 85% or higher– </a:t>
            </a:r>
            <a:r>
              <a:rPr lang="en-US" dirty="0" smtClean="0">
                <a:solidFill>
                  <a:srgbClr val="FF0000"/>
                </a:solidFill>
              </a:rPr>
              <a:t>Baseline: 69%</a:t>
            </a:r>
          </a:p>
          <a:p>
            <a:pPr marL="365760" indent="-256032" eaLnBrk="1" fontAlgn="auto" hangingPunct="1">
              <a:spcAft>
                <a:spcPts val="600"/>
              </a:spcAft>
              <a:buClr>
                <a:schemeClr val="accent3"/>
              </a:buClr>
              <a:buFont typeface="Georgia"/>
              <a:buChar char="•"/>
              <a:defRPr/>
            </a:pPr>
            <a:r>
              <a:rPr lang="en-US" dirty="0" smtClean="0"/>
              <a:t>At least four full-time WIC staff will be formally trained in the Kaizen quality improvement process.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666750" y="676275"/>
            <a:ext cx="7810500" cy="550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cstate="print"/>
          <a:srcRect/>
          <a:stretch>
            <a:fillRect/>
          </a:stretch>
        </p:blipFill>
        <p:spPr bwMode="auto">
          <a:xfrm>
            <a:off x="457200" y="152400"/>
            <a:ext cx="8218488" cy="5970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HA PowerPoint Standar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 PowerPoint Standard Slide</Template>
  <TotalTime>1008</TotalTime>
  <Words>358</Words>
  <Application>Microsoft Office PowerPoint</Application>
  <PresentationFormat>On-screen Show (4:3)</PresentationFormat>
  <Paragraphs>69</Paragraphs>
  <Slides>29</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Arial</vt:lpstr>
      <vt:lpstr>Calibri</vt:lpstr>
      <vt:lpstr>Corbel</vt:lpstr>
      <vt:lpstr>Georgia</vt:lpstr>
      <vt:lpstr>CHA PowerPoint Standard Slide</vt:lpstr>
      <vt:lpstr>Microsoft Office Excel Chart</vt:lpstr>
      <vt:lpstr>Cabarrus Health Alliance WIC LEAN KAIZEN EVENT</vt:lpstr>
      <vt:lpstr>Slide 2</vt:lpstr>
      <vt:lpstr>Slide 3</vt:lpstr>
      <vt:lpstr>TEAM MEMBERS</vt:lpstr>
      <vt:lpstr>WIC AIM STATEMENT</vt:lpstr>
      <vt:lpstr>Slide 6</vt:lpstr>
      <vt:lpstr>Slide 7</vt:lpstr>
      <vt:lpstr>Slide 8</vt:lpstr>
      <vt:lpstr>Slide 9</vt:lpstr>
      <vt:lpstr>Slide 10</vt:lpstr>
      <vt:lpstr>Slide 11</vt:lpstr>
      <vt:lpstr>Slide 12</vt:lpstr>
      <vt:lpstr>Slide 13</vt:lpstr>
      <vt:lpstr>Slide 14</vt:lpstr>
      <vt:lpstr>Slide 15</vt:lpstr>
      <vt:lpstr>PDSAs</vt:lpstr>
      <vt:lpstr>Receptionist Area</vt:lpstr>
      <vt:lpstr>Receptionist Area (cont’d)</vt:lpstr>
      <vt:lpstr>Slide 19</vt:lpstr>
      <vt:lpstr>Scheduling</vt:lpstr>
      <vt:lpstr>Scheduling</vt:lpstr>
      <vt:lpstr>Slide 22</vt:lpstr>
      <vt:lpstr>Slide 23</vt:lpstr>
      <vt:lpstr>Slide 24</vt:lpstr>
      <vt:lpstr>Slide 25</vt:lpstr>
      <vt:lpstr>WIC AIM STATEMENT</vt:lpstr>
      <vt:lpstr>NewsPaper Action Items</vt:lpstr>
      <vt:lpstr>NewsPaper Action Items</vt:lpstr>
      <vt:lpstr>Next Steps</vt:lpstr>
    </vt:vector>
  </TitlesOfParts>
  <Company>Cabarrus Health Alliance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Ryan J McGhee</dc:creator>
  <cp:lastModifiedBy>cswalker</cp:lastModifiedBy>
  <cp:revision>103</cp:revision>
  <dcterms:created xsi:type="dcterms:W3CDTF">2010-12-16T18:52:11Z</dcterms:created>
  <dcterms:modified xsi:type="dcterms:W3CDTF">2012-09-20T14:33:20Z</dcterms:modified>
</cp:coreProperties>
</file>