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801600" cy="7772400"/>
  <p:notesSz cx="6950075" cy="11979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87822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75644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63466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3512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939110" algn="l" defTabSz="1175644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526932" algn="l" defTabSz="1175644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114754" algn="l" defTabSz="1175644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702576" algn="l" defTabSz="1175644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6" autoAdjust="0"/>
    <p:restoredTop sz="90929"/>
  </p:normalViewPr>
  <p:slideViewPr>
    <p:cSldViewPr>
      <p:cViewPr>
        <p:scale>
          <a:sx n="66" d="100"/>
          <a:sy n="66" d="100"/>
        </p:scale>
        <p:origin x="-108" y="-72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sherman\Desktop\Code%20time%20to%20fir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Percent Cases inspected w/in 20 days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Sheet1!$E$20</c:f>
              <c:strCache>
                <c:ptCount val="1"/>
                <c:pt idx="0">
                  <c:v>Percent inspected w/in 20 days</c:v>
                </c:pt>
              </c:strCache>
            </c:strRef>
          </c:tx>
          <c:dLbls>
            <c:showVal val="1"/>
          </c:dLbls>
          <c:cat>
            <c:strRef>
              <c:f>Sheet1!$C$21:$D$26</c:f>
              <c:strCache>
                <c:ptCount val="6"/>
                <c:pt idx="0">
                  <c:v>Baseline 2008</c:v>
                </c:pt>
                <c:pt idx="1">
                  <c:v>Q1 2009</c:v>
                </c:pt>
                <c:pt idx="2">
                  <c:v>Q2 2009</c:v>
                </c:pt>
                <c:pt idx="3">
                  <c:v>Q3 2009</c:v>
                </c:pt>
                <c:pt idx="4">
                  <c:v>Q4 2009</c:v>
                </c:pt>
                <c:pt idx="5">
                  <c:v>Q1 2010</c:v>
                </c:pt>
              </c:strCache>
            </c:strRef>
          </c:cat>
          <c:val>
            <c:numRef>
              <c:f>Sheet1!$E$21:$E$26</c:f>
              <c:numCache>
                <c:formatCode>General</c:formatCode>
                <c:ptCount val="6"/>
                <c:pt idx="0">
                  <c:v>77</c:v>
                </c:pt>
                <c:pt idx="1">
                  <c:v>81</c:v>
                </c:pt>
                <c:pt idx="2">
                  <c:v>80</c:v>
                </c:pt>
                <c:pt idx="3">
                  <c:v>91</c:v>
                </c:pt>
                <c:pt idx="4">
                  <c:v>94</c:v>
                </c:pt>
                <c:pt idx="5">
                  <c:v>99</c:v>
                </c:pt>
              </c:numCache>
            </c:numRef>
          </c:val>
        </c:ser>
        <c:axId val="102313344"/>
        <c:axId val="103203968"/>
      </c:barChart>
      <c:catAx>
        <c:axId val="102313344"/>
        <c:scaling>
          <c:orientation val="minMax"/>
        </c:scaling>
        <c:axPos val="b"/>
        <c:tickLblPos val="nextTo"/>
        <c:crossAx val="103203968"/>
        <c:crosses val="autoZero"/>
        <c:auto val="1"/>
        <c:lblAlgn val="ctr"/>
        <c:lblOffset val="100"/>
      </c:catAx>
      <c:valAx>
        <c:axId val="10320396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Percent</a:t>
                </a:r>
              </a:p>
            </c:rich>
          </c:tx>
          <c:layout/>
        </c:title>
        <c:numFmt formatCode="General" sourceLinked="0"/>
        <c:tickLblPos val="nextTo"/>
        <c:crossAx val="102313344"/>
        <c:crosses val="autoZero"/>
        <c:crossBetween val="between"/>
      </c:valAx>
    </c:plotArea>
    <c:plotVisOnly val="1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488" cy="59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9" y="1"/>
            <a:ext cx="3011487" cy="59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106"/>
            <a:ext cx="3011488" cy="5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9" y="11380106"/>
            <a:ext cx="3011487" cy="5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FCF18E-9202-4B51-B670-77B7A8141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599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1"/>
            <a:ext cx="3011488" cy="599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3DCBA09-A3D2-4ED5-8974-B55CE71191F1}" type="datetimeFigureOut">
              <a:rPr lang="en-US"/>
              <a:pPr>
                <a:defRPr/>
              </a:pPr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896938"/>
            <a:ext cx="7400925" cy="4494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5691083"/>
            <a:ext cx="5559425" cy="539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8047"/>
            <a:ext cx="3011488" cy="599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11378047"/>
            <a:ext cx="3011488" cy="599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22DAF4-D938-4F50-9C35-0EC3C17A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822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5644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3466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1288" algn="l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5425" y="896938"/>
            <a:ext cx="7400925" cy="4494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416B1F-3D90-418B-A5F9-61D20C76FF6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63A5-A952-4887-8BDC-573180570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B60C-913A-48E0-B453-A59F2D5AF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90880"/>
            <a:ext cx="272034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90880"/>
            <a:ext cx="794766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55D1-14AD-4A05-9016-2359AF36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A02F6-EA1E-486D-8378-437F7642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5832-325C-48AC-8C37-1D67E595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245360"/>
            <a:ext cx="5334000" cy="466344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5360"/>
            <a:ext cx="5334000" cy="466344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3C915-79EB-4742-94E9-12F9C501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9E93-6AE7-4A15-8D8F-5300FCEC9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8B6A-2218-4BDE-B80F-58F6A1C5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9E49-303C-4338-A403-9A592E58C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CA4C-A395-4145-9163-56F02FCEF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F7F6-F7A0-4A5B-93CC-FB73F258B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90880"/>
            <a:ext cx="108813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245360"/>
            <a:ext cx="1088136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7081520"/>
            <a:ext cx="26670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81520"/>
            <a:ext cx="405384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81520"/>
            <a:ext cx="26670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51E13403-A409-45A4-99F9-CF378E97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Times New Roman" pitchFamily="18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77400" y="4648200"/>
            <a:ext cx="2895600" cy="29064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Rachel Knight, Sherrilyn Reed,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Erica Lancaster, Wayne Withrow, Maggie Phipps, John Sherman. 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Pictured:  Chet Morris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73680" y="0"/>
            <a:ext cx="9387840" cy="88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endParaRPr lang="en-US" sz="1000" dirty="0" smtClean="0">
              <a:latin typeface="Arial" charset="0"/>
            </a:endParaRPr>
          </a:p>
          <a:p>
            <a:pPr algn="ctr"/>
            <a:r>
              <a:rPr lang="en-US" sz="2000" dirty="0" smtClean="0">
                <a:latin typeface="Arial" charset="0"/>
              </a:rPr>
              <a:t>Environmental Health Division</a:t>
            </a:r>
          </a:p>
          <a:p>
            <a:pPr algn="ctr"/>
            <a:r>
              <a:rPr lang="en-US" sz="2000" dirty="0" smtClean="0">
                <a:latin typeface="Arial" charset="0"/>
              </a:rPr>
              <a:t>Solid </a:t>
            </a:r>
            <a:r>
              <a:rPr lang="en-US" sz="2000" dirty="0">
                <a:latin typeface="Arial" charset="0"/>
              </a:rPr>
              <a:t>Waste Code </a:t>
            </a:r>
            <a:r>
              <a:rPr lang="en-US" sz="2000" dirty="0" smtClean="0">
                <a:latin typeface="Arial" charset="0"/>
              </a:rPr>
              <a:t>Enforcement - Complaint </a:t>
            </a:r>
            <a:r>
              <a:rPr lang="en-US" sz="2000" dirty="0">
                <a:latin typeface="Arial" charset="0"/>
              </a:rPr>
              <a:t>Response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0040" y="990601"/>
            <a:ext cx="3032760" cy="5397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charset="0"/>
                <a:cs typeface="Arial" charset="0"/>
              </a:rPr>
              <a:t>Background/Problem:</a:t>
            </a:r>
            <a:endParaRPr lang="en-US" sz="16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charset="0"/>
                <a:cs typeface="Arial" charset="0"/>
              </a:rPr>
              <a:t>The Code </a:t>
            </a:r>
            <a:r>
              <a:rPr lang="en-US" sz="1300" dirty="0">
                <a:latin typeface="Arial" charset="0"/>
                <a:cs typeface="Arial" charset="0"/>
              </a:rPr>
              <a:t>Enforcement Program is responsible for investigating and </a:t>
            </a:r>
            <a:r>
              <a:rPr lang="en-US" sz="1300" dirty="0" smtClean="0">
                <a:latin typeface="Arial" charset="0"/>
                <a:cs typeface="Arial" charset="0"/>
              </a:rPr>
              <a:t>resolving community complaints regarding garbage, illegal dumping, and </a:t>
            </a:r>
            <a:r>
              <a:rPr lang="en-US" sz="1300" dirty="0">
                <a:latin typeface="Arial" charset="0"/>
                <a:cs typeface="Arial" charset="0"/>
              </a:rPr>
              <a:t>on-site sewage </a:t>
            </a:r>
            <a:r>
              <a:rPr lang="en-US" sz="1300" dirty="0" smtClean="0">
                <a:latin typeface="Arial" charset="0"/>
                <a:cs typeface="Arial" charset="0"/>
              </a:rPr>
              <a:t>complaints, </a:t>
            </a:r>
            <a:r>
              <a:rPr lang="en-US" sz="1300" dirty="0">
                <a:latin typeface="Arial" charset="0"/>
                <a:cs typeface="Arial" charset="0"/>
              </a:rPr>
              <a:t>throughout Pierce County.  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8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charset="0"/>
                <a:cs typeface="Arial" charset="0"/>
              </a:rPr>
              <a:t>The program was not meeting the following performance measure:</a:t>
            </a:r>
          </a:p>
          <a:p>
            <a:r>
              <a:rPr lang="en-US" sz="1300" i="1" dirty="0" smtClean="0">
                <a:latin typeface="Arial" charset="0"/>
                <a:cs typeface="Arial" charset="0"/>
              </a:rPr>
              <a:t>Respond </a:t>
            </a:r>
            <a:r>
              <a:rPr lang="en-US" sz="1300" i="1" dirty="0">
                <a:latin typeface="Arial" charset="0"/>
                <a:cs typeface="Arial" charset="0"/>
              </a:rPr>
              <a:t>to more than </a:t>
            </a:r>
            <a:r>
              <a:rPr lang="en-US" sz="1300" i="1" dirty="0" smtClean="0">
                <a:latin typeface="Arial" charset="0"/>
                <a:cs typeface="Arial" charset="0"/>
              </a:rPr>
              <a:t>80% </a:t>
            </a:r>
            <a:r>
              <a:rPr lang="en-US" sz="1300" i="1" dirty="0">
                <a:latin typeface="Arial" charset="0"/>
                <a:cs typeface="Arial" charset="0"/>
              </a:rPr>
              <a:t>of Solid Waste Code Enforcement complaints within 20 </a:t>
            </a:r>
            <a:r>
              <a:rPr lang="en-US" sz="1300" i="1" dirty="0" smtClean="0">
                <a:latin typeface="Arial" charset="0"/>
                <a:cs typeface="Arial" charset="0"/>
              </a:rPr>
              <a:t>days.  </a:t>
            </a:r>
            <a:r>
              <a:rPr lang="en-US" sz="1300" dirty="0" smtClean="0">
                <a:latin typeface="Arial" charset="0"/>
                <a:cs typeface="Arial" charset="0"/>
              </a:rPr>
              <a:t>Baseline data: </a:t>
            </a:r>
            <a:r>
              <a:rPr lang="en-US" sz="1300" dirty="0">
                <a:latin typeface="Arial" charset="0"/>
                <a:cs typeface="Arial" charset="0"/>
              </a:rPr>
              <a:t>77% (2008</a:t>
            </a:r>
            <a:r>
              <a:rPr lang="en-US" sz="1300" dirty="0" smtClean="0">
                <a:latin typeface="Arial" charset="0"/>
                <a:cs typeface="Arial" charset="0"/>
              </a:rPr>
              <a:t>).</a:t>
            </a:r>
            <a:endParaRPr lang="en-US" sz="1300" dirty="0">
              <a:latin typeface="Arial" charset="0"/>
              <a:cs typeface="Arial" charset="0"/>
            </a:endParaRPr>
          </a:p>
          <a:p>
            <a:endParaRPr lang="en-US" sz="800" dirty="0">
              <a:latin typeface="Arial" charset="0"/>
              <a:cs typeface="Arial" charset="0"/>
            </a:endParaRPr>
          </a:p>
          <a:p>
            <a:r>
              <a:rPr lang="en-US" sz="1500" b="1" dirty="0">
                <a:latin typeface="Arial" charset="0"/>
                <a:cs typeface="Arial" charset="0"/>
              </a:rPr>
              <a:t>Change theory</a:t>
            </a:r>
            <a:r>
              <a:rPr lang="en-US" sz="1400" dirty="0">
                <a:latin typeface="Arial" charset="0"/>
                <a:cs typeface="Arial" charset="0"/>
              </a:rPr>
              <a:t>: 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r>
              <a:rPr lang="en-US" sz="1300" b="1" dirty="0" smtClean="0">
                <a:latin typeface="Arial" charset="0"/>
                <a:cs typeface="Arial" charset="0"/>
              </a:rPr>
              <a:t>If</a:t>
            </a:r>
            <a:r>
              <a:rPr lang="en-US" sz="1300" dirty="0">
                <a:latin typeface="Arial" charset="0"/>
                <a:cs typeface="Arial" charset="0"/>
              </a:rPr>
              <a:t>, we can respond more quickly to solid waste complaints </a:t>
            </a:r>
            <a:r>
              <a:rPr lang="en-US" sz="1300" b="1" dirty="0">
                <a:latin typeface="Arial" charset="0"/>
                <a:cs typeface="Arial" charset="0"/>
              </a:rPr>
              <a:t>then</a:t>
            </a:r>
            <a:r>
              <a:rPr lang="en-US" sz="1300" dirty="0">
                <a:latin typeface="Arial" charset="0"/>
                <a:cs typeface="Arial" charset="0"/>
              </a:rPr>
              <a:t> we can (1) more quickly resolve current or potential public health risks, (2) provide better customer service, and (3) improve program efficiency</a:t>
            </a:r>
            <a:r>
              <a:rPr lang="en-US" sz="1300" dirty="0" smtClean="0">
                <a:latin typeface="Arial" charset="0"/>
                <a:cs typeface="Arial" charset="0"/>
              </a:rPr>
              <a:t>.</a:t>
            </a:r>
          </a:p>
          <a:p>
            <a:endParaRPr lang="en-US" sz="800" b="1" dirty="0" smtClean="0">
              <a:latin typeface="Arial" charset="0"/>
              <a:cs typeface="Arial" charset="0"/>
            </a:endParaRPr>
          </a:p>
          <a:p>
            <a:r>
              <a:rPr lang="en-US" sz="1500" b="1" dirty="0" smtClean="0">
                <a:latin typeface="Arial" charset="0"/>
                <a:cs typeface="Arial" charset="0"/>
              </a:rPr>
              <a:t>Aim Statement:</a:t>
            </a:r>
          </a:p>
          <a:p>
            <a:r>
              <a:rPr lang="en-US" sz="1300" dirty="0" smtClean="0">
                <a:latin typeface="Arial" charset="0"/>
                <a:cs typeface="Arial" charset="0"/>
              </a:rPr>
              <a:t>Meet or exceed the established </a:t>
            </a:r>
            <a:r>
              <a:rPr lang="en-US" sz="1300" i="1" dirty="0" smtClean="0">
                <a:latin typeface="Arial" charset="0"/>
                <a:cs typeface="Arial" charset="0"/>
              </a:rPr>
              <a:t>80% of first inspections within 20 days </a:t>
            </a:r>
            <a:r>
              <a:rPr lang="en-US" sz="1300" dirty="0" smtClean="0">
                <a:latin typeface="Arial" charset="0"/>
                <a:cs typeface="Arial" charset="0"/>
              </a:rPr>
              <a:t>performance measure.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505200" y="990600"/>
            <a:ext cx="2971800" cy="459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‘PDSA’ Description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Work group (program manager, team lead,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field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inspector,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staff, and QI facilitator)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analyzed existing data and identified several potential methods to decrease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the time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to first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inspection. 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 marL="293911" indent="-293911">
              <a:spcBef>
                <a:spcPct val="50000"/>
              </a:spcBef>
              <a:buFontTx/>
              <a:buAutoNum type="arabicPeriod"/>
              <a:defRPr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Decreased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the standard time-to-first -inspection date, as established in initial correspondence from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20 to 14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days, effective Q3-2009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93911" indent="-29391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Evaluated results; immediate positive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impact upon this performance measure.</a:t>
            </a:r>
          </a:p>
          <a:p>
            <a:pPr marL="293911" indent="-29391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Examined possible impacts elsewhere in the system:</a:t>
            </a:r>
          </a:p>
          <a:p>
            <a:pPr marL="293911" indent="-293911">
              <a:spcBef>
                <a:spcPts val="400"/>
              </a:spcBef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  <a:sym typeface="Wingdings"/>
              </a:rPr>
              <a:t>	 •Case c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losure (resolution) rate at time of first  inspection </a:t>
            </a:r>
          </a:p>
          <a:p>
            <a:pPr marL="293911" indent="-293911">
              <a:spcBef>
                <a:spcPts val="0"/>
              </a:spcBef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  <a:sym typeface="Wingdings"/>
              </a:rPr>
              <a:t>	 •Average case-open time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2944" y="6437088"/>
            <a:ext cx="3029856" cy="1121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latin typeface="Arial" charset="0"/>
                <a:cs typeface="Arial" charset="0"/>
              </a:rPr>
              <a:t>QI tools used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en-US" sz="1200" i="1" dirty="0">
                <a:latin typeface="Arial" charset="0"/>
                <a:cs typeface="Arial" charset="0"/>
              </a:rPr>
              <a:t>Work Flow Analysis:  </a:t>
            </a:r>
            <a:r>
              <a:rPr lang="en-US" sz="1200" dirty="0">
                <a:latin typeface="Arial" charset="0"/>
                <a:cs typeface="Arial" charset="0"/>
              </a:rPr>
              <a:t>To identify process intervention </a:t>
            </a:r>
            <a:r>
              <a:rPr lang="en-US" sz="1200" dirty="0" smtClean="0">
                <a:latin typeface="Arial" charset="0"/>
                <a:cs typeface="Arial" charset="0"/>
              </a:rPr>
              <a:t>points.</a:t>
            </a:r>
            <a:endParaRPr lang="en-US" sz="12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1200" i="1" dirty="0">
                <a:latin typeface="Arial" charset="0"/>
                <a:cs typeface="Arial" charset="0"/>
              </a:rPr>
              <a:t>Root cause analysis:  </a:t>
            </a:r>
            <a:r>
              <a:rPr lang="en-US" sz="1200" dirty="0">
                <a:latin typeface="Arial" charset="0"/>
                <a:cs typeface="Arial" charset="0"/>
              </a:rPr>
              <a:t>To identify factors delaying response </a:t>
            </a:r>
            <a:r>
              <a:rPr lang="en-US" sz="1200" dirty="0" smtClean="0">
                <a:latin typeface="Arial" charset="0"/>
                <a:cs typeface="Arial" charset="0"/>
              </a:rPr>
              <a:t>times.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629400" y="5297712"/>
            <a:ext cx="2895600" cy="2265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  <a:cs typeface="Arial" charset="0"/>
              </a:rPr>
              <a:t>Future Plans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Continue to monitor </a:t>
            </a:r>
            <a:r>
              <a:rPr lang="en-US" sz="1300" dirty="0" smtClean="0">
                <a:latin typeface="Arial" charset="0"/>
                <a:cs typeface="Arial" charset="0"/>
              </a:rPr>
              <a:t>program performance </a:t>
            </a:r>
            <a:r>
              <a:rPr lang="en-US" sz="1300" dirty="0">
                <a:latin typeface="Arial" charset="0"/>
                <a:cs typeface="Arial" charset="0"/>
              </a:rPr>
              <a:t>against this </a:t>
            </a:r>
            <a:r>
              <a:rPr lang="en-US" sz="1300" dirty="0" smtClean="0">
                <a:latin typeface="Arial" charset="0"/>
                <a:cs typeface="Arial" charset="0"/>
              </a:rPr>
              <a:t>and other metrics.</a:t>
            </a:r>
            <a:endParaRPr lang="en-US" sz="13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Continue to monitor the competing demands of solid waste and on-site sewage complaints.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300" dirty="0">
                <a:latin typeface="Arial" charset="0"/>
                <a:cs typeface="Arial" charset="0"/>
              </a:rPr>
              <a:t>Continue to monitor caseloads and impact upon performance measures</a:t>
            </a:r>
          </a:p>
        </p:txBody>
      </p:sp>
      <p:sp>
        <p:nvSpPr>
          <p:cNvPr id="1032" name="Text Box 114"/>
          <p:cNvSpPr txBox="1">
            <a:spLocks noChangeArrowheads="1"/>
          </p:cNvSpPr>
          <p:nvPr/>
        </p:nvSpPr>
        <p:spPr bwMode="auto">
          <a:xfrm>
            <a:off x="3505200" y="5744028"/>
            <a:ext cx="2971800" cy="1799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Lessons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learned…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or confirmed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Knowing your workflow/process in detail is vital.  </a:t>
            </a: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data and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good reporting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tools are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critical; investments here pay off.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115" descr="hTPCHrg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"/>
            <a:ext cx="3200400" cy="6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ode Enforcement 041910.jpg"/>
          <p:cNvPicPr>
            <a:picLocks noChangeAspect="1"/>
          </p:cNvPicPr>
          <p:nvPr/>
        </p:nvPicPr>
        <p:blipFill>
          <a:blip r:embed="rId4"/>
          <a:srcRect l="11667" t="17778" r="10001" b="5556"/>
          <a:stretch>
            <a:fillRect/>
          </a:stretch>
        </p:blipFill>
        <p:spPr bwMode="auto">
          <a:xfrm>
            <a:off x="9891486" y="4778832"/>
            <a:ext cx="2514600" cy="18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07798" y="123373"/>
            <a:ext cx="902677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/>
          <p:nvPr/>
        </p:nvGraphicFramePr>
        <p:xfrm>
          <a:off x="6629400" y="990600"/>
          <a:ext cx="5943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7324726" y="2005015"/>
            <a:ext cx="5181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>
            <a:off x="6629400" y="4572000"/>
            <a:ext cx="2743200" cy="685800"/>
          </a:xfrm>
          <a:prstGeom prst="wedgeEllipseCallout">
            <a:avLst>
              <a:gd name="adj1" fmla="val 31806"/>
              <a:gd name="adj2" fmla="val -36971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 change point (effective Q3-2009)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urved Connector 29"/>
          <p:cNvCxnSpPr/>
          <p:nvPr/>
        </p:nvCxnSpPr>
        <p:spPr>
          <a:xfrm rot="5400000" flipH="1" flipV="1">
            <a:off x="9213055" y="4121945"/>
            <a:ext cx="762000" cy="595311"/>
          </a:xfrm>
          <a:prstGeom prst="curvedConnector3">
            <a:avLst>
              <a:gd name="adj1" fmla="val 41250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>
          <a:spcBef>
            <a:spcPct val="50000"/>
          </a:spcBef>
          <a:defRPr sz="14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344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TPCHD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spfeifer</cp:lastModifiedBy>
  <cp:revision>78</cp:revision>
  <dcterms:created xsi:type="dcterms:W3CDTF">2008-08-20T21:52:23Z</dcterms:created>
  <dcterms:modified xsi:type="dcterms:W3CDTF">2010-04-21T22:06:45Z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853978428</vt:i4>
  </property>
  <property fmtid="{D5CDD505-2E9C-101B-9397-08002B2CF9AE}" pid="3" name="_NewReviewCycle">
    <vt:lpwstr/>
  </property>
  <property fmtid="{D5CDD505-2E9C-101B-9397-08002B2CF9AE}" pid="4" name="_EmailSubject">
    <vt:lpwstr>Solid waste QI project</vt:lpwstr>
  </property>
  <property fmtid="{D5CDD505-2E9C-101B-9397-08002B2CF9AE}" pid="5" name="_AuthorEmail">
    <vt:lpwstr>CGizzi@tpchd.org</vt:lpwstr>
  </property>
  <property fmtid="{D5CDD505-2E9C-101B-9397-08002B2CF9AE}" pid="6" name="_AuthorEmailDisplayName">
    <vt:lpwstr>Cindan Gizzi</vt:lpwstr>
  </property>
</Properties>
</file>