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9" r:id="rId8"/>
    <p:sldId id="258" r:id="rId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92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nryr\Desktop\Phone%20Tree%20QI%20Baseline%20Stats%20December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://moss.maricopa.gov/dept/ph/clouds/qualityimprovement/Shared%20Documents/QI%20Projects%20in%20Process/Phone%20Tree%20Project/Phone%20Tree%20Selection%20Data%20Apr-Jun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://moss.maricopa.gov/dept/ph/clouds/qualityimprovement/Shared%20Documents/QI%20Projects%20in%20Process/Phone%20Tree%20Project/Phone%20Tree%20'zero%20out'%20call%20sampling%20March%202016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Sheet1!$A$23:$A$26</c:f>
              <c:strCache>
                <c:ptCount val="4"/>
                <c:pt idx="0">
                  <c:v>Clinical Services</c:v>
                </c:pt>
                <c:pt idx="1">
                  <c:v>Vitals</c:v>
                </c:pt>
                <c:pt idx="2">
                  <c:v>Admin</c:v>
                </c:pt>
                <c:pt idx="3">
                  <c:v>Community Health</c:v>
                </c:pt>
              </c:strCache>
            </c:strRef>
          </c:cat>
          <c:val>
            <c:numRef>
              <c:f>Sheet1!$B$23:$B$26</c:f>
              <c:numCache>
                <c:formatCode>General</c:formatCode>
                <c:ptCount val="4"/>
                <c:pt idx="0">
                  <c:v>86</c:v>
                </c:pt>
                <c:pt idx="1">
                  <c:v>73</c:v>
                </c:pt>
                <c:pt idx="2">
                  <c:v>26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</c:spPr>
          <c:invertIfNegative val="0"/>
          <c:cat>
            <c:strRef>
              <c:f>Sheet1!$A$23:$A$26</c:f>
              <c:strCache>
                <c:ptCount val="4"/>
                <c:pt idx="0">
                  <c:v>Clinical Services</c:v>
                </c:pt>
                <c:pt idx="1">
                  <c:v>Vitals</c:v>
                </c:pt>
                <c:pt idx="2">
                  <c:v>Admin</c:v>
                </c:pt>
                <c:pt idx="3">
                  <c:v>Community Health</c:v>
                </c:pt>
              </c:strCache>
            </c:strRef>
          </c:cat>
          <c:val>
            <c:numRef>
              <c:f>Sheet1!$C$23:$C$26</c:f>
              <c:numCache>
                <c:formatCode>General</c:formatCode>
                <c:ptCount val="4"/>
                <c:pt idx="0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580904"/>
        <c:axId val="247579728"/>
      </c:barChart>
      <c:catAx>
        <c:axId val="247580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7579728"/>
        <c:crosses val="autoZero"/>
        <c:auto val="1"/>
        <c:lblAlgn val="ctr"/>
        <c:lblOffset val="100"/>
        <c:noMultiLvlLbl val="0"/>
      </c:catAx>
      <c:valAx>
        <c:axId val="2475797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758090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Sheet1!$A$15:$A$20</c:f>
              <c:strCache>
                <c:ptCount val="6"/>
                <c:pt idx="0">
                  <c:v>Zero out (transfer to operator)*</c:v>
                </c:pt>
                <c:pt idx="1">
                  <c:v>Caller Hung up</c:v>
                </c:pt>
                <c:pt idx="2">
                  <c:v>Public Health Services</c:v>
                </c:pt>
                <c:pt idx="3">
                  <c:v>Report a PH Emergency</c:v>
                </c:pt>
                <c:pt idx="4">
                  <c:v>Info about health care services</c:v>
                </c:pt>
                <c:pt idx="5">
                  <c:v>Other Options (3 or 5)</c:v>
                </c:pt>
              </c:strCache>
            </c:strRef>
          </c:cat>
          <c:val>
            <c:numRef>
              <c:f>Sheet1!$B$15:$B$20</c:f>
              <c:numCache>
                <c:formatCode>0%</c:formatCode>
                <c:ptCount val="6"/>
                <c:pt idx="0">
                  <c:v>0.41424802110817943</c:v>
                </c:pt>
                <c:pt idx="1">
                  <c:v>0.12796833773087071</c:v>
                </c:pt>
                <c:pt idx="2">
                  <c:v>0.12203166226912929</c:v>
                </c:pt>
                <c:pt idx="3">
                  <c:v>0.12005277044854881</c:v>
                </c:pt>
                <c:pt idx="4">
                  <c:v>0.12005277044854881</c:v>
                </c:pt>
                <c:pt idx="5">
                  <c:v>9.5646437994722958E-2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184056"/>
        <c:axId val="365188368"/>
      </c:barChart>
      <c:catAx>
        <c:axId val="3651840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5188368"/>
        <c:crosses val="autoZero"/>
        <c:auto val="1"/>
        <c:lblAlgn val="ctr"/>
        <c:lblOffset val="100"/>
        <c:noMultiLvlLbl val="0"/>
      </c:catAx>
      <c:valAx>
        <c:axId val="365188368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365184056"/>
        <c:crosses val="autoZero"/>
        <c:crossBetween val="between"/>
        <c:majorUnit val="0.1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Most</a:t>
            </a:r>
            <a:r>
              <a:rPr lang="en-US" sz="2000" baseline="0" dirty="0"/>
              <a:t> 'zero out' calls were calling for </a:t>
            </a:r>
            <a:r>
              <a:rPr lang="en-US" sz="2000" baseline="0" dirty="0">
                <a:solidFill>
                  <a:srgbClr val="0070C0"/>
                </a:solidFill>
              </a:rPr>
              <a:t>STD/HIV</a:t>
            </a:r>
            <a:r>
              <a:rPr lang="en-US" sz="2000" baseline="0" dirty="0">
                <a:solidFill>
                  <a:schemeClr val="tx2"/>
                </a:solidFill>
              </a:rPr>
              <a:t> </a:t>
            </a:r>
            <a:r>
              <a:rPr lang="en-US" sz="2000" baseline="0" dirty="0">
                <a:solidFill>
                  <a:sysClr val="windowText" lastClr="000000"/>
                </a:solidFill>
              </a:rPr>
              <a:t>services</a:t>
            </a:r>
            <a:r>
              <a:rPr lang="en-US" sz="2000" baseline="0" dirty="0"/>
              <a:t> 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648349026301781"/>
          <c:y val="0.17795047358210658"/>
          <c:w val="0.35156169814437532"/>
          <c:h val="0.78064165892306936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Total Calls: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Sheet1!$A$3:$A$9</c:f>
              <c:strCache>
                <c:ptCount val="7"/>
                <c:pt idx="0">
                  <c:v>STD/HIV</c:v>
                </c:pt>
                <c:pt idx="1">
                  <c:v>Other Environmental Services</c:v>
                </c:pt>
                <c:pt idx="2">
                  <c:v>Miscellaneous</c:v>
                </c:pt>
                <c:pt idx="3">
                  <c:v>Tuberculosis</c:v>
                </c:pt>
                <c:pt idx="4">
                  <c:v>Child Immunizations</c:v>
                </c:pt>
                <c:pt idx="5">
                  <c:v>Adult Immunizations</c:v>
                </c:pt>
                <c:pt idx="6">
                  <c:v>Food Handlers Card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67</c:v>
                </c:pt>
                <c:pt idx="1">
                  <c:v>13</c:v>
                </c:pt>
                <c:pt idx="2">
                  <c:v>12</c:v>
                </c:pt>
                <c:pt idx="3">
                  <c:v>10</c:v>
                </c:pt>
                <c:pt idx="4">
                  <c:v>10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33720444198421"/>
          <c:y val="0.23135210371430845"/>
          <c:w val="0.43199524278215223"/>
          <c:h val="0.68070826373975979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Charts!$A$5:$A$15</c:f>
              <c:strCache>
                <c:ptCount val="11"/>
                <c:pt idx="0">
                  <c:v>PH Emergency</c:v>
                </c:pt>
                <c:pt idx="1">
                  <c:v>OVR</c:v>
                </c:pt>
                <c:pt idx="2">
                  <c:v>Zero-Out (doesn't work)</c:v>
                </c:pt>
                <c:pt idx="3">
                  <c:v>Admin</c:v>
                </c:pt>
                <c:pt idx="4">
                  <c:v>Other PH Services</c:v>
                </c:pt>
                <c:pt idx="5">
                  <c:v>Clinical Services - Genl</c:v>
                </c:pt>
                <c:pt idx="6">
                  <c:v>"If You Did Not Hear Your Option"</c:v>
                </c:pt>
                <c:pt idx="7">
                  <c:v>Immunizations</c:v>
                </c:pt>
                <c:pt idx="8">
                  <c:v>Health Complaints</c:v>
                </c:pt>
                <c:pt idx="9">
                  <c:v>STD</c:v>
                </c:pt>
                <c:pt idx="10">
                  <c:v>Disconnected (Caller Hung Up)</c:v>
                </c:pt>
              </c:strCache>
            </c:strRef>
          </c:cat>
          <c:val>
            <c:numRef>
              <c:f>Charts!$B$5:$B$15</c:f>
              <c:numCache>
                <c:formatCode>0%</c:formatCode>
                <c:ptCount val="11"/>
                <c:pt idx="0">
                  <c:v>1.4778325123152709E-2</c:v>
                </c:pt>
                <c:pt idx="1">
                  <c:v>2.5725232621784347E-2</c:v>
                </c:pt>
                <c:pt idx="2">
                  <c:v>3.585112205801861E-2</c:v>
                </c:pt>
                <c:pt idx="3">
                  <c:v>3.7493158182813353E-2</c:v>
                </c:pt>
                <c:pt idx="4">
                  <c:v>4.1871921182266007E-2</c:v>
                </c:pt>
                <c:pt idx="5">
                  <c:v>6.8418171866447733E-2</c:v>
                </c:pt>
                <c:pt idx="6">
                  <c:v>7.4986316365626707E-2</c:v>
                </c:pt>
                <c:pt idx="7">
                  <c:v>9.5511767925561028E-2</c:v>
                </c:pt>
                <c:pt idx="8">
                  <c:v>0.12123700054734537</c:v>
                </c:pt>
                <c:pt idx="9">
                  <c:v>0.17706622879036671</c:v>
                </c:pt>
                <c:pt idx="10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73195800"/>
        <c:axId val="473197368"/>
      </c:barChart>
      <c:catAx>
        <c:axId val="473195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197368"/>
        <c:crosses val="autoZero"/>
        <c:auto val="1"/>
        <c:lblAlgn val="ctr"/>
        <c:lblOffset val="100"/>
        <c:noMultiLvlLbl val="0"/>
      </c:catAx>
      <c:valAx>
        <c:axId val="473197368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195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saw an </a:t>
            </a:r>
            <a:r>
              <a:rPr lang="en-US" sz="2000" b="1" dirty="0" smtClean="0">
                <a:solidFill>
                  <a:srgbClr val="00B050"/>
                </a:solidFill>
              </a:rPr>
              <a:t>89</a:t>
            </a:r>
            <a:r>
              <a:rPr lang="en-US" sz="2000" b="1" dirty="0">
                <a:solidFill>
                  <a:srgbClr val="00B050"/>
                </a:solidFill>
              </a:rPr>
              <a:t>% decrease </a:t>
            </a:r>
            <a:r>
              <a:rPr lang="en-US" sz="2000" dirty="0"/>
              <a:t>in call volume from </a:t>
            </a:r>
            <a:r>
              <a:rPr lang="en-US" sz="2000" b="1" dirty="0" smtClean="0">
                <a:solidFill>
                  <a:schemeClr val="tx2"/>
                </a:solidFill>
              </a:rPr>
              <a:t>baseline.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3.7977088801399717E-3"/>
          <c:y val="3.06478420713748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Sheet1!$N$20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Sheet1!$M$21:$M$34</c:f>
              <c:strCache>
                <c:ptCount val="14"/>
                <c:pt idx="0">
                  <c:v>STD/HIV</c:v>
                </c:pt>
                <c:pt idx="1">
                  <c:v>Tuberculosis</c:v>
                </c:pt>
                <c:pt idx="2">
                  <c:v>Child Immunizations</c:v>
                </c:pt>
                <c:pt idx="3">
                  <c:v>Adult Immunizations</c:v>
                </c:pt>
                <c:pt idx="4">
                  <c:v>Food Handlers Card</c:v>
                </c:pt>
                <c:pt idx="5">
                  <c:v>Other Environmental Services</c:v>
                </c:pt>
                <c:pt idx="6">
                  <c:v>Primary Care Services</c:v>
                </c:pt>
                <c:pt idx="7">
                  <c:v>Vitals</c:v>
                </c:pt>
                <c:pt idx="8">
                  <c:v>Foreign Travel/Refugee</c:v>
                </c:pt>
                <c:pt idx="9">
                  <c:v>WIC</c:v>
                </c:pt>
                <c:pt idx="10">
                  <c:v>Tobacco</c:v>
                </c:pt>
                <c:pt idx="11">
                  <c:v>Oral Health</c:v>
                </c:pt>
                <c:pt idx="12">
                  <c:v>Pharmacy</c:v>
                </c:pt>
                <c:pt idx="13">
                  <c:v>Other:</c:v>
                </c:pt>
              </c:strCache>
            </c:strRef>
          </c:cat>
          <c:val>
            <c:numRef>
              <c:f>Sheet1!$N$21:$N$34</c:f>
              <c:numCache>
                <c:formatCode>General</c:formatCode>
                <c:ptCount val="14"/>
                <c:pt idx="0">
                  <c:v>67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13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Sheet1!$O$20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Sheet1!$M$21:$M$34</c:f>
              <c:strCache>
                <c:ptCount val="14"/>
                <c:pt idx="0">
                  <c:v>STD/HIV</c:v>
                </c:pt>
                <c:pt idx="1">
                  <c:v>Tuberculosis</c:v>
                </c:pt>
                <c:pt idx="2">
                  <c:v>Child Immunizations</c:v>
                </c:pt>
                <c:pt idx="3">
                  <c:v>Adult Immunizations</c:v>
                </c:pt>
                <c:pt idx="4">
                  <c:v>Food Handlers Card</c:v>
                </c:pt>
                <c:pt idx="5">
                  <c:v>Other Environmental Services</c:v>
                </c:pt>
                <c:pt idx="6">
                  <c:v>Primary Care Services</c:v>
                </c:pt>
                <c:pt idx="7">
                  <c:v>Vitals</c:v>
                </c:pt>
                <c:pt idx="8">
                  <c:v>Foreign Travel/Refugee</c:v>
                </c:pt>
                <c:pt idx="9">
                  <c:v>WIC</c:v>
                </c:pt>
                <c:pt idx="10">
                  <c:v>Tobacco</c:v>
                </c:pt>
                <c:pt idx="11">
                  <c:v>Oral Health</c:v>
                </c:pt>
                <c:pt idx="12">
                  <c:v>Pharmacy</c:v>
                </c:pt>
                <c:pt idx="13">
                  <c:v>Other:</c:v>
                </c:pt>
              </c:strCache>
            </c:strRef>
          </c:cat>
          <c:val>
            <c:numRef>
              <c:f>Sheet1!$O$21:$O$34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axId val="473200504"/>
        <c:axId val="473199328"/>
      </c:barChart>
      <c:catAx>
        <c:axId val="473200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199328"/>
        <c:crosses val="autoZero"/>
        <c:auto val="1"/>
        <c:lblAlgn val="ctr"/>
        <c:lblOffset val="100"/>
        <c:noMultiLvlLbl val="0"/>
      </c:catAx>
      <c:valAx>
        <c:axId val="473199328"/>
        <c:scaling>
          <c:orientation val="minMax"/>
          <c:max val="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200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0.46875</cdr:x>
      <cdr:y>0.57407</cdr:y>
    </cdr:from>
    <cdr:to>
      <cdr:x>0.84375</cdr:x>
      <cdr:y>0.85979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3429000" y="2755900"/>
          <a:ext cx="2743200" cy="1371600"/>
        </a:xfrm>
        <a:prstGeom xmlns:a="http://schemas.openxmlformats.org/drawingml/2006/main" prst="wedgeRectCallout">
          <a:avLst>
            <a:gd name="adj1" fmla="val -55590"/>
            <a:gd name="adj2" fmla="val 80556"/>
          </a:avLst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101882" tIns="50941" rIns="101882" bIns="50941" spcCol="0" rtlCol="0" anchor="ctr"/>
        <a:lstStyle xmlns:a="http://schemas.openxmlformats.org/drawingml/2006/main">
          <a:defPPr>
            <a:defRPr lang="en-US"/>
          </a:defPPr>
          <a:lvl1pPr marL="0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509412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1018824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528237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2037649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547061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3056473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565886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4075298" algn="l" defTabSz="1018824" rtl="0" eaLnBrk="1" latinLnBrk="0" hangingPunct="1">
            <a:defRPr sz="20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tx1"/>
              </a:solidFill>
            </a:rPr>
            <a:t>Most ‘other’ calls came from employees and likely did not go through the phone tree.  </a:t>
          </a:r>
          <a:endParaRPr lang="en-US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9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5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2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7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63FD-2956-4BC7-990D-895C24B24067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6742-1CC7-4351-85B7-4E959F4C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02154"/>
              </p:ext>
            </p:extLst>
          </p:nvPr>
        </p:nvGraphicFramePr>
        <p:xfrm>
          <a:off x="566420" y="5615527"/>
          <a:ext cx="6553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23523"/>
            <a:ext cx="6606540" cy="1005839"/>
          </a:xfrm>
        </p:spPr>
        <p:txBody>
          <a:bodyPr>
            <a:normAutofit/>
          </a:bodyPr>
          <a:lstStyle/>
          <a:p>
            <a:r>
              <a:rPr lang="en-US" sz="3100" b="1" u="sng" dirty="0"/>
              <a:t>Phone Tree Baseline Data (Dec 2015)</a:t>
            </a:r>
            <a:endParaRPr lang="en-US" sz="3100" u="sng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654968"/>
              </p:ext>
            </p:extLst>
          </p:nvPr>
        </p:nvGraphicFramePr>
        <p:xfrm>
          <a:off x="386080" y="1532696"/>
          <a:ext cx="6736080" cy="303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" y="1173481"/>
            <a:ext cx="7167880" cy="71843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More than half </a:t>
            </a:r>
            <a:r>
              <a:rPr lang="en-US" b="1" dirty="0" smtClean="0"/>
              <a:t>of all calls to PH line do not use the phone tree</a:t>
            </a:r>
          </a:p>
          <a:p>
            <a:pPr marL="318383" indent="-318383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" y="5204873"/>
            <a:ext cx="716788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/>
              <a:t>Of those who use the phone tree, </a:t>
            </a:r>
            <a:r>
              <a:rPr lang="en-US" b="1" dirty="0" smtClean="0">
                <a:solidFill>
                  <a:srgbClr val="0070C0"/>
                </a:solidFill>
              </a:rPr>
              <a:t>most are calling for STD/HIV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263036" y="5947439"/>
            <a:ext cx="1468120" cy="1554480"/>
          </a:xfrm>
          <a:prstGeom prst="wedgeRectCallout">
            <a:avLst>
              <a:gd name="adj1" fmla="val -54039"/>
              <a:gd name="adj2" fmla="val 791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spcCol="0"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STD = 126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HIV = 4</a:t>
            </a:r>
          </a:p>
          <a:p>
            <a:pPr algn="ctr"/>
            <a:r>
              <a:rPr lang="en-US" dirty="0" smtClean="0"/>
              <a:t>TB = 31</a:t>
            </a:r>
          </a:p>
          <a:p>
            <a:pPr algn="ctr"/>
            <a:r>
              <a:rPr lang="en-US" dirty="0" smtClean="0"/>
              <a:t>Other = 55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" y="4486443"/>
            <a:ext cx="7167880" cy="84154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400" dirty="0" smtClean="0"/>
              <a:t>*Anecdotally, most ‘zero out’ calls are for STD services, immunizations, or are transferred to environmental health services (e.g. mold, food handling, water, air quality etc.)  </a:t>
            </a:r>
          </a:p>
          <a:p>
            <a:pPr marL="318383" indent="-318383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5029200"/>
            <a:ext cx="6858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968798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Sampling of ‘Zero Out’ Calls (Mar 2016)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99516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MCDPH Staff answering the operator line between March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and March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categorized ‘zero out’ calls by type using a check sheet.  This sampling period included two 4 hour AM shifts, two 4 hour PM shifts and </a:t>
            </a:r>
            <a:r>
              <a:rPr lang="en-US" sz="1400" dirty="0"/>
              <a:t>six 1 hour and 15 min lunch </a:t>
            </a:r>
            <a:r>
              <a:rPr lang="en-US" sz="1400" dirty="0" smtClean="0"/>
              <a:t>periods.  </a:t>
            </a:r>
            <a:endParaRPr lang="en-US" sz="1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75324272"/>
              </p:ext>
            </p:extLst>
          </p:nvPr>
        </p:nvGraphicFramePr>
        <p:xfrm>
          <a:off x="-838200" y="1981200"/>
          <a:ext cx="9220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091961"/>
              </p:ext>
            </p:extLst>
          </p:nvPr>
        </p:nvGraphicFramePr>
        <p:xfrm>
          <a:off x="381000" y="6553200"/>
          <a:ext cx="6994530" cy="2975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7987"/>
                <a:gridCol w="502413"/>
                <a:gridCol w="502413"/>
                <a:gridCol w="502413"/>
                <a:gridCol w="502413"/>
                <a:gridCol w="502413"/>
                <a:gridCol w="502413"/>
                <a:gridCol w="502413"/>
                <a:gridCol w="502413"/>
                <a:gridCol w="502413"/>
                <a:gridCol w="502413"/>
                <a:gridCol w="502413"/>
              </a:tblGrid>
              <a:tr h="314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Call Type: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 Calls: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3/2/16 </a:t>
                      </a:r>
                      <a:r>
                        <a:rPr lang="en-US" sz="1100" u="none" strike="noStrike" dirty="0" smtClean="0">
                          <a:effectLst/>
                        </a:rPr>
                        <a:t>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3/3/16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3/4/16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3/7/16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3/8/16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3/8/16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3/9/16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3/9/16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3/10/16 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3/10/16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STD/HIV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Other </a:t>
                      </a:r>
                      <a:r>
                        <a:rPr lang="en-US" sz="1100" u="none" strike="noStrike" dirty="0" smtClean="0">
                          <a:effectLst/>
                        </a:rPr>
                        <a:t>Environ. Services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Miscellaneous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Tuberculosis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Child Immunizations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Adult Immunizations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Food Handlers Card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Primary Care Services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Vitals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Foreign Travel/Refugee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Tobacco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Oral Health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Pharmacy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  <a:tr h="157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3" marR="7853" marT="78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206999"/>
            <a:ext cx="3810000" cy="4525963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 lnSpcReduction="10000"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PH Emergency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PH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Other County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 about HealthCare </a:t>
            </a:r>
            <a:r>
              <a:rPr lang="en-US" dirty="0" err="1" smtClean="0"/>
              <a:t>Srvcs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Health concerns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B050"/>
                </a:solidFill>
              </a:rPr>
              <a:t>0.  Operator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5206999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Immunizations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Environmental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Other Clinic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PH Services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Admin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PH emergency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555999"/>
            <a:ext cx="6995160" cy="1676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The Revisions (April 2017)</a:t>
            </a:r>
            <a:endParaRPr lang="en-US" sz="3200" b="1" u="sn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-152400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/>
              <a:t>Project AIM</a:t>
            </a:r>
            <a:endParaRPr lang="en-US" sz="3200" b="1" u="sng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079501"/>
            <a:ext cx="7239000" cy="2108199"/>
          </a:xfrm>
          <a:prstGeom prst="rect">
            <a:avLst/>
          </a:prstGeom>
        </p:spPr>
        <p:txBody>
          <a:bodyPr vert="horz" lIns="101882" tIns="50941" rIns="101882" bIns="50941" rtlCol="0">
            <a:normAutofit fontScale="70000" lnSpcReduction="20000"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600" dirty="0" smtClean="0"/>
              <a:t>By May </a:t>
            </a:r>
            <a:r>
              <a:rPr lang="en-US" sz="4600" dirty="0"/>
              <a:t>31, </a:t>
            </a:r>
            <a:r>
              <a:rPr lang="en-US" sz="4600" dirty="0" smtClean="0"/>
              <a:t>2017* </a:t>
            </a:r>
            <a:r>
              <a:rPr lang="en-US" sz="4600" dirty="0"/>
              <a:t>less than 10% of callers to the main public health phone line will select the ‘zero out’ option. </a:t>
            </a:r>
            <a:endParaRPr lang="en-US" sz="4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900" dirty="0" smtClean="0"/>
              <a:t>*Note</a:t>
            </a:r>
            <a:r>
              <a:rPr lang="en-US" sz="2900" dirty="0"/>
              <a:t>:</a:t>
            </a:r>
            <a:r>
              <a:rPr lang="en-US" sz="2900" dirty="0" smtClean="0"/>
              <a:t> due to implementation delays the goal date was extended from the original target of May 31, 2016</a:t>
            </a:r>
          </a:p>
        </p:txBody>
      </p:sp>
    </p:spTree>
    <p:extLst>
      <p:ext uri="{BB962C8B-B14F-4D97-AF65-F5344CB8AC3E}">
        <p14:creationId xmlns:p14="http://schemas.microsoft.com/office/powerpoint/2010/main" val="10606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78146"/>
              </p:ext>
            </p:extLst>
          </p:nvPr>
        </p:nvGraphicFramePr>
        <p:xfrm>
          <a:off x="582930" y="1828800"/>
          <a:ext cx="6844030" cy="79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23523"/>
            <a:ext cx="6606540" cy="1005839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Phone Tree </a:t>
            </a:r>
            <a:r>
              <a:rPr lang="en-US" sz="3100" b="1" u="sng" dirty="0" smtClean="0"/>
              <a:t>Data Post Revision (May 2017)</a:t>
            </a:r>
            <a:endParaRPr lang="en-US" sz="31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9080" y="1118859"/>
            <a:ext cx="716788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/>
              <a:t>Only </a:t>
            </a:r>
            <a:r>
              <a:rPr lang="en-US" b="1" dirty="0" smtClean="0">
                <a:solidFill>
                  <a:srgbClr val="00B050"/>
                </a:solidFill>
              </a:rPr>
              <a:t>4% </a:t>
            </a:r>
            <a:r>
              <a:rPr lang="en-US" b="1" dirty="0" smtClean="0"/>
              <a:t>of all calls to the PH line tried the ‘zero out’ option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27% </a:t>
            </a:r>
            <a:r>
              <a:rPr lang="en-US" b="1" dirty="0" smtClean="0"/>
              <a:t>of all calls to PH line did not use the phone tree</a:t>
            </a:r>
          </a:p>
          <a:p>
            <a:pPr marL="318383" indent="-318383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3" name="Rectangular Callout 2"/>
          <p:cNvSpPr/>
          <p:nvPr/>
        </p:nvSpPr>
        <p:spPr>
          <a:xfrm>
            <a:off x="5293360" y="3309644"/>
            <a:ext cx="2133600" cy="1143000"/>
          </a:xfrm>
          <a:prstGeom prst="wedgeRectCallout">
            <a:avLst>
              <a:gd name="adj1" fmla="val -41071"/>
              <a:gd name="adj2" fmla="val -110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represents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chemeClr val="tx1"/>
                </a:solidFill>
              </a:rPr>
              <a:t>14% increase </a:t>
            </a:r>
            <a:r>
              <a:rPr lang="en-US" dirty="0" smtClean="0"/>
              <a:t>over baseline data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343400" y="6781800"/>
            <a:ext cx="2133600" cy="914400"/>
          </a:xfrm>
          <a:prstGeom prst="wedgeRectCallout">
            <a:avLst>
              <a:gd name="adj1" fmla="val -69047"/>
              <a:gd name="adj2" fmla="val 539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Project Aim of &lt;10% achieved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52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798266"/>
              </p:ext>
            </p:extLst>
          </p:nvPr>
        </p:nvGraphicFramePr>
        <p:xfrm>
          <a:off x="213360" y="1676400"/>
          <a:ext cx="73152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8620" y="98002"/>
            <a:ext cx="6995160" cy="968798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Sampling of ‘Zero Out’ Calls (May 2017)</a:t>
            </a:r>
            <a:endParaRPr lang="en-US" sz="32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6995160" cy="91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smtClean="0"/>
              <a:t>MCDPH Staff answering the operator line between May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and May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categorized ‘zero out’ calls by type using a check sheet.  This sampling period included two 4 hour AM shifts, two 4 hour PM shifts and </a:t>
            </a:r>
            <a:r>
              <a:rPr lang="en-US" sz="1400" dirty="0"/>
              <a:t>six 1 hour and 15 min lunch </a:t>
            </a:r>
            <a:r>
              <a:rPr lang="en-US" sz="1400" dirty="0" smtClean="0"/>
              <a:t>periods.  These results were compared to baseline data gathered in March 2016</a:t>
            </a:r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6858000"/>
            <a:ext cx="6995160" cy="9144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6540500"/>
            <a:ext cx="6995160" cy="3517900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Additionally, key staff representing 6 areas that answer calls representing options on the main menu of the revised phone tree were asked about change in call volume and ‘errant’ calls via survey a few weeks after implementation.  Key insights are summarized below:</a:t>
            </a:r>
          </a:p>
          <a:p>
            <a:r>
              <a:rPr lang="en-US" sz="1400" dirty="0" smtClean="0"/>
              <a:t>The respondent that fields calls for WIC and other Community Health Programs reported a dramatic increase in calls, although the burden is only about 6 calls a day.  </a:t>
            </a:r>
          </a:p>
          <a:p>
            <a:r>
              <a:rPr lang="en-US" sz="1400" dirty="0" smtClean="0"/>
              <a:t>The other 5 areas reported that call volume either stayed about the same or decreased slightly.  </a:t>
            </a:r>
          </a:p>
          <a:p>
            <a:r>
              <a:rPr lang="en-US" sz="1400" dirty="0" smtClean="0"/>
              <a:t>No one felt that the change has negatively impacted their unit’s ability to provide good customer service although a few mentioned it would be nice to have a list of frequently called numbers they could use to transfer the few ‘errant’ callers quickly and efficiently.  </a:t>
            </a:r>
          </a:p>
          <a:p>
            <a:r>
              <a:rPr lang="en-US" sz="1400" dirty="0" smtClean="0"/>
              <a:t>The STD/HIV clinic – which has historically had the highest call volume from this phone tree- reported that they were receiving less calls from individuals looking for other services. </a:t>
            </a:r>
          </a:p>
          <a:p>
            <a:r>
              <a:rPr lang="en-US" sz="1400" dirty="0" smtClean="0"/>
              <a:t>‘Errant’ calls that were received by two other units (TB/Refugee and WIC/Community Health Programs) were for a range of issues and one respondent observed that “It </a:t>
            </a:r>
            <a:r>
              <a:rPr lang="en-US" sz="1400" dirty="0"/>
              <a:t>mostly seems to be people who don't know what buttons to push and are randomly just trying to get someone... anyone to answer their call</a:t>
            </a:r>
            <a:r>
              <a:rPr lang="en-US" sz="1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861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97700B866FC844801A85F847B1557E" ma:contentTypeVersion="0" ma:contentTypeDescription="Create a new document." ma:contentTypeScope="" ma:versionID="109aad17530574b1f0d7cce5e50db94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1CAFF1C-6883-432C-9CA2-8A0FB5CC7F14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5650A1-2946-4A00-9004-ADA4C8B513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B1B0D3-2DDE-460F-A96D-A4957B3D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748</Words>
  <Application>Microsoft Office PowerPoint</Application>
  <PresentationFormat>Custom</PresentationFormat>
  <Paragraphs>140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Phone Tree Baseline Data (Dec 2015)</vt:lpstr>
      <vt:lpstr>Sampling of ‘Zero Out’ Calls (Mar 2016)</vt:lpstr>
      <vt:lpstr>The Revisions (April 2017)</vt:lpstr>
      <vt:lpstr>Phone Tree Data Post Revision (May 2017)</vt:lpstr>
      <vt:lpstr>Sampling of ‘Zero Out’ Calls (May 2017)</vt:lpstr>
    </vt:vector>
  </TitlesOfParts>
  <Company>Maricopa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Tree Baseline Data</dc:title>
  <dc:creator>Becky Henry</dc:creator>
  <cp:lastModifiedBy>Becky Henry - PHSX</cp:lastModifiedBy>
  <cp:revision>31</cp:revision>
  <dcterms:created xsi:type="dcterms:W3CDTF">2016-01-14T20:29:09Z</dcterms:created>
  <dcterms:modified xsi:type="dcterms:W3CDTF">2017-07-21T18:08:08Z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0x010100C697700B866FC844801A85F847B1557E</vt:lpwstr>
  </property>
</Properties>
</file>