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08" r:id="rId2"/>
  </p:sldMasterIdLst>
  <p:notesMasterIdLst>
    <p:notesMasterId r:id="rId13"/>
  </p:notesMasterIdLst>
  <p:sldIdLst>
    <p:sldId id="257" r:id="rId3"/>
    <p:sldId id="269" r:id="rId4"/>
    <p:sldId id="270" r:id="rId5"/>
    <p:sldId id="271" r:id="rId6"/>
    <p:sldId id="272" r:id="rId7"/>
    <p:sldId id="273" r:id="rId8"/>
    <p:sldId id="276" r:id="rId9"/>
    <p:sldId id="275" r:id="rId10"/>
    <p:sldId id="277" r:id="rId11"/>
    <p:sldId id="278" r:id="rId1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059"/>
    <a:srgbClr val="62CE6F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4" autoAdjust="0"/>
    <p:restoredTop sz="95161" autoAdjust="0"/>
  </p:normalViewPr>
  <p:slideViewPr>
    <p:cSldViewPr>
      <p:cViewPr>
        <p:scale>
          <a:sx n="80" d="100"/>
          <a:sy n="80" d="100"/>
        </p:scale>
        <p:origin x="-180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8B2CAB30-FDD7-4933-BE16-044F33ABECF7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316" tIns="43658" rIns="87316" bIns="436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87316" tIns="43658" rIns="87316" bIns="436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491ED317-6005-4EC0-BEA4-BF5D6ABFD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012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ED317-6005-4EC0-BEA4-BF5D6ABFDA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9205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3161"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ED317-6005-4EC0-BEA4-BF5D6ABFDA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29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ED317-6005-4EC0-BEA4-BF5D6ABFDA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900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ED317-6005-4EC0-BEA4-BF5D6ABFDA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576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ED317-6005-4EC0-BEA4-BF5D6ABFDA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365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ED317-6005-4EC0-BEA4-BF5D6ABFDA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847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ED317-6005-4EC0-BEA4-BF5D6ABFDA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0264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3161"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ED317-6005-4EC0-BEA4-BF5D6ABFDA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299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3161"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ED317-6005-4EC0-BEA4-BF5D6ABFDA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299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3161"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ED317-6005-4EC0-BEA4-BF5D6ABFDA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29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4347A-5A64-40AE-B9E7-184A3AD8A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27C4-464D-4005-98ED-F6B4F9927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8C3E-9970-4E1C-96BA-9BF3E727C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4347A-5A64-40AE-B9E7-184A3AD8AA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BE19D-9A47-4CA4-AE18-FE1970D0AF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B2B85-109B-4623-BED8-CA3B51715A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4EEC6-92FD-4753-890B-D395D9CED0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EFB2D-6ACD-42C8-97EE-AF36F9ACC1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1CAD7-2F93-403F-B590-D95F7712CA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0803A-7592-4763-A9EE-C971286182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1F8CB-95F3-4D02-B3C6-EB84089F3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BE19D-9A47-4CA4-AE18-FE1970D0A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773E8-E210-4C1C-B5AB-C15BC7063A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27C4-464D-4005-98ED-F6B4F99276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8C3E-9970-4E1C-96BA-9BF3E727C9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B2B85-109B-4623-BED8-CA3B51715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4EEC6-92FD-4753-890B-D395D9CED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EFB2D-6ACD-42C8-97EE-AF36F9ACC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1CAD7-2F93-403F-B590-D95F7712C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0803A-7592-4763-A9EE-C97128618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1F8CB-95F3-4D02-B3C6-EB84089F3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773E8-E210-4C1C-B5AB-C15BC7063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FC115F57-FFC9-4525-AB8A-661F2C5CC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FC115F57-FFC9-4525-AB8A-661F2C5CC4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our Lean RPI for Occupational </a:t>
            </a:r>
            <a:r>
              <a:rPr lang="en-US" dirty="0" smtClean="0"/>
              <a:t>Health</a:t>
            </a:r>
            <a:br>
              <a:rPr lang="en-US" dirty="0" smtClean="0"/>
            </a:br>
            <a:r>
              <a:rPr lang="en-US" dirty="0" smtClean="0"/>
              <a:t>Report 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26</a:t>
            </a:r>
            <a:r>
              <a:rPr lang="en-US" baseline="30000" dirty="0" smtClean="0"/>
              <a:t>th</a:t>
            </a:r>
            <a:r>
              <a:rPr lang="en-US" dirty="0" smtClean="0"/>
              <a:t> – February 2</a:t>
            </a:r>
            <a:r>
              <a:rPr lang="en-US" baseline="30000" dirty="0" smtClean="0"/>
              <a:t>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8000"/>
                </a:solidFill>
              </a:rPr>
              <a:t>Clackamas County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Public Health  &amp; Health Centers Divisions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105400" cy="1143000"/>
          </a:xfrm>
        </p:spPr>
        <p:txBody>
          <a:bodyPr anchor="b"/>
          <a:lstStyle/>
          <a:p>
            <a:pPr algn="l" eaLnBrk="1" hangingPunct="1"/>
            <a:r>
              <a:rPr lang="en-US" sz="2900" dirty="0" smtClean="0">
                <a:latin typeface="Helvetica" charset="0"/>
              </a:rPr>
              <a:t>Nex</a:t>
            </a:r>
            <a:r>
              <a:rPr lang="en-US" sz="2900" dirty="0" smtClean="0">
                <a:latin typeface="Helvetica" charset="0"/>
              </a:rPr>
              <a:t>t Steps / Q&amp;A (Cheryl)</a:t>
            </a:r>
            <a:endParaRPr lang="en-US" sz="3200" dirty="0">
              <a:latin typeface="Helvetica" charset="0"/>
            </a:endParaRPr>
          </a:p>
        </p:txBody>
      </p:sp>
      <p:sp>
        <p:nvSpPr>
          <p:cNvPr id="14339" name="Line 12"/>
          <p:cNvSpPr>
            <a:spLocks noChangeShapeType="1"/>
          </p:cNvSpPr>
          <p:nvPr/>
        </p:nvSpPr>
        <p:spPr bwMode="auto">
          <a:xfrm>
            <a:off x="685800" y="1828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r>
              <a:rPr lang="en-US" sz="1800" dirty="0" smtClean="0"/>
              <a:t>Monday, February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the Lean RPI project team will work to develop the new process based on the feedback received today. This could include:</a:t>
            </a:r>
          </a:p>
          <a:p>
            <a:pPr lvl="1"/>
            <a:r>
              <a:rPr lang="en-US" sz="1400" dirty="0" smtClean="0"/>
              <a:t>development of new best methods (flow charts, checklists, desk manuals);</a:t>
            </a:r>
          </a:p>
          <a:p>
            <a:pPr lvl="1"/>
            <a:r>
              <a:rPr lang="en-US" sz="1400" dirty="0" smtClean="0"/>
              <a:t>updating policies &amp; procedures;</a:t>
            </a:r>
          </a:p>
          <a:p>
            <a:pPr lvl="1"/>
            <a:r>
              <a:rPr lang="en-US" sz="1400" dirty="0" smtClean="0"/>
              <a:t>determining the occupational health requirements for each position used by Health Centers and Public Health Divisions based on classification, role/job function, division &amp; location; and</a:t>
            </a:r>
          </a:p>
          <a:p>
            <a:pPr lvl="1"/>
            <a:r>
              <a:rPr lang="en-US" sz="1400" dirty="0" smtClean="0"/>
              <a:t>identifying aspects of the County’s Risk Manual that require updating.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Opportunity for another RPI: Occupational Health &amp; Safety go hand-in-hand. It’s been identified by the team that safety was outside the scope of this project but may need to be another RPI in the near future.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7636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105400" cy="1143000"/>
          </a:xfrm>
        </p:spPr>
        <p:txBody>
          <a:bodyPr anchor="b"/>
          <a:lstStyle/>
          <a:p>
            <a:pPr algn="l" eaLnBrk="1" hangingPunct="1"/>
            <a:r>
              <a:rPr lang="en-US" sz="2900" dirty="0" smtClean="0">
                <a:latin typeface="Helvetica" charset="0"/>
              </a:rPr>
              <a:t>Occupational Health Project: Lean RPI </a:t>
            </a:r>
            <a:r>
              <a:rPr lang="en-US" sz="2900" dirty="0" smtClean="0">
                <a:latin typeface="Helvetica" charset="0"/>
              </a:rPr>
              <a:t>Objectives (Pam)</a:t>
            </a:r>
            <a:endParaRPr lang="en-US" sz="3200" dirty="0">
              <a:latin typeface="Helvetica" charset="0"/>
            </a:endParaRPr>
          </a:p>
        </p:txBody>
      </p:sp>
      <p:sp>
        <p:nvSpPr>
          <p:cNvPr id="14339" name="Line 12"/>
          <p:cNvSpPr>
            <a:spLocks noChangeShapeType="1"/>
          </p:cNvSpPr>
          <p:nvPr/>
        </p:nvSpPr>
        <p:spPr bwMode="auto">
          <a:xfrm>
            <a:off x="685800" y="1828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Group 2"/>
          <p:cNvGraphicFramePr>
            <a:graphicFrameLocks noGrp="1"/>
          </p:cNvGraphicFramePr>
          <p:nvPr>
            <p:extLst/>
          </p:nvPr>
        </p:nvGraphicFramePr>
        <p:xfrm>
          <a:off x="685800" y="1817760"/>
          <a:ext cx="8077200" cy="4123136"/>
        </p:xfrm>
        <a:graphic>
          <a:graphicData uri="http://schemas.openxmlformats.org/drawingml/2006/table">
            <a:tbl>
              <a:tblPr/>
              <a:tblGrid>
                <a:gridCol w="1981200"/>
                <a:gridCol w="6096000"/>
              </a:tblGrid>
              <a:tr h="6000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charset="-122"/>
                        </a:rPr>
                        <a:t>TO:</a:t>
                      </a:r>
                    </a:p>
                  </a:txBody>
                  <a:tcPr marL="90000" marR="90000" marT="16524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Implement a process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 for occupational health needs of both division’s employees to meet federal, state and local requirements.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+mn-cs"/>
                      </a:endParaRPr>
                    </a:p>
                  </a:txBody>
                  <a:tcPr marL="90000" marR="90000" marT="972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charset="-122"/>
                        </a:rPr>
                        <a:t>FOR:</a:t>
                      </a:r>
                    </a:p>
                  </a:txBody>
                  <a:tcPr marL="90000" marR="90000" marT="16524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Minimizing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 the health risk of each division’s personnel.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+mn-cs"/>
                      </a:endParaRPr>
                    </a:p>
                  </a:txBody>
                  <a:tcPr marL="90000" marR="90000" marT="16524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charset="-122"/>
                        </a:rPr>
                        <a:t>SO THAT:</a:t>
                      </a:r>
                    </a:p>
                  </a:txBody>
                  <a:tcPr marL="90000" marR="90000" marT="16524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charset="-12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charset="-122"/>
                        </a:rPr>
                        <a:t>Staff and patients/clients are safe and healthy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charset="-122"/>
                        </a:rPr>
                        <a:t> Clackamas County’s liability risks are limited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charset="-122"/>
                        </a:rPr>
                        <a:t>  (or eliminated)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charset="-122"/>
                      </a:endParaRPr>
                    </a:p>
                  </a:txBody>
                  <a:tcPr marL="90000" marR="90000" marT="16524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7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charset="-122"/>
                        </a:rPr>
                        <a:t>HOW:</a:t>
                      </a:r>
                    </a:p>
                  </a:txBody>
                  <a:tcPr marL="90000" marR="90000" marT="16524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Wingdings" panose="05000000000000000000" pitchFamily="2" charset="2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charset="-122"/>
                          <a:cs typeface="Arial Unicode MS" charset="0"/>
                        </a:rPr>
                        <a:t>Measure of Success (under development)</a:t>
                      </a:r>
                    </a:p>
                    <a:p>
                      <a:pPr marL="0" lv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Onboarding</a:t>
                      </a:r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:</a:t>
                      </a:r>
                      <a:r>
                        <a:rPr lang="en-US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 timeliness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 of processing occupational health requirements for new hires—30 days or less from established start dates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onboarding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 requirements for new hires will be completed.</a:t>
                      </a:r>
                    </a:p>
                    <a:p>
                      <a:pPr marL="0" algn="l" defTabSz="914400" rtl="0" eaLnBrk="1" latinLnBrk="0" hangingPunct="1"/>
                      <a:endParaRPr lang="en-US" sz="1400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Ongoing:</a:t>
                      </a:r>
                      <a:r>
                        <a:rPr lang="en-US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 annual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 requirements are followed and completed fully—the length of time from managers/supervisors being provided a list of ongoing occupational health needs for all employees (target= 30 days upon notification for each employee).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+mn-cs"/>
                      </a:endParaRPr>
                    </a:p>
                  </a:txBody>
                  <a:tcPr marL="90000" marR="90000" marT="972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515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105400" cy="1143000"/>
          </a:xfrm>
        </p:spPr>
        <p:txBody>
          <a:bodyPr anchor="b"/>
          <a:lstStyle/>
          <a:p>
            <a:pPr algn="l" eaLnBrk="1" hangingPunct="1"/>
            <a:r>
              <a:rPr lang="en-US" sz="2900" dirty="0" smtClean="0">
                <a:latin typeface="Helvetica" charset="0"/>
              </a:rPr>
              <a:t>Lean RPI </a:t>
            </a:r>
            <a:r>
              <a:rPr lang="en-US" sz="2900" dirty="0" smtClean="0">
                <a:latin typeface="Helvetica" charset="0"/>
              </a:rPr>
              <a:t>Objectives (Pam)</a:t>
            </a:r>
            <a:endParaRPr lang="en-US" sz="3200" dirty="0">
              <a:latin typeface="Helvetica" charset="0"/>
            </a:endParaRPr>
          </a:p>
        </p:txBody>
      </p:sp>
      <p:sp>
        <p:nvSpPr>
          <p:cNvPr id="14339" name="Line 12"/>
          <p:cNvSpPr>
            <a:spLocks noChangeShapeType="1"/>
          </p:cNvSpPr>
          <p:nvPr/>
        </p:nvSpPr>
        <p:spPr bwMode="auto">
          <a:xfrm>
            <a:off x="685800" y="1828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20017951"/>
              </p:ext>
            </p:extLst>
          </p:nvPr>
        </p:nvGraphicFramePr>
        <p:xfrm>
          <a:off x="381000" y="1828800"/>
          <a:ext cx="8610600" cy="3679680"/>
        </p:xfrm>
        <a:graphic>
          <a:graphicData uri="http://schemas.openxmlformats.org/drawingml/2006/table">
            <a:tbl>
              <a:tblPr/>
              <a:tblGrid>
                <a:gridCol w="914400"/>
                <a:gridCol w="7696200"/>
              </a:tblGrid>
              <a:tr h="1877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charset="-122"/>
                        </a:rPr>
                        <a:t>BY:</a:t>
                      </a:r>
                    </a:p>
                  </a:txBody>
                  <a:tcPr marL="90000" marR="90000" marT="16524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Lucida Sans"/>
                          <a:ea typeface="SimSun"/>
                        </a:defRPr>
                      </a:lvl9pPr>
                    </a:lstStyle>
                    <a:p>
                      <a:pPr algn="ctr"/>
                      <a:r>
                        <a:rPr lang="en-US" sz="17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+mn-cs"/>
                        </a:rPr>
                        <a:t>Activities by Day</a:t>
                      </a:r>
                    </a:p>
                    <a:p>
                      <a:endParaRPr lang="en-US" sz="17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SimSun"/>
                        <a:cs typeface="+mn-cs"/>
                      </a:endParaRPr>
                    </a:p>
                    <a:p>
                      <a:r>
                        <a:rPr lang="en-US" sz="1800" dirty="0" smtClean="0"/>
                        <a:t>Day 1:  Focus the team;</a:t>
                      </a:r>
                      <a:r>
                        <a:rPr lang="en-US" sz="1800" baseline="0" dirty="0" smtClean="0"/>
                        <a:t> learn requirements through meetings with 	SMEs</a:t>
                      </a:r>
                      <a:r>
                        <a:rPr lang="en-US" sz="1800" dirty="0" smtClean="0"/>
                        <a:t>; affinity charting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Day 2:  Affinity charting</a:t>
                      </a:r>
                      <a:r>
                        <a:rPr lang="en-US" sz="1800" baseline="0" dirty="0" smtClean="0"/>
                        <a:t> continued; Process mapping; Cost 	analysis; determine options</a:t>
                      </a:r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Day 3:  Gain consensus and</a:t>
                      </a:r>
                      <a:r>
                        <a:rPr lang="en-US" sz="1800" baseline="0" dirty="0" smtClean="0"/>
                        <a:t> finalize </a:t>
                      </a:r>
                      <a:r>
                        <a:rPr lang="en-US" sz="1800" dirty="0" smtClean="0"/>
                        <a:t>recommendations; present 	recommendations and seek</a:t>
                      </a:r>
                      <a:r>
                        <a:rPr lang="en-US" sz="1800" baseline="0" dirty="0" smtClean="0"/>
                        <a:t> l</a:t>
                      </a:r>
                      <a:r>
                        <a:rPr lang="en-US" sz="1800" dirty="0" smtClean="0"/>
                        <a:t>eadership feedback</a:t>
                      </a:r>
                      <a:r>
                        <a:rPr lang="en-US" sz="1800" baseline="0" dirty="0" smtClean="0"/>
                        <a:t> /</a:t>
                      </a:r>
                      <a:r>
                        <a:rPr lang="en-US" sz="1800" dirty="0" smtClean="0"/>
                        <a:t> support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Day 4: Develop new</a:t>
                      </a:r>
                      <a:r>
                        <a:rPr lang="en-US" sz="1800" baseline="0" dirty="0" smtClean="0"/>
                        <a:t> process-- flow charts; best methods 		documented; training &amp; communication </a:t>
                      </a:r>
                      <a:r>
                        <a:rPr lang="en-US" sz="1800" baseline="0" dirty="0" smtClean="0"/>
                        <a:t>plan</a:t>
                      </a:r>
                      <a:endParaRPr lang="en-US" sz="1800" dirty="0"/>
                    </a:p>
                  </a:txBody>
                  <a:tcPr marL="90000" marR="90000" marT="972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524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105400" cy="1143000"/>
          </a:xfrm>
        </p:spPr>
        <p:txBody>
          <a:bodyPr anchor="b"/>
          <a:lstStyle/>
          <a:p>
            <a:pPr algn="l" eaLnBrk="1" hangingPunct="1"/>
            <a:r>
              <a:rPr lang="en-US" sz="2900" dirty="0" smtClean="0">
                <a:latin typeface="Helvetica" charset="0"/>
              </a:rPr>
              <a:t>Affinity </a:t>
            </a:r>
            <a:r>
              <a:rPr lang="en-US" sz="2900" dirty="0" smtClean="0">
                <a:latin typeface="Helvetica" charset="0"/>
              </a:rPr>
              <a:t>Charting (Paula)</a:t>
            </a:r>
            <a:endParaRPr lang="en-US" sz="3200" dirty="0">
              <a:latin typeface="Helvetica" charset="0"/>
            </a:endParaRPr>
          </a:p>
        </p:txBody>
      </p:sp>
      <p:sp>
        <p:nvSpPr>
          <p:cNvPr id="14339" name="Line 12"/>
          <p:cNvSpPr>
            <a:spLocks noChangeShapeType="1"/>
          </p:cNvSpPr>
          <p:nvPr/>
        </p:nvSpPr>
        <p:spPr bwMode="auto">
          <a:xfrm>
            <a:off x="685800" y="1828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1964871"/>
            <a:ext cx="2540001" cy="1905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28405"/>
            <a:ext cx="2507345" cy="1880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1" y="1964871"/>
            <a:ext cx="2561771" cy="1921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28" y="41910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5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105400" cy="1143000"/>
          </a:xfrm>
        </p:spPr>
        <p:txBody>
          <a:bodyPr anchor="b"/>
          <a:lstStyle/>
          <a:p>
            <a:pPr algn="l" eaLnBrk="1" hangingPunct="1"/>
            <a:r>
              <a:rPr lang="en-US" sz="2900" dirty="0" smtClean="0">
                <a:latin typeface="Helvetica" charset="0"/>
              </a:rPr>
              <a:t>Process </a:t>
            </a:r>
            <a:r>
              <a:rPr lang="en-US" sz="2900" dirty="0" smtClean="0">
                <a:latin typeface="Helvetica" charset="0"/>
              </a:rPr>
              <a:t>Mapping (Erin)</a:t>
            </a:r>
            <a:endParaRPr lang="en-US" sz="3200" dirty="0">
              <a:latin typeface="Helvetica" charset="0"/>
            </a:endParaRPr>
          </a:p>
        </p:txBody>
      </p:sp>
      <p:sp>
        <p:nvSpPr>
          <p:cNvPr id="14339" name="Line 12"/>
          <p:cNvSpPr>
            <a:spLocks noChangeShapeType="1"/>
          </p:cNvSpPr>
          <p:nvPr/>
        </p:nvSpPr>
        <p:spPr bwMode="auto">
          <a:xfrm>
            <a:off x="685800" y="1828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" y="2133601"/>
            <a:ext cx="42672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53000" y="2819400"/>
            <a:ext cx="3933375" cy="29500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96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105400" cy="1143000"/>
          </a:xfrm>
        </p:spPr>
        <p:txBody>
          <a:bodyPr anchor="b"/>
          <a:lstStyle/>
          <a:p>
            <a:pPr algn="l" eaLnBrk="1" hangingPunct="1"/>
            <a:r>
              <a:rPr lang="en-US" sz="2900" dirty="0" smtClean="0">
                <a:latin typeface="Helvetica" charset="0"/>
              </a:rPr>
              <a:t>Determining </a:t>
            </a:r>
            <a:r>
              <a:rPr lang="en-US" sz="2900" dirty="0" smtClean="0">
                <a:latin typeface="Helvetica" charset="0"/>
              </a:rPr>
              <a:t>Options (</a:t>
            </a:r>
            <a:r>
              <a:rPr lang="en-US" sz="2900" dirty="0" err="1" smtClean="0">
                <a:latin typeface="Helvetica" charset="0"/>
              </a:rPr>
              <a:t>Carolee</a:t>
            </a:r>
            <a:r>
              <a:rPr lang="en-US" sz="2900" dirty="0" smtClean="0">
                <a:latin typeface="Helvetica" charset="0"/>
              </a:rPr>
              <a:t>)</a:t>
            </a:r>
            <a:endParaRPr lang="en-US" sz="3200" dirty="0">
              <a:latin typeface="Helvetica" charset="0"/>
            </a:endParaRPr>
          </a:p>
        </p:txBody>
      </p:sp>
      <p:sp>
        <p:nvSpPr>
          <p:cNvPr id="14339" name="Line 12"/>
          <p:cNvSpPr>
            <a:spLocks noChangeShapeType="1"/>
          </p:cNvSpPr>
          <p:nvPr/>
        </p:nvSpPr>
        <p:spPr bwMode="auto">
          <a:xfrm>
            <a:off x="685800" y="1828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9833373"/>
              </p:ext>
            </p:extLst>
          </p:nvPr>
        </p:nvGraphicFramePr>
        <p:xfrm>
          <a:off x="152400" y="1981200"/>
          <a:ext cx="5937250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995"/>
                <a:gridCol w="1483995"/>
                <a:gridCol w="1484630"/>
                <a:gridCol w="1484630"/>
              </a:tblGrid>
              <a:tr h="19278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ONBOARDING</a:t>
                      </a:r>
                      <a:endParaRPr lang="en-US" sz="1200" dirty="0">
                        <a:effectLst/>
                        <a:latin typeface="Adobe Garamond Pr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Providence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dobe Garamond Pr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In-House</a:t>
                      </a:r>
                      <a:endParaRPr lang="en-US" sz="1200" b="1" dirty="0">
                        <a:effectLst/>
                        <a:latin typeface="Adobe Garamond Pr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Pros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dobe Garamond Pr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Cons</a:t>
                      </a:r>
                      <a:endParaRPr lang="en-US" sz="1200" b="1" dirty="0">
                        <a:effectLst/>
                        <a:latin typeface="Adobe Garamond Pr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Pros</a:t>
                      </a:r>
                      <a:endParaRPr lang="en-US" sz="1200" b="1" dirty="0">
                        <a:effectLst/>
                        <a:latin typeface="Adobe Garamond Pr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Cons</a:t>
                      </a:r>
                      <a:endParaRPr lang="en-US" sz="1200" b="1" dirty="0">
                        <a:effectLst/>
                        <a:latin typeface="Adobe Garamond Pr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03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Confidentiality of staff’s records (x6)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Consistent following of the process by trained occupational health nurses (x13)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Costs (x8)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Lack of clarity if current contract meets all the needs (x2)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Costs (x4)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Convenience for new hires (x1)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Accountability (x2)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No contract needed (x1)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Staff time (x1)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Consistency (x2)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Confidentiality (x2)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Cost (x7)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Equipment (x2)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3133297"/>
              </p:ext>
            </p:extLst>
          </p:nvPr>
        </p:nvGraphicFramePr>
        <p:xfrm>
          <a:off x="3206750" y="4792000"/>
          <a:ext cx="5937250" cy="2120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995"/>
                <a:gridCol w="1483995"/>
                <a:gridCol w="1484630"/>
                <a:gridCol w="1484630"/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ONGOING NEEDS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dobe Garamond Pr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Providence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dobe Garamond Pr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In-House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dobe Garamond Pr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Pros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dobe Garamond Pr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Cons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dobe Garamond Pr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Pros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dobe Garamond Pr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Cons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dobe Garamond Pr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503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Consistency (x8)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Confidentiality (x4)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dobe Garamond Pr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Costs (x1)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Time (x1)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Cost (x4)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Time (x6)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Efficiency (5)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Confidentiality (x1)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Inconsistency (x2)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Responsibility (x2)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In-efficient (x5)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Time (x2)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526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105400" cy="1143000"/>
          </a:xfrm>
        </p:spPr>
        <p:txBody>
          <a:bodyPr anchor="b"/>
          <a:lstStyle/>
          <a:p>
            <a:pPr algn="l" eaLnBrk="1" hangingPunct="1"/>
            <a:r>
              <a:rPr lang="en-US" sz="2900" dirty="0" smtClean="0">
                <a:latin typeface="Helvetica" charset="0"/>
              </a:rPr>
              <a:t>Costs (Sherry)</a:t>
            </a:r>
            <a:endParaRPr lang="en-US" sz="3200" dirty="0">
              <a:latin typeface="Helvetica" charset="0"/>
            </a:endParaRPr>
          </a:p>
        </p:txBody>
      </p:sp>
      <p:sp>
        <p:nvSpPr>
          <p:cNvPr id="14339" name="Line 12"/>
          <p:cNvSpPr>
            <a:spLocks noChangeShapeType="1"/>
          </p:cNvSpPr>
          <p:nvPr/>
        </p:nvSpPr>
        <p:spPr bwMode="auto">
          <a:xfrm>
            <a:off x="685800" y="1828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 smtClean="0"/>
              <a:t>See excel spreadsheet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636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105400" cy="1143000"/>
          </a:xfrm>
        </p:spPr>
        <p:txBody>
          <a:bodyPr anchor="b"/>
          <a:lstStyle/>
          <a:p>
            <a:pPr algn="l" eaLnBrk="1" hangingPunct="1"/>
            <a:r>
              <a:rPr lang="en-US" sz="2900" dirty="0" smtClean="0">
                <a:latin typeface="Helvetica" charset="0"/>
              </a:rPr>
              <a:t>Summary of </a:t>
            </a:r>
            <a:r>
              <a:rPr lang="en-US" sz="2900" dirty="0" smtClean="0">
                <a:latin typeface="Helvetica" charset="0"/>
              </a:rPr>
              <a:t>Recommendations (Angie)</a:t>
            </a:r>
            <a:endParaRPr lang="en-US" sz="3200" dirty="0">
              <a:latin typeface="Helvetica" charset="0"/>
            </a:endParaRPr>
          </a:p>
        </p:txBody>
      </p:sp>
      <p:sp>
        <p:nvSpPr>
          <p:cNvPr id="14339" name="Line 12"/>
          <p:cNvSpPr>
            <a:spLocks noChangeShapeType="1"/>
          </p:cNvSpPr>
          <p:nvPr/>
        </p:nvSpPr>
        <p:spPr bwMode="auto">
          <a:xfrm>
            <a:off x="685800" y="1828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pPr lvl="0"/>
            <a:r>
              <a:rPr lang="en-US" sz="1800" dirty="0" smtClean="0"/>
              <a:t>Contracting occupational health services through Providence for new </a:t>
            </a:r>
            <a:r>
              <a:rPr lang="en-US" sz="1800" dirty="0" smtClean="0"/>
              <a:t>hires.</a:t>
            </a:r>
            <a:endParaRPr lang="en-US" sz="1800" dirty="0" smtClean="0"/>
          </a:p>
          <a:p>
            <a:pPr lvl="0"/>
            <a:r>
              <a:rPr lang="en-US" sz="1800" dirty="0" smtClean="0"/>
              <a:t>Ongoing needs for employees’ occupational health be provided in-house. This includes annual TB screening &amp; FIT testing, </a:t>
            </a:r>
            <a:r>
              <a:rPr lang="en-US" sz="1800" dirty="0" err="1" smtClean="0"/>
              <a:t>bloodbourne</a:t>
            </a:r>
            <a:r>
              <a:rPr lang="en-US" sz="1800" dirty="0" smtClean="0"/>
              <a:t> </a:t>
            </a:r>
            <a:r>
              <a:rPr lang="en-US" sz="1800" dirty="0" smtClean="0"/>
              <a:t>pathogen training/refreshers.</a:t>
            </a:r>
          </a:p>
          <a:p>
            <a:pPr lvl="0"/>
            <a:r>
              <a:rPr lang="en-US" sz="1800" dirty="0" smtClean="0"/>
              <a:t>Employees’ occupational health requirements be determined based on exposure </a:t>
            </a:r>
            <a:r>
              <a:rPr lang="en-US" sz="1800" dirty="0" smtClean="0"/>
              <a:t>type.</a:t>
            </a:r>
          </a:p>
          <a:p>
            <a:pPr lvl="1"/>
            <a:r>
              <a:rPr lang="en-US" sz="1400" b="1" u="sng" dirty="0" smtClean="0"/>
              <a:t>Required/Recommended to receive flu, MMR, </a:t>
            </a:r>
            <a:r>
              <a:rPr lang="en-US" sz="1400" b="1" u="sng" dirty="0" err="1" smtClean="0"/>
              <a:t>Tdap</a:t>
            </a:r>
            <a:r>
              <a:rPr lang="en-US" sz="1400" b="1" u="sng" dirty="0" smtClean="0"/>
              <a:t> and </a:t>
            </a:r>
            <a:r>
              <a:rPr lang="en-US" sz="1400" b="1" u="sng" dirty="0" err="1" smtClean="0"/>
              <a:t>Varicella</a:t>
            </a:r>
            <a:r>
              <a:rPr lang="en-US" sz="1400" b="1" u="sng" dirty="0" smtClean="0"/>
              <a:t>, or proof of immunity</a:t>
            </a:r>
          </a:p>
          <a:p>
            <a:pPr lvl="0"/>
            <a:r>
              <a:rPr lang="en-US" sz="1800" dirty="0" smtClean="0"/>
              <a:t>HR </a:t>
            </a:r>
            <a:r>
              <a:rPr lang="en-US" sz="1800" dirty="0" smtClean="0"/>
              <a:t>Liaisons will work with Managers and Supervisors to review and update current class specs’ occupational health needs on an annual </a:t>
            </a:r>
            <a:r>
              <a:rPr lang="en-US" sz="1800" dirty="0" smtClean="0"/>
              <a:t>basis.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7636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105400" cy="1143000"/>
          </a:xfrm>
        </p:spPr>
        <p:txBody>
          <a:bodyPr anchor="b"/>
          <a:lstStyle/>
          <a:p>
            <a:pPr algn="l" eaLnBrk="1" hangingPunct="1"/>
            <a:r>
              <a:rPr lang="en-US" sz="2900" dirty="0" smtClean="0">
                <a:latin typeface="Helvetica" charset="0"/>
              </a:rPr>
              <a:t>Remaining Questions &amp; Concerns (Cathy)</a:t>
            </a:r>
            <a:endParaRPr lang="en-US" sz="3200" dirty="0">
              <a:latin typeface="Helvetica" charset="0"/>
            </a:endParaRPr>
          </a:p>
        </p:txBody>
      </p:sp>
      <p:sp>
        <p:nvSpPr>
          <p:cNvPr id="14339" name="Line 12"/>
          <p:cNvSpPr>
            <a:spLocks noChangeShapeType="1"/>
          </p:cNvSpPr>
          <p:nvPr/>
        </p:nvSpPr>
        <p:spPr bwMode="auto">
          <a:xfrm>
            <a:off x="685800" y="1828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pPr lvl="0"/>
            <a:r>
              <a:rPr lang="en-US" sz="1800" dirty="0" smtClean="0"/>
              <a:t>Will we require or suggest new hires have all of the CDC’s recommended immunizations for healthcare workers</a:t>
            </a:r>
            <a:r>
              <a:rPr lang="en-US" sz="1800" dirty="0" smtClean="0"/>
              <a:t>?</a:t>
            </a:r>
            <a:endParaRPr lang="en-US" sz="1800" dirty="0" smtClean="0"/>
          </a:p>
          <a:p>
            <a:pPr lvl="0"/>
            <a:r>
              <a:rPr lang="en-US" sz="1800" dirty="0" smtClean="0"/>
              <a:t>Need to </a:t>
            </a:r>
            <a:r>
              <a:rPr lang="en-US" sz="1800" dirty="0" smtClean="0"/>
              <a:t>determine who is qualified to make decisions on </a:t>
            </a:r>
            <a:r>
              <a:rPr lang="en-US" sz="1800" dirty="0" smtClean="0"/>
              <a:t>the occupational health requirements for each position </a:t>
            </a:r>
            <a:r>
              <a:rPr lang="en-US" sz="1800" dirty="0" smtClean="0"/>
              <a:t>based on:</a:t>
            </a:r>
          </a:p>
          <a:p>
            <a:pPr lvl="1"/>
            <a:r>
              <a:rPr lang="en-US" sz="1400" dirty="0" smtClean="0"/>
              <a:t>Classification</a:t>
            </a:r>
          </a:p>
          <a:p>
            <a:pPr lvl="1"/>
            <a:r>
              <a:rPr lang="en-US" sz="1400" dirty="0" smtClean="0"/>
              <a:t>R</a:t>
            </a:r>
            <a:r>
              <a:rPr lang="en-US" sz="1400" dirty="0" smtClean="0"/>
              <a:t>ole/job function</a:t>
            </a:r>
          </a:p>
          <a:p>
            <a:pPr lvl="1"/>
            <a:r>
              <a:rPr lang="en-US" sz="1400" dirty="0" smtClean="0"/>
              <a:t>Division</a:t>
            </a:r>
          </a:p>
          <a:p>
            <a:pPr lvl="1"/>
            <a:r>
              <a:rPr lang="en-US" sz="1400" dirty="0" smtClean="0"/>
              <a:t>Location</a:t>
            </a:r>
            <a:endParaRPr lang="en-US" sz="1400" dirty="0" smtClean="0"/>
          </a:p>
          <a:p>
            <a:pPr lvl="0"/>
            <a:r>
              <a:rPr lang="en-US" sz="1800" dirty="0" smtClean="0"/>
              <a:t>DES: Will Providence Occupational Health inform DES when Immunization Reviews (and if any vaccines need to be administered) are completed-- similar to what is currently done for UAs?</a:t>
            </a:r>
          </a:p>
          <a:p>
            <a:pPr lvl="0"/>
            <a:r>
              <a:rPr lang="en-US" sz="1800" dirty="0" smtClean="0"/>
              <a:t>DES: Do the unions need to be informed of this new process?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7636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3S">
  <a:themeElements>
    <a:clrScheme name="">
      <a:dk1>
        <a:srgbClr val="000000"/>
      </a:dk1>
      <a:lt1>
        <a:srgbClr val="FFFFFF"/>
      </a:lt1>
      <a:dk2>
        <a:srgbClr val="7077C0"/>
      </a:dk2>
      <a:lt2>
        <a:srgbClr val="808080"/>
      </a:lt2>
      <a:accent1>
        <a:srgbClr val="9EC3DE"/>
      </a:accent1>
      <a:accent2>
        <a:srgbClr val="0065BD"/>
      </a:accent2>
      <a:accent3>
        <a:srgbClr val="FFFFFF"/>
      </a:accent3>
      <a:accent4>
        <a:srgbClr val="000000"/>
      </a:accent4>
      <a:accent5>
        <a:srgbClr val="CCDEEC"/>
      </a:accent5>
      <a:accent6>
        <a:srgbClr val="005BAB"/>
      </a:accent6>
      <a:hlink>
        <a:srgbClr val="175E54"/>
      </a:hlink>
      <a:folHlink>
        <a:srgbClr val="2F7BCD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175E54"/>
        </a:dk2>
        <a:lt2>
          <a:srgbClr val="808080"/>
        </a:lt2>
        <a:accent1>
          <a:srgbClr val="9EC3DE"/>
        </a:accent1>
        <a:accent2>
          <a:srgbClr val="0065BD"/>
        </a:accent2>
        <a:accent3>
          <a:srgbClr val="FFFFFF"/>
        </a:accent3>
        <a:accent4>
          <a:srgbClr val="000000"/>
        </a:accent4>
        <a:accent5>
          <a:srgbClr val="CCDEEC"/>
        </a:accent5>
        <a:accent6>
          <a:srgbClr val="005BAB"/>
        </a:accent6>
        <a:hlink>
          <a:srgbClr val="175E54"/>
        </a:hlink>
        <a:folHlink>
          <a:srgbClr val="2F7B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H3S">
  <a:themeElements>
    <a:clrScheme name="">
      <a:dk1>
        <a:srgbClr val="000000"/>
      </a:dk1>
      <a:lt1>
        <a:srgbClr val="FFFFFF"/>
      </a:lt1>
      <a:dk2>
        <a:srgbClr val="7077C0"/>
      </a:dk2>
      <a:lt2>
        <a:srgbClr val="808080"/>
      </a:lt2>
      <a:accent1>
        <a:srgbClr val="9EC3DE"/>
      </a:accent1>
      <a:accent2>
        <a:srgbClr val="0065BD"/>
      </a:accent2>
      <a:accent3>
        <a:srgbClr val="FFFFFF"/>
      </a:accent3>
      <a:accent4>
        <a:srgbClr val="000000"/>
      </a:accent4>
      <a:accent5>
        <a:srgbClr val="CCDEEC"/>
      </a:accent5>
      <a:accent6>
        <a:srgbClr val="005BAB"/>
      </a:accent6>
      <a:hlink>
        <a:srgbClr val="175E54"/>
      </a:hlink>
      <a:folHlink>
        <a:srgbClr val="2F7BCD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175E54"/>
        </a:dk2>
        <a:lt2>
          <a:srgbClr val="808080"/>
        </a:lt2>
        <a:accent1>
          <a:srgbClr val="9EC3DE"/>
        </a:accent1>
        <a:accent2>
          <a:srgbClr val="0065BD"/>
        </a:accent2>
        <a:accent3>
          <a:srgbClr val="FFFFFF"/>
        </a:accent3>
        <a:accent4>
          <a:srgbClr val="000000"/>
        </a:accent4>
        <a:accent5>
          <a:srgbClr val="CCDEEC"/>
        </a:accent5>
        <a:accent6>
          <a:srgbClr val="005BAB"/>
        </a:accent6>
        <a:hlink>
          <a:srgbClr val="175E54"/>
        </a:hlink>
        <a:folHlink>
          <a:srgbClr val="2F7B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H3S</Template>
  <TotalTime>2535</TotalTime>
  <Words>668</Words>
  <Application>Microsoft Office PowerPoint</Application>
  <PresentationFormat>On-screen Show (4:3)</PresentationFormat>
  <Paragraphs>106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H3S</vt:lpstr>
      <vt:lpstr>5_H3S</vt:lpstr>
      <vt:lpstr>Welcome to our Lean RPI for Occupational Health Report Out </vt:lpstr>
      <vt:lpstr>Occupational Health Project: Lean RPI Objectives (Pam)</vt:lpstr>
      <vt:lpstr>Lean RPI Objectives (Pam)</vt:lpstr>
      <vt:lpstr>Affinity Charting (Paula)</vt:lpstr>
      <vt:lpstr>Process Mapping (Erin)</vt:lpstr>
      <vt:lpstr>Determining Options (Carolee)</vt:lpstr>
      <vt:lpstr>Costs (Sherry)</vt:lpstr>
      <vt:lpstr>Summary of Recommendations (Angie)</vt:lpstr>
      <vt:lpstr>Remaining Questions &amp; Concerns (Cathy)</vt:lpstr>
      <vt:lpstr>Next Steps / Q&amp;A (Cheryl)</vt:lpstr>
    </vt:vector>
  </TitlesOfParts>
  <Company>Clackamas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Lean RPI: Client Feedback Process  February 24th – 27th, 2014</dc:title>
  <dc:creator>pmason</dc:creator>
  <cp:lastModifiedBy>PMason</cp:lastModifiedBy>
  <cp:revision>241</cp:revision>
  <cp:lastPrinted>2015-01-21T23:00:13Z</cp:lastPrinted>
  <dcterms:created xsi:type="dcterms:W3CDTF">2014-01-29T01:25:30Z</dcterms:created>
  <dcterms:modified xsi:type="dcterms:W3CDTF">2015-01-28T19:58:06Z</dcterms:modified>
</cp:coreProperties>
</file>