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60" r:id="rId1"/>
  </p:sldMasterIdLst>
  <p:sldIdLst>
    <p:sldId id="257" r:id="rId2"/>
    <p:sldId id="258" r:id="rId3"/>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181" autoAdjust="0"/>
  </p:normalViewPr>
  <p:slideViewPr>
    <p:cSldViewPr snapToGrid="0">
      <p:cViewPr>
        <p:scale>
          <a:sx n="49" d="100"/>
          <a:sy n="49" d="100"/>
        </p:scale>
        <p:origin x="-1094" y="-3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8"/>
            <a:ext cx="8549640" cy="1666028"/>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08760" y="4404362"/>
            <a:ext cx="7040880" cy="1986280"/>
          </a:xfrm>
        </p:spPr>
        <p:txBody>
          <a:bodyPr/>
          <a:lstStyle>
            <a:lvl1pPr marL="0" indent="0" algn="ctr">
              <a:buNone/>
              <a:defRPr/>
            </a:lvl1pPr>
            <a:lvl2pPr marL="342794" indent="0" algn="ctr">
              <a:buNone/>
              <a:defRPr/>
            </a:lvl2pPr>
            <a:lvl3pPr marL="685587" indent="0" algn="ctr">
              <a:buNone/>
              <a:defRPr/>
            </a:lvl3pPr>
            <a:lvl4pPr marL="1028381" indent="0" algn="ctr">
              <a:buNone/>
              <a:defRPr/>
            </a:lvl4pPr>
            <a:lvl5pPr marL="1371173" indent="0" algn="ctr">
              <a:buNone/>
              <a:defRPr/>
            </a:lvl5pPr>
            <a:lvl6pPr marL="1713967" indent="0" algn="ctr">
              <a:buNone/>
              <a:defRPr/>
            </a:lvl6pPr>
            <a:lvl7pPr marL="2056760" indent="0" algn="ctr">
              <a:buNone/>
              <a:defRPr/>
            </a:lvl7pPr>
            <a:lvl8pPr marL="2399553" indent="0" algn="ctr">
              <a:buNone/>
              <a:defRPr/>
            </a:lvl8pPr>
            <a:lvl9pPr marL="2742347" indent="0" algn="ctr">
              <a:buNone/>
              <a:defRPr/>
            </a:lvl9pPr>
          </a:lstStyle>
          <a:p>
            <a:r>
              <a:rPr lang="en-US" dirty="0" smtClean="0"/>
              <a:t>Click to edit Master subtitle style</a:t>
            </a:r>
            <a:endParaRPr lang="en-US" dirty="0"/>
          </a:p>
        </p:txBody>
      </p:sp>
      <p:sp>
        <p:nvSpPr>
          <p:cNvPr id="4" name="Footer Placeholder 3"/>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5" name="Slide Number Placeholder 4"/>
          <p:cNvSpPr>
            <a:spLocks noGrp="1"/>
          </p:cNvSpPr>
          <p:nvPr>
            <p:ph type="sldNum" sz="quarter" idx="11"/>
          </p:nvPr>
        </p:nvSpPr>
        <p:spPr/>
        <p:txBody>
          <a:bodyPr/>
          <a:lstStyle>
            <a:lvl1pPr>
              <a:defRPr/>
            </a:lvl1pPr>
          </a:lstStyle>
          <a:p>
            <a:fld id="{FFF32DB5-0DFB-4B8B-A478-722BE09BD9EF}" type="slidenum">
              <a:rPr lang="en-US"/>
              <a:pPr/>
              <a:t>‹#›</a:t>
            </a:fld>
            <a:endParaRPr lang="en-US" dirty="0"/>
          </a:p>
        </p:txBody>
      </p:sp>
    </p:spTree>
    <p:extLst>
      <p:ext uri="{BB962C8B-B14F-4D97-AF65-F5344CB8AC3E}">
        <p14:creationId xmlns:p14="http://schemas.microsoft.com/office/powerpoint/2010/main" val="4231960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5" name="Slide Number Placeholder 4"/>
          <p:cNvSpPr>
            <a:spLocks noGrp="1"/>
          </p:cNvSpPr>
          <p:nvPr>
            <p:ph type="sldNum" sz="quarter" idx="11"/>
          </p:nvPr>
        </p:nvSpPr>
        <p:spPr/>
        <p:txBody>
          <a:bodyPr/>
          <a:lstStyle>
            <a:lvl1pPr>
              <a:defRPr/>
            </a:lvl1pPr>
          </a:lstStyle>
          <a:p>
            <a:fld id="{4C8C7579-0F00-44D1-A485-A6FA3FBC8AF8}" type="slidenum">
              <a:rPr lang="en-US"/>
              <a:pPr/>
              <a:t>‹#›</a:t>
            </a:fld>
            <a:endParaRPr lang="en-US" dirty="0"/>
          </a:p>
        </p:txBody>
      </p:sp>
    </p:spTree>
    <p:extLst>
      <p:ext uri="{BB962C8B-B14F-4D97-AF65-F5344CB8AC3E}">
        <p14:creationId xmlns:p14="http://schemas.microsoft.com/office/powerpoint/2010/main" val="37351075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1" y="311263"/>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63"/>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5" name="Slide Number Placeholder 4"/>
          <p:cNvSpPr>
            <a:spLocks noGrp="1"/>
          </p:cNvSpPr>
          <p:nvPr>
            <p:ph type="sldNum" sz="quarter" idx="11"/>
          </p:nvPr>
        </p:nvSpPr>
        <p:spPr/>
        <p:txBody>
          <a:bodyPr/>
          <a:lstStyle>
            <a:lvl1pPr>
              <a:defRPr/>
            </a:lvl1pPr>
          </a:lstStyle>
          <a:p>
            <a:fld id="{3A94E775-4AB4-422E-89D5-DE1F7ECE809F}" type="slidenum">
              <a:rPr lang="en-US"/>
              <a:pPr/>
              <a:t>‹#›</a:t>
            </a:fld>
            <a:endParaRPr lang="en-US" dirty="0"/>
          </a:p>
        </p:txBody>
      </p:sp>
    </p:spTree>
    <p:extLst>
      <p:ext uri="{BB962C8B-B14F-4D97-AF65-F5344CB8AC3E}">
        <p14:creationId xmlns:p14="http://schemas.microsoft.com/office/powerpoint/2010/main" val="3096529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scene3d>
              <a:camera prst="orthographicFront"/>
              <a:lightRig rig="threePt" dir="t"/>
            </a:scene3d>
            <a:sp3d extrusionH="57150">
              <a:bevelT w="38100" h="38100"/>
            </a:sp3d>
          </a:bodyPr>
          <a:lstStyle>
            <a:lvl1pPr>
              <a:defRPr sz="3000" b="1">
                <a:solidFill>
                  <a:srgbClr val="DDDDD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57095" indent="-257095">
              <a:spcBef>
                <a:spcPts val="900"/>
              </a:spcBef>
              <a:buFont typeface="Wingdings" pitchFamily="2" charset="2"/>
              <a:buChar char="§"/>
              <a:defRPr sz="2400"/>
            </a:lvl1pPr>
            <a:lvl2pPr>
              <a:spcBef>
                <a:spcPts val="900"/>
              </a:spcBef>
              <a:defRPr sz="2100"/>
            </a:lvl2pPr>
            <a:lvl3pPr>
              <a:spcBef>
                <a:spcPts val="900"/>
              </a:spcBef>
              <a:defRPr sz="1800"/>
            </a:lvl3pPr>
            <a:lvl4pPr>
              <a:spcBef>
                <a:spcPts val="900"/>
              </a:spcBef>
              <a:defRPr sz="1500"/>
            </a:lvl4pPr>
            <a:lvl5pPr>
              <a:spcBef>
                <a:spcPts val="900"/>
              </a:spcBef>
              <a:defRPr sz="15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5" name="Slide Number Placeholder 4"/>
          <p:cNvSpPr>
            <a:spLocks noGrp="1"/>
          </p:cNvSpPr>
          <p:nvPr>
            <p:ph type="sldNum" sz="quarter" idx="11"/>
          </p:nvPr>
        </p:nvSpPr>
        <p:spPr/>
        <p:txBody>
          <a:bodyPr/>
          <a:lstStyle>
            <a:lvl1pPr>
              <a:defRPr b="1" i="0"/>
            </a:lvl1pPr>
          </a:lstStyle>
          <a:p>
            <a:fld id="{24397B37-23D2-4F09-B21D-481CF3A67786}" type="slidenum">
              <a:rPr lang="en-US" smtClean="0"/>
              <a:pPr/>
              <a:t>‹#›</a:t>
            </a:fld>
            <a:endParaRPr lang="en-US" dirty="0"/>
          </a:p>
        </p:txBody>
      </p:sp>
    </p:spTree>
    <p:extLst>
      <p:ext uri="{BB962C8B-B14F-4D97-AF65-F5344CB8AC3E}">
        <p14:creationId xmlns:p14="http://schemas.microsoft.com/office/powerpoint/2010/main" val="36336913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4380" y="3108966"/>
            <a:ext cx="8549640" cy="1543685"/>
          </a:xfrm>
          <a:effectLst/>
        </p:spPr>
        <p:txBody>
          <a:bodyPr anchor="ctr" anchorCtr="0">
            <a:sp3d extrusionH="57150">
              <a:bevelT w="38100" h="38100"/>
            </a:sp3d>
          </a:bodyPr>
          <a:lstStyle>
            <a:lvl1pPr algn="ctr">
              <a:defRPr sz="3300" b="1" cap="all">
                <a:solidFill>
                  <a:srgbClr val="DDDDDD"/>
                </a:solidFill>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5" name="Slide Number Placeholder 4"/>
          <p:cNvSpPr>
            <a:spLocks noGrp="1"/>
          </p:cNvSpPr>
          <p:nvPr>
            <p:ph type="sldNum" sz="quarter" idx="11"/>
          </p:nvPr>
        </p:nvSpPr>
        <p:spPr/>
        <p:txBody>
          <a:bodyPr/>
          <a:lstStyle>
            <a:lvl1pPr>
              <a:defRPr/>
            </a:lvl1pPr>
          </a:lstStyle>
          <a:p>
            <a:fld id="{43BD8928-5B24-405D-AB89-2AB0B31AAB86}" type="slidenum">
              <a:rPr lang="en-US"/>
              <a:pPr/>
              <a:t>‹#›</a:t>
            </a:fld>
            <a:endParaRPr lang="en-US" dirty="0"/>
          </a:p>
        </p:txBody>
      </p:sp>
    </p:spTree>
    <p:extLst>
      <p:ext uri="{BB962C8B-B14F-4D97-AF65-F5344CB8AC3E}">
        <p14:creationId xmlns:p14="http://schemas.microsoft.com/office/powerpoint/2010/main" val="253137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02920" y="1813566"/>
            <a:ext cx="4442460" cy="5129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1813566"/>
            <a:ext cx="4442460" cy="51294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6" name="Slide Number Placeholder 5"/>
          <p:cNvSpPr>
            <a:spLocks noGrp="1"/>
          </p:cNvSpPr>
          <p:nvPr>
            <p:ph type="sldNum" sz="quarter" idx="11"/>
          </p:nvPr>
        </p:nvSpPr>
        <p:spPr/>
        <p:txBody>
          <a:bodyPr/>
          <a:lstStyle>
            <a:lvl1pPr>
              <a:defRPr/>
            </a:lvl1pPr>
          </a:lstStyle>
          <a:p>
            <a:fld id="{7EB5E75B-9129-4E2D-B3C4-1298618D65C2}" type="slidenum">
              <a:rPr lang="en-US"/>
              <a:pPr/>
              <a:t>‹#›</a:t>
            </a:fld>
            <a:endParaRPr lang="en-US" dirty="0"/>
          </a:p>
        </p:txBody>
      </p:sp>
    </p:spTree>
    <p:extLst>
      <p:ext uri="{BB962C8B-B14F-4D97-AF65-F5344CB8AC3E}">
        <p14:creationId xmlns:p14="http://schemas.microsoft.com/office/powerpoint/2010/main" val="3015283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6"/>
            <a:ext cx="4444207" cy="725064"/>
          </a:xfrm>
        </p:spPr>
        <p:txBody>
          <a:bodyPr anchor="b"/>
          <a:lstStyle>
            <a:lvl1pPr marL="0" indent="0">
              <a:buNone/>
              <a:defRPr sz="1800" b="1"/>
            </a:lvl1pPr>
            <a:lvl2pPr marL="342794" indent="0">
              <a:buNone/>
              <a:defRPr sz="1500" b="1"/>
            </a:lvl2pPr>
            <a:lvl3pPr marL="685587" indent="0">
              <a:buNone/>
              <a:defRPr sz="1350" b="1"/>
            </a:lvl3pPr>
            <a:lvl4pPr marL="1028381" indent="0">
              <a:buNone/>
              <a:defRPr sz="1200" b="1"/>
            </a:lvl4pPr>
            <a:lvl5pPr marL="1371173" indent="0">
              <a:buNone/>
              <a:defRPr sz="1200" b="1"/>
            </a:lvl5pPr>
            <a:lvl6pPr marL="1713967" indent="0">
              <a:buNone/>
              <a:defRPr sz="1200" b="1"/>
            </a:lvl6pPr>
            <a:lvl7pPr marL="2056760" indent="0">
              <a:buNone/>
              <a:defRPr sz="1200" b="1"/>
            </a:lvl7pPr>
            <a:lvl8pPr marL="2399553" indent="0">
              <a:buNone/>
              <a:defRPr sz="1200" b="1"/>
            </a:lvl8pPr>
            <a:lvl9pPr marL="2742347"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9" y="1739796"/>
            <a:ext cx="4445953" cy="725064"/>
          </a:xfrm>
        </p:spPr>
        <p:txBody>
          <a:bodyPr anchor="b"/>
          <a:lstStyle>
            <a:lvl1pPr marL="0" indent="0">
              <a:buNone/>
              <a:defRPr sz="1800" b="1"/>
            </a:lvl1pPr>
            <a:lvl2pPr marL="342794" indent="0">
              <a:buNone/>
              <a:defRPr sz="1500" b="1"/>
            </a:lvl2pPr>
            <a:lvl3pPr marL="685587" indent="0">
              <a:buNone/>
              <a:defRPr sz="1350" b="1"/>
            </a:lvl3pPr>
            <a:lvl4pPr marL="1028381" indent="0">
              <a:buNone/>
              <a:defRPr sz="1200" b="1"/>
            </a:lvl4pPr>
            <a:lvl5pPr marL="1371173" indent="0">
              <a:buNone/>
              <a:defRPr sz="1200" b="1"/>
            </a:lvl5pPr>
            <a:lvl6pPr marL="1713967" indent="0">
              <a:buNone/>
              <a:defRPr sz="1200" b="1"/>
            </a:lvl6pPr>
            <a:lvl7pPr marL="2056760" indent="0">
              <a:buNone/>
              <a:defRPr sz="1200" b="1"/>
            </a:lvl7pPr>
            <a:lvl8pPr marL="2399553" indent="0">
              <a:buNone/>
              <a:defRPr sz="1200" b="1"/>
            </a:lvl8pPr>
            <a:lvl9pPr marL="2742347"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p:txBody>
          <a:bodyPr/>
          <a:lstStyle>
            <a:lvl1pPr>
              <a:defRPr/>
            </a:lvl1pPr>
          </a:lstStyle>
          <a:p>
            <a:r>
              <a:rPr lang="en-US" dirty="0"/>
              <a:t>© Continual Impact LLC</a:t>
            </a:r>
          </a:p>
        </p:txBody>
      </p:sp>
      <p:sp>
        <p:nvSpPr>
          <p:cNvPr id="8" name="Slide Number Placeholder 7"/>
          <p:cNvSpPr>
            <a:spLocks noGrp="1"/>
          </p:cNvSpPr>
          <p:nvPr>
            <p:ph type="sldNum" sz="quarter" idx="11"/>
          </p:nvPr>
        </p:nvSpPr>
        <p:spPr/>
        <p:txBody>
          <a:bodyPr/>
          <a:lstStyle>
            <a:lvl1pPr>
              <a:defRPr/>
            </a:lvl1pPr>
          </a:lstStyle>
          <a:p>
            <a:fld id="{46440CD3-0034-4BCA-A242-57195C33E971}" type="slidenum">
              <a:rPr lang="en-US"/>
              <a:pPr/>
              <a:t>‹#›</a:t>
            </a:fld>
            <a:endParaRPr lang="en-US" dirty="0"/>
          </a:p>
        </p:txBody>
      </p:sp>
    </p:spTree>
    <p:extLst>
      <p:ext uri="{BB962C8B-B14F-4D97-AF65-F5344CB8AC3E}">
        <p14:creationId xmlns:p14="http://schemas.microsoft.com/office/powerpoint/2010/main" val="20238042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sz="3000" b="1">
                <a:solidFill>
                  <a:srgbClr val="DDDDDD"/>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4" name="Slide Number Placeholder 3"/>
          <p:cNvSpPr>
            <a:spLocks noGrp="1"/>
          </p:cNvSpPr>
          <p:nvPr>
            <p:ph type="sldNum" sz="quarter" idx="11"/>
          </p:nvPr>
        </p:nvSpPr>
        <p:spPr/>
        <p:txBody>
          <a:bodyPr/>
          <a:lstStyle>
            <a:lvl1pPr>
              <a:defRPr/>
            </a:lvl1pPr>
          </a:lstStyle>
          <a:p>
            <a:fld id="{1290092E-4856-458B-8CC8-F0D6F06429AB}" type="slidenum">
              <a:rPr lang="en-US"/>
              <a:pPr/>
              <a:t>‹#›</a:t>
            </a:fld>
            <a:endParaRPr lang="en-US" dirty="0"/>
          </a:p>
        </p:txBody>
      </p:sp>
    </p:spTree>
    <p:extLst>
      <p:ext uri="{BB962C8B-B14F-4D97-AF65-F5344CB8AC3E}">
        <p14:creationId xmlns:p14="http://schemas.microsoft.com/office/powerpoint/2010/main" val="32200238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3" name="Slide Number Placeholder 2"/>
          <p:cNvSpPr>
            <a:spLocks noGrp="1"/>
          </p:cNvSpPr>
          <p:nvPr>
            <p:ph type="sldNum" sz="quarter" idx="11"/>
          </p:nvPr>
        </p:nvSpPr>
        <p:spPr/>
        <p:txBody>
          <a:bodyPr/>
          <a:lstStyle>
            <a:lvl1pPr>
              <a:defRPr/>
            </a:lvl1pPr>
          </a:lstStyle>
          <a:p>
            <a:fld id="{F6679C04-2737-47EA-B64D-94523AC7587B}" type="slidenum">
              <a:rPr lang="en-US"/>
              <a:pPr/>
              <a:t>‹#›</a:t>
            </a:fld>
            <a:endParaRPr lang="en-US" dirty="0"/>
          </a:p>
        </p:txBody>
      </p:sp>
    </p:spTree>
    <p:extLst>
      <p:ext uri="{BB962C8B-B14F-4D97-AF65-F5344CB8AC3E}">
        <p14:creationId xmlns:p14="http://schemas.microsoft.com/office/powerpoint/2010/main" val="42275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932558" y="309463"/>
            <a:ext cx="5622925" cy="663352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51"/>
            <a:ext cx="3309144" cy="5316538"/>
          </a:xfrm>
        </p:spPr>
        <p:txBody>
          <a:bodyPr/>
          <a:lstStyle>
            <a:lvl1pPr marL="0" indent="0">
              <a:buNone/>
              <a:defRPr sz="1050"/>
            </a:lvl1pPr>
            <a:lvl2pPr marL="342794" indent="0">
              <a:buNone/>
              <a:defRPr sz="900"/>
            </a:lvl2pPr>
            <a:lvl3pPr marL="685587" indent="0">
              <a:buNone/>
              <a:defRPr sz="750"/>
            </a:lvl3pPr>
            <a:lvl4pPr marL="1028381" indent="0">
              <a:buNone/>
              <a:defRPr sz="675"/>
            </a:lvl4pPr>
            <a:lvl5pPr marL="1371173" indent="0">
              <a:buNone/>
              <a:defRPr sz="675"/>
            </a:lvl5pPr>
            <a:lvl6pPr marL="1713967" indent="0">
              <a:buNone/>
              <a:defRPr sz="675"/>
            </a:lvl6pPr>
            <a:lvl7pPr marL="2056760" indent="0">
              <a:buNone/>
              <a:defRPr sz="675"/>
            </a:lvl7pPr>
            <a:lvl8pPr marL="2399553" indent="0">
              <a:buNone/>
              <a:defRPr sz="675"/>
            </a:lvl8pPr>
            <a:lvl9pPr marL="2742347"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6" name="Slide Number Placeholder 5"/>
          <p:cNvSpPr>
            <a:spLocks noGrp="1"/>
          </p:cNvSpPr>
          <p:nvPr>
            <p:ph type="sldNum" sz="quarter" idx="11"/>
          </p:nvPr>
        </p:nvSpPr>
        <p:spPr/>
        <p:txBody>
          <a:bodyPr/>
          <a:lstStyle>
            <a:lvl1pPr>
              <a:defRPr/>
            </a:lvl1pPr>
          </a:lstStyle>
          <a:p>
            <a:fld id="{07B8E45D-29E1-42CE-A547-B8FB979B161F}" type="slidenum">
              <a:rPr lang="en-US"/>
              <a:pPr/>
              <a:t>‹#›</a:t>
            </a:fld>
            <a:endParaRPr lang="en-US" dirty="0"/>
          </a:p>
        </p:txBody>
      </p:sp>
    </p:spTree>
    <p:extLst>
      <p:ext uri="{BB962C8B-B14F-4D97-AF65-F5344CB8AC3E}">
        <p14:creationId xmlns:p14="http://schemas.microsoft.com/office/powerpoint/2010/main" val="26719729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2400"/>
            </a:lvl1pPr>
            <a:lvl2pPr marL="342794" indent="0">
              <a:buNone/>
              <a:defRPr sz="2100"/>
            </a:lvl2pPr>
            <a:lvl3pPr marL="685587" indent="0">
              <a:buNone/>
              <a:defRPr sz="1800"/>
            </a:lvl3pPr>
            <a:lvl4pPr marL="1028381" indent="0">
              <a:buNone/>
              <a:defRPr sz="1500"/>
            </a:lvl4pPr>
            <a:lvl5pPr marL="1371173" indent="0">
              <a:buNone/>
              <a:defRPr sz="1500"/>
            </a:lvl5pPr>
            <a:lvl6pPr marL="1713967" indent="0">
              <a:buNone/>
              <a:defRPr sz="1500"/>
            </a:lvl6pPr>
            <a:lvl7pPr marL="2056760" indent="0">
              <a:buNone/>
              <a:defRPr sz="1500"/>
            </a:lvl7pPr>
            <a:lvl8pPr marL="2399553" indent="0">
              <a:buNone/>
              <a:defRPr sz="1500"/>
            </a:lvl8pPr>
            <a:lvl9pPr marL="2742347" indent="0">
              <a:buNone/>
              <a:defRPr sz="15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050"/>
            </a:lvl1pPr>
            <a:lvl2pPr marL="342794" indent="0">
              <a:buNone/>
              <a:defRPr sz="900"/>
            </a:lvl2pPr>
            <a:lvl3pPr marL="685587" indent="0">
              <a:buNone/>
              <a:defRPr sz="750"/>
            </a:lvl3pPr>
            <a:lvl4pPr marL="1028381" indent="0">
              <a:buNone/>
              <a:defRPr sz="675"/>
            </a:lvl4pPr>
            <a:lvl5pPr marL="1371173" indent="0">
              <a:buNone/>
              <a:defRPr sz="675"/>
            </a:lvl5pPr>
            <a:lvl6pPr marL="1713967" indent="0">
              <a:buNone/>
              <a:defRPr sz="675"/>
            </a:lvl6pPr>
            <a:lvl7pPr marL="2056760" indent="0">
              <a:buNone/>
              <a:defRPr sz="675"/>
            </a:lvl7pPr>
            <a:lvl8pPr marL="2399553" indent="0">
              <a:buNone/>
              <a:defRPr sz="675"/>
            </a:lvl8pPr>
            <a:lvl9pPr marL="2742347" indent="0">
              <a:buNone/>
              <a:defRPr sz="675"/>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 2014 Continual Impact LLC</a:t>
            </a:r>
            <a:endParaRPr lang="en-US" dirty="0"/>
          </a:p>
        </p:txBody>
      </p:sp>
      <p:sp>
        <p:nvSpPr>
          <p:cNvPr id="6" name="Slide Number Placeholder 5"/>
          <p:cNvSpPr>
            <a:spLocks noGrp="1"/>
          </p:cNvSpPr>
          <p:nvPr>
            <p:ph type="sldNum" sz="quarter" idx="11"/>
          </p:nvPr>
        </p:nvSpPr>
        <p:spPr/>
        <p:txBody>
          <a:bodyPr/>
          <a:lstStyle>
            <a:lvl1pPr>
              <a:defRPr/>
            </a:lvl1pPr>
          </a:lstStyle>
          <a:p>
            <a:fld id="{CAACE052-525C-4268-ACEA-4EDABD2DDF45}" type="slidenum">
              <a:rPr lang="en-US"/>
              <a:pPr/>
              <a:t>‹#›</a:t>
            </a:fld>
            <a:endParaRPr lang="en-US" dirty="0"/>
          </a:p>
        </p:txBody>
      </p:sp>
    </p:spTree>
    <p:extLst>
      <p:ext uri="{BB962C8B-B14F-4D97-AF65-F5344CB8AC3E}">
        <p14:creationId xmlns:p14="http://schemas.microsoft.com/office/powerpoint/2010/main" val="16752203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gradFill flip="none" rotWithShape="0">
          <a:gsLst>
            <a:gs pos="0">
              <a:schemeClr val="bg1"/>
            </a:gs>
            <a:gs pos="100000">
              <a:srgbClr val="333333"/>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2920" y="311256"/>
            <a:ext cx="9052560" cy="1295400"/>
          </a:xfrm>
          <a:prstGeom prst="rect">
            <a:avLst/>
          </a:prstGeom>
          <a:noFill/>
          <a:ln>
            <a:noFill/>
          </a:ln>
          <a:effectLst>
            <a:outerShdw dist="17961" dir="2700000" algn="ctr" rotWithShape="0">
              <a:srgbClr val="5F5F5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2920" y="1813566"/>
            <a:ext cx="9052560" cy="5129425"/>
          </a:xfrm>
          <a:prstGeom prst="rect">
            <a:avLst/>
          </a:prstGeom>
          <a:noFill/>
          <a:ln>
            <a:noFill/>
          </a:ln>
          <a:effectLst>
            <a:outerShdw dist="17961" dir="2700000" algn="ctr" rotWithShape="0">
              <a:srgbClr val="080808"/>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 y="7410771"/>
            <a:ext cx="2867343" cy="36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defRPr sz="1050">
                <a:solidFill>
                  <a:srgbClr val="B2B2B2"/>
                </a:solidFill>
                <a:latin typeface="CaslonOldFace" pitchFamily="18" charset="0"/>
              </a:defRPr>
            </a:lvl1pPr>
          </a:lstStyle>
          <a:p>
            <a:pPr defTabSz="685587" fontAlgn="base">
              <a:spcBef>
                <a:spcPct val="0"/>
              </a:spcBef>
              <a:spcAft>
                <a:spcPct val="0"/>
              </a:spcAft>
            </a:pPr>
            <a:r>
              <a:rPr lang="en-US" smtClean="0"/>
              <a:t>© 2014 Continual Impact LLC</a:t>
            </a:r>
            <a:endParaRPr lang="en-US" dirty="0" smtClean="0"/>
          </a:p>
        </p:txBody>
      </p:sp>
      <p:sp>
        <p:nvSpPr>
          <p:cNvPr id="1030" name="Rectangle 6"/>
          <p:cNvSpPr>
            <a:spLocks noGrp="1" noChangeArrowheads="1"/>
          </p:cNvSpPr>
          <p:nvPr>
            <p:ph type="sldNum" sz="quarter" idx="4"/>
          </p:nvPr>
        </p:nvSpPr>
        <p:spPr bwMode="auto">
          <a:xfrm>
            <a:off x="7711440" y="7372991"/>
            <a:ext cx="2346960" cy="399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0" tIns="45706" rIns="91410" bIns="45706" numCol="1" anchor="t" anchorCtr="0" compatLnSpc="1">
            <a:prstTxWarp prst="textNoShape">
              <a:avLst/>
            </a:prstTxWarp>
          </a:bodyPr>
          <a:lstStyle>
            <a:lvl1pPr algn="r">
              <a:defRPr sz="1050">
                <a:solidFill>
                  <a:srgbClr val="B2B2B2"/>
                </a:solidFill>
                <a:latin typeface="CaslonOldFace" pitchFamily="18" charset="0"/>
              </a:defRPr>
            </a:lvl1pPr>
          </a:lstStyle>
          <a:p>
            <a:pPr defTabSz="685587" fontAlgn="base">
              <a:spcBef>
                <a:spcPct val="0"/>
              </a:spcBef>
              <a:spcAft>
                <a:spcPct val="0"/>
              </a:spcAft>
            </a:pPr>
            <a:fld id="{22FEC790-B61D-45F7-8C74-F257C2F914C4}" type="slidenum">
              <a:rPr lang="en-US" smtClean="0"/>
              <a:pPr defTabSz="685587" fontAlgn="base">
                <a:spcBef>
                  <a:spcPct val="0"/>
                </a:spcBef>
                <a:spcAft>
                  <a:spcPct val="0"/>
                </a:spcAft>
              </a:pPr>
              <a:t>‹#›</a:t>
            </a:fld>
            <a:endParaRPr lang="en-US" dirty="0" smtClean="0"/>
          </a:p>
        </p:txBody>
      </p:sp>
    </p:spTree>
    <p:extLst>
      <p:ext uri="{BB962C8B-B14F-4D97-AF65-F5344CB8AC3E}">
        <p14:creationId xmlns:p14="http://schemas.microsoft.com/office/powerpoint/2010/main" val="21078168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rtl="0" fontAlgn="base">
        <a:spcBef>
          <a:spcPct val="0"/>
        </a:spcBef>
        <a:spcAft>
          <a:spcPct val="0"/>
        </a:spcAft>
        <a:defRPr sz="3300">
          <a:solidFill>
            <a:srgbClr val="B2B2B2"/>
          </a:solidFill>
          <a:latin typeface="+mj-lt"/>
          <a:ea typeface="+mj-ea"/>
          <a:cs typeface="+mj-cs"/>
        </a:defRPr>
      </a:lvl1pPr>
      <a:lvl2pPr algn="ctr" rtl="0" fontAlgn="base">
        <a:spcBef>
          <a:spcPct val="0"/>
        </a:spcBef>
        <a:spcAft>
          <a:spcPct val="0"/>
        </a:spcAft>
        <a:defRPr sz="3300">
          <a:solidFill>
            <a:srgbClr val="B2B2B2"/>
          </a:solidFill>
          <a:latin typeface="Utah" pitchFamily="34" charset="0"/>
        </a:defRPr>
      </a:lvl2pPr>
      <a:lvl3pPr algn="ctr" rtl="0" fontAlgn="base">
        <a:spcBef>
          <a:spcPct val="0"/>
        </a:spcBef>
        <a:spcAft>
          <a:spcPct val="0"/>
        </a:spcAft>
        <a:defRPr sz="3300">
          <a:solidFill>
            <a:srgbClr val="B2B2B2"/>
          </a:solidFill>
          <a:latin typeface="Utah" pitchFamily="34" charset="0"/>
        </a:defRPr>
      </a:lvl3pPr>
      <a:lvl4pPr algn="ctr" rtl="0" fontAlgn="base">
        <a:spcBef>
          <a:spcPct val="0"/>
        </a:spcBef>
        <a:spcAft>
          <a:spcPct val="0"/>
        </a:spcAft>
        <a:defRPr sz="3300">
          <a:solidFill>
            <a:srgbClr val="B2B2B2"/>
          </a:solidFill>
          <a:latin typeface="Utah" pitchFamily="34" charset="0"/>
        </a:defRPr>
      </a:lvl4pPr>
      <a:lvl5pPr algn="ctr" rtl="0" fontAlgn="base">
        <a:spcBef>
          <a:spcPct val="0"/>
        </a:spcBef>
        <a:spcAft>
          <a:spcPct val="0"/>
        </a:spcAft>
        <a:defRPr sz="3300">
          <a:solidFill>
            <a:srgbClr val="B2B2B2"/>
          </a:solidFill>
          <a:latin typeface="Utah" pitchFamily="34" charset="0"/>
        </a:defRPr>
      </a:lvl5pPr>
      <a:lvl6pPr marL="342794" algn="ctr" rtl="0" fontAlgn="base">
        <a:spcBef>
          <a:spcPct val="0"/>
        </a:spcBef>
        <a:spcAft>
          <a:spcPct val="0"/>
        </a:spcAft>
        <a:defRPr sz="3300">
          <a:solidFill>
            <a:srgbClr val="B2B2B2"/>
          </a:solidFill>
          <a:latin typeface="Utah" pitchFamily="34" charset="0"/>
        </a:defRPr>
      </a:lvl6pPr>
      <a:lvl7pPr marL="685587" algn="ctr" rtl="0" fontAlgn="base">
        <a:spcBef>
          <a:spcPct val="0"/>
        </a:spcBef>
        <a:spcAft>
          <a:spcPct val="0"/>
        </a:spcAft>
        <a:defRPr sz="3300">
          <a:solidFill>
            <a:srgbClr val="B2B2B2"/>
          </a:solidFill>
          <a:latin typeface="Utah" pitchFamily="34" charset="0"/>
        </a:defRPr>
      </a:lvl7pPr>
      <a:lvl8pPr marL="1028381" algn="ctr" rtl="0" fontAlgn="base">
        <a:spcBef>
          <a:spcPct val="0"/>
        </a:spcBef>
        <a:spcAft>
          <a:spcPct val="0"/>
        </a:spcAft>
        <a:defRPr sz="3300">
          <a:solidFill>
            <a:srgbClr val="B2B2B2"/>
          </a:solidFill>
          <a:latin typeface="Utah" pitchFamily="34" charset="0"/>
        </a:defRPr>
      </a:lvl8pPr>
      <a:lvl9pPr marL="1371173" algn="ctr" rtl="0" fontAlgn="base">
        <a:spcBef>
          <a:spcPct val="0"/>
        </a:spcBef>
        <a:spcAft>
          <a:spcPct val="0"/>
        </a:spcAft>
        <a:defRPr sz="3300">
          <a:solidFill>
            <a:srgbClr val="B2B2B2"/>
          </a:solidFill>
          <a:latin typeface="Utah" pitchFamily="34" charset="0"/>
        </a:defRPr>
      </a:lvl9pPr>
    </p:titleStyle>
    <p:bodyStyle>
      <a:lvl1pPr marL="257095" indent="-257095" algn="l" rtl="0" fontAlgn="base">
        <a:spcBef>
          <a:spcPct val="20000"/>
        </a:spcBef>
        <a:spcAft>
          <a:spcPct val="0"/>
        </a:spcAft>
        <a:buChar char="•"/>
        <a:defRPr sz="2700">
          <a:solidFill>
            <a:srgbClr val="FFFFFF"/>
          </a:solidFill>
          <a:latin typeface="+mn-lt"/>
          <a:ea typeface="+mn-ea"/>
          <a:cs typeface="+mn-cs"/>
        </a:defRPr>
      </a:lvl1pPr>
      <a:lvl2pPr marL="557039" indent="-214245" algn="l" rtl="0" fontAlgn="base">
        <a:spcBef>
          <a:spcPct val="20000"/>
        </a:spcBef>
        <a:spcAft>
          <a:spcPct val="0"/>
        </a:spcAft>
        <a:buChar char="–"/>
        <a:defRPr sz="2400">
          <a:solidFill>
            <a:srgbClr val="FFFFFF"/>
          </a:solidFill>
          <a:latin typeface="+mn-lt"/>
        </a:defRPr>
      </a:lvl2pPr>
      <a:lvl3pPr marL="856985" indent="-171397" algn="l" rtl="0" fontAlgn="base">
        <a:spcBef>
          <a:spcPct val="20000"/>
        </a:spcBef>
        <a:spcAft>
          <a:spcPct val="0"/>
        </a:spcAft>
        <a:buChar char="•"/>
        <a:defRPr sz="2100">
          <a:solidFill>
            <a:srgbClr val="FFFFFF"/>
          </a:solidFill>
          <a:latin typeface="+mn-lt"/>
        </a:defRPr>
      </a:lvl3pPr>
      <a:lvl4pPr marL="1199777" indent="-171397" algn="l" rtl="0" fontAlgn="base">
        <a:spcBef>
          <a:spcPct val="20000"/>
        </a:spcBef>
        <a:spcAft>
          <a:spcPct val="0"/>
        </a:spcAft>
        <a:buChar char="–"/>
        <a:defRPr sz="1800">
          <a:solidFill>
            <a:srgbClr val="FFFFFF"/>
          </a:solidFill>
          <a:latin typeface="+mn-lt"/>
        </a:defRPr>
      </a:lvl4pPr>
      <a:lvl5pPr marL="1542570" indent="-171397" algn="l" rtl="0" fontAlgn="base">
        <a:spcBef>
          <a:spcPct val="20000"/>
        </a:spcBef>
        <a:spcAft>
          <a:spcPct val="0"/>
        </a:spcAft>
        <a:buChar char="»"/>
        <a:defRPr sz="1800">
          <a:solidFill>
            <a:srgbClr val="FFFFFF"/>
          </a:solidFill>
          <a:latin typeface="+mn-lt"/>
        </a:defRPr>
      </a:lvl5pPr>
      <a:lvl6pPr marL="1885364" indent="-171397" algn="l" rtl="0" fontAlgn="base">
        <a:spcBef>
          <a:spcPct val="20000"/>
        </a:spcBef>
        <a:spcAft>
          <a:spcPct val="0"/>
        </a:spcAft>
        <a:buChar char="»"/>
        <a:defRPr sz="1800">
          <a:solidFill>
            <a:srgbClr val="FFFFFF"/>
          </a:solidFill>
          <a:latin typeface="+mn-lt"/>
        </a:defRPr>
      </a:lvl6pPr>
      <a:lvl7pPr marL="2228157" indent="-171397" algn="l" rtl="0" fontAlgn="base">
        <a:spcBef>
          <a:spcPct val="20000"/>
        </a:spcBef>
        <a:spcAft>
          <a:spcPct val="0"/>
        </a:spcAft>
        <a:buChar char="»"/>
        <a:defRPr sz="1800">
          <a:solidFill>
            <a:srgbClr val="FFFFFF"/>
          </a:solidFill>
          <a:latin typeface="+mn-lt"/>
        </a:defRPr>
      </a:lvl7pPr>
      <a:lvl8pPr marL="2570951" indent="-171397" algn="l" rtl="0" fontAlgn="base">
        <a:spcBef>
          <a:spcPct val="20000"/>
        </a:spcBef>
        <a:spcAft>
          <a:spcPct val="0"/>
        </a:spcAft>
        <a:buChar char="»"/>
        <a:defRPr sz="1800">
          <a:solidFill>
            <a:srgbClr val="FFFFFF"/>
          </a:solidFill>
          <a:latin typeface="+mn-lt"/>
        </a:defRPr>
      </a:lvl8pPr>
      <a:lvl9pPr marL="2913743" indent="-171397" algn="l" rtl="0" fontAlgn="base">
        <a:spcBef>
          <a:spcPct val="20000"/>
        </a:spcBef>
        <a:spcAft>
          <a:spcPct val="0"/>
        </a:spcAft>
        <a:buChar char="»"/>
        <a:defRPr sz="1800">
          <a:solidFill>
            <a:srgbClr val="FFFFFF"/>
          </a:solidFill>
          <a:latin typeface="+mn-lt"/>
        </a:defRPr>
      </a:lvl9pPr>
    </p:bodyStyle>
    <p:otherStyle>
      <a:defPPr>
        <a:defRPr lang="en-US"/>
      </a:defPPr>
      <a:lvl1pPr marL="0" algn="l" defTabSz="685587" rtl="0" eaLnBrk="1" latinLnBrk="0" hangingPunct="1">
        <a:defRPr sz="1350" kern="1200">
          <a:solidFill>
            <a:schemeClr val="tx1"/>
          </a:solidFill>
          <a:latin typeface="+mn-lt"/>
          <a:ea typeface="+mn-ea"/>
          <a:cs typeface="+mn-cs"/>
        </a:defRPr>
      </a:lvl1pPr>
      <a:lvl2pPr marL="342794" algn="l" defTabSz="685587" rtl="0" eaLnBrk="1" latinLnBrk="0" hangingPunct="1">
        <a:defRPr sz="1350" kern="1200">
          <a:solidFill>
            <a:schemeClr val="tx1"/>
          </a:solidFill>
          <a:latin typeface="+mn-lt"/>
          <a:ea typeface="+mn-ea"/>
          <a:cs typeface="+mn-cs"/>
        </a:defRPr>
      </a:lvl2pPr>
      <a:lvl3pPr marL="685587" algn="l" defTabSz="685587" rtl="0" eaLnBrk="1" latinLnBrk="0" hangingPunct="1">
        <a:defRPr sz="1350" kern="1200">
          <a:solidFill>
            <a:schemeClr val="tx1"/>
          </a:solidFill>
          <a:latin typeface="+mn-lt"/>
          <a:ea typeface="+mn-ea"/>
          <a:cs typeface="+mn-cs"/>
        </a:defRPr>
      </a:lvl3pPr>
      <a:lvl4pPr marL="1028381" algn="l" defTabSz="685587" rtl="0" eaLnBrk="1" latinLnBrk="0" hangingPunct="1">
        <a:defRPr sz="1350" kern="1200">
          <a:solidFill>
            <a:schemeClr val="tx1"/>
          </a:solidFill>
          <a:latin typeface="+mn-lt"/>
          <a:ea typeface="+mn-ea"/>
          <a:cs typeface="+mn-cs"/>
        </a:defRPr>
      </a:lvl4pPr>
      <a:lvl5pPr marL="1371173" algn="l" defTabSz="685587" rtl="0" eaLnBrk="1" latinLnBrk="0" hangingPunct="1">
        <a:defRPr sz="1350" kern="1200">
          <a:solidFill>
            <a:schemeClr val="tx1"/>
          </a:solidFill>
          <a:latin typeface="+mn-lt"/>
          <a:ea typeface="+mn-ea"/>
          <a:cs typeface="+mn-cs"/>
        </a:defRPr>
      </a:lvl5pPr>
      <a:lvl6pPr marL="1713967" algn="l" defTabSz="685587" rtl="0" eaLnBrk="1" latinLnBrk="0" hangingPunct="1">
        <a:defRPr sz="1350" kern="1200">
          <a:solidFill>
            <a:schemeClr val="tx1"/>
          </a:solidFill>
          <a:latin typeface="+mn-lt"/>
          <a:ea typeface="+mn-ea"/>
          <a:cs typeface="+mn-cs"/>
        </a:defRPr>
      </a:lvl6pPr>
      <a:lvl7pPr marL="2056760" algn="l" defTabSz="685587" rtl="0" eaLnBrk="1" latinLnBrk="0" hangingPunct="1">
        <a:defRPr sz="1350" kern="1200">
          <a:solidFill>
            <a:schemeClr val="tx1"/>
          </a:solidFill>
          <a:latin typeface="+mn-lt"/>
          <a:ea typeface="+mn-ea"/>
          <a:cs typeface="+mn-cs"/>
        </a:defRPr>
      </a:lvl7pPr>
      <a:lvl8pPr marL="2399553" algn="l" defTabSz="685587" rtl="0" eaLnBrk="1" latinLnBrk="0" hangingPunct="1">
        <a:defRPr sz="1350" kern="1200">
          <a:solidFill>
            <a:schemeClr val="tx1"/>
          </a:solidFill>
          <a:latin typeface="+mn-lt"/>
          <a:ea typeface="+mn-ea"/>
          <a:cs typeface="+mn-cs"/>
        </a:defRPr>
      </a:lvl8pPr>
      <a:lvl9pPr marL="2742347" algn="l" defTabSz="6855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Top"/><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4" y="347"/>
            <a:ext cx="9143996" cy="635059"/>
          </a:xfrm>
        </p:spPr>
        <p:txBody>
          <a:bodyPr/>
          <a:lstStyle/>
          <a:p>
            <a:r>
              <a:rPr lang="en-US" sz="2400" b="0" dirty="0">
                <a:solidFill>
                  <a:schemeClr val="bg1"/>
                </a:solidFill>
              </a:rPr>
              <a:t>NC State Death Data Registration Process Improvement</a:t>
            </a:r>
            <a:endParaRPr lang="en-US" sz="2000" b="0"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629"/>
          <a:stretch/>
        </p:blipFill>
        <p:spPr bwMode="auto">
          <a:xfrm>
            <a:off x="3446" y="530734"/>
            <a:ext cx="10054954" cy="3994967"/>
          </a:xfrm>
          <a:prstGeom prst="rect">
            <a:avLst/>
          </a:prstGeom>
          <a:solidFill>
            <a:schemeClr val="tx1"/>
          </a:solidFill>
          <a:ln>
            <a:noFill/>
          </a:ln>
          <a:effectLst/>
          <a:extLst/>
        </p:spPr>
      </p:pic>
      <p:sp>
        <p:nvSpPr>
          <p:cNvPr id="21" name="Rectangle 2"/>
          <p:cNvSpPr>
            <a:spLocks noChangeArrowheads="1"/>
          </p:cNvSpPr>
          <p:nvPr/>
        </p:nvSpPr>
        <p:spPr bwMode="auto">
          <a:xfrm>
            <a:off x="146943" y="1422833"/>
            <a:ext cx="2454777" cy="3416320"/>
          </a:xfrm>
          <a:prstGeom prst="rect">
            <a:avLst/>
          </a:prstGeom>
          <a:solidFill>
            <a:schemeClr val="tx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sz="1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STARTING POINT</a:t>
            </a:r>
            <a:endParaRPr lang="en-US" sz="1200" b="1" dirty="0">
              <a:solidFill>
                <a:srgbClr val="FF0000"/>
              </a:solidFill>
              <a:latin typeface="Times New Roman" panose="02020603050405020304" pitchFamily="18" charset="0"/>
              <a:cs typeface="Times New Roman" panose="02020603050405020304" pitchFamily="18" charset="0"/>
            </a:endParaRPr>
          </a:p>
          <a:p>
            <a:pPr defTabSz="914400"/>
            <a:r>
              <a:rPr lang="en-US" sz="12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Data is an important part of helping State and Local HDs achieve better health outcomes for their constituencies. Currently there appear to be gaps in the timeliness, accuracy, and usability of data provided to local health departments which hampers effectiveness in its use. </a:t>
            </a:r>
          </a:p>
          <a:p>
            <a:pPr defTabSz="914400"/>
            <a:r>
              <a:rPr lang="en-US" sz="1200" u="sng"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Scope:</a:t>
            </a:r>
            <a:r>
              <a:rPr lang="en-US" sz="12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Start:   Local health department registers the death record   End:     Statewide preliminary data available.</a:t>
            </a:r>
            <a:endParaRPr lang="en-US" sz="1200" dirty="0">
              <a:solidFill>
                <a:schemeClr val="bg1"/>
              </a:solidFill>
              <a:latin typeface="Times New Roman" panose="02020603050405020304" pitchFamily="18" charset="0"/>
              <a:cs typeface="Times New Roman" panose="02020603050405020304" pitchFamily="18" charset="0"/>
            </a:endParaRPr>
          </a:p>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2. </a:t>
            </a:r>
            <a:r>
              <a:rPr lang="en-US" sz="1200" b="1" dirty="0" bmk="Vision">
                <a:solidFill>
                  <a:srgbClr val="FF0000"/>
                </a:solidFill>
                <a:latin typeface="Times New Roman" panose="02020603050405020304" pitchFamily="18" charset="0"/>
                <a:ea typeface="SimSun" panose="02010600030101010101" pitchFamily="2" charset="-122"/>
                <a:cs typeface="Times New Roman" panose="02020603050405020304" pitchFamily="18" charset="0"/>
              </a:rPr>
              <a:t>VISION</a:t>
            </a:r>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LPH has timely and accurate death data to make informed decisions and actions. </a:t>
            </a:r>
            <a:endParaRPr lang="en-US" sz="1200" dirty="0">
              <a:solidFill>
                <a:schemeClr val="bg1"/>
              </a:solidFill>
              <a:latin typeface="Times New Roman" panose="02020603050405020304" pitchFamily="18" charset="0"/>
              <a:cs typeface="Times New Roman" panose="02020603050405020304" pitchFamily="18" charset="0"/>
            </a:endParaRPr>
          </a:p>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3. </a:t>
            </a:r>
            <a:r>
              <a:rPr lang="en-US" sz="1200" b="1" dirty="0" bmk="CurrentCondition">
                <a:solidFill>
                  <a:srgbClr val="FF0000"/>
                </a:solidFill>
                <a:latin typeface="Times New Roman" panose="02020603050405020304" pitchFamily="18" charset="0"/>
                <a:ea typeface="SimSun" panose="02010600030101010101" pitchFamily="2" charset="-122"/>
                <a:cs typeface="Times New Roman" panose="02020603050405020304" pitchFamily="18" charset="0"/>
              </a:rPr>
              <a:t>CURRENT STATE</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24" name="Rectangle 3"/>
          <p:cNvSpPr>
            <a:spLocks noChangeArrowheads="1"/>
          </p:cNvSpPr>
          <p:nvPr/>
        </p:nvSpPr>
        <p:spPr bwMode="auto">
          <a:xfrm>
            <a:off x="2752376" y="1688420"/>
            <a:ext cx="2136229" cy="6001643"/>
          </a:xfrm>
          <a:prstGeom prst="rect">
            <a:avLst/>
          </a:prstGeom>
          <a:solidFill>
            <a:schemeClr val="tx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4</a:t>
            </a:r>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hlinkClick r:id="rId3"/>
              </a:rPr>
              <a:t>.</a:t>
            </a:r>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1200" b="1" dirty="0" bmk="Goal">
                <a:solidFill>
                  <a:srgbClr val="FF0000"/>
                </a:solidFill>
                <a:latin typeface="Times New Roman" panose="02020603050405020304" pitchFamily="18" charset="0"/>
                <a:ea typeface="SimSun" panose="02010600030101010101" pitchFamily="2" charset="-122"/>
                <a:cs typeface="Times New Roman" panose="02020603050405020304" pitchFamily="18" charset="0"/>
              </a:rPr>
              <a:t>GOAL OR TARGET CONDITION </a:t>
            </a:r>
            <a:endParaRPr lang="en-US" sz="1200" b="1" dirty="0">
              <a:solidFill>
                <a:srgbClr val="FF0000"/>
              </a:solidFill>
              <a:latin typeface="Times New Roman" panose="02020603050405020304" pitchFamily="18" charset="0"/>
              <a:cs typeface="Times New Roman" panose="02020603050405020304" pitchFamily="18" charset="0"/>
            </a:endParaRPr>
          </a:p>
          <a:p>
            <a:pPr defTabSz="914400"/>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TO:   Improve the availability of timely identifiable death data from a state to local HDs</a:t>
            </a:r>
            <a:endParaRPr lang="en-US" sz="800" dirty="0">
              <a:solidFill>
                <a:schemeClr val="bg1"/>
              </a:solidFill>
              <a:latin typeface="Times New Roman" panose="02020603050405020304" pitchFamily="18" charset="0"/>
              <a:cs typeface="Times New Roman" panose="02020603050405020304" pitchFamily="18" charset="0"/>
            </a:endParaRPr>
          </a:p>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5. </a:t>
            </a:r>
            <a:r>
              <a:rPr lang="en-US" sz="1200" b="1" dirty="0" bmk="customers">
                <a:solidFill>
                  <a:srgbClr val="FF0000"/>
                </a:solidFill>
                <a:latin typeface="Times New Roman" panose="02020603050405020304" pitchFamily="18" charset="0"/>
                <a:ea typeface="SimSun" panose="02010600030101010101" pitchFamily="2" charset="-122"/>
                <a:cs typeface="Times New Roman" panose="02020603050405020304" pitchFamily="18" charset="0"/>
              </a:rPr>
              <a:t>CUSTOMERS AND BENEFICIARIES </a:t>
            </a:r>
            <a:r>
              <a:rPr lang="en-US" sz="800" dirty="0" bmk="customers">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FOR:</a:t>
            </a:r>
            <a:r>
              <a:rPr lang="en-US" sz="8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800" b="1" dirty="0">
              <a:solidFill>
                <a:srgbClr val="FF0000"/>
              </a:solidFill>
              <a:latin typeface="Times New Roman" panose="02020603050405020304" pitchFamily="18" charset="0"/>
              <a:cs typeface="Times New Roman" panose="02020603050405020304" pitchFamily="18" charset="0"/>
            </a:endParaRPr>
          </a:p>
          <a:p>
            <a:pPr defTabSz="914400"/>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State &amp; Local health departments </a:t>
            </a:r>
            <a:r>
              <a:rPr lang="en-US" sz="800" dirty="0">
                <a:solidFill>
                  <a:schemeClr val="bg1"/>
                </a:solidFill>
                <a:latin typeface="Times New Roman" panose="02020603050405020304" pitchFamily="18" charset="0"/>
                <a:cs typeface="Times New Roman" panose="02020603050405020304" pitchFamily="18" charset="0"/>
              </a:rPr>
              <a:t>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EPIs</a:t>
            </a:r>
            <a:r>
              <a:rPr lang="en-US" sz="800" dirty="0">
                <a:solidFill>
                  <a:schemeClr val="bg1"/>
                </a:solidFill>
                <a:latin typeface="Times New Roman" panose="02020603050405020304" pitchFamily="18" charset="0"/>
                <a:cs typeface="Times New Roman" panose="02020603050405020304" pitchFamily="18" charset="0"/>
              </a:rPr>
              <a:t>,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Program areas, VR &amp; VS teams), </a:t>
            </a:r>
            <a:r>
              <a:rPr lang="en-US" sz="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NCHS</a:t>
            </a:r>
            <a:endParaRPr lang="en-US" sz="800" dirty="0">
              <a:solidFill>
                <a:schemeClr val="bg1"/>
              </a:solidFill>
              <a:latin typeface="Times New Roman" panose="02020603050405020304" pitchFamily="18" charset="0"/>
              <a:cs typeface="Times New Roman" panose="02020603050405020304" pitchFamily="18" charset="0"/>
            </a:endParaRPr>
          </a:p>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6. </a:t>
            </a:r>
            <a:r>
              <a:rPr lang="en-US" sz="1200" b="1" dirty="0" bmk="Benefits">
                <a:solidFill>
                  <a:srgbClr val="FF0000"/>
                </a:solidFill>
                <a:latin typeface="Times New Roman" panose="02020603050405020304" pitchFamily="18" charset="0"/>
                <a:ea typeface="SimSun" panose="02010600030101010101" pitchFamily="2" charset="-122"/>
                <a:cs typeface="Times New Roman" panose="02020603050405020304" pitchFamily="18" charset="0"/>
              </a:rPr>
              <a:t>BENEFIT</a:t>
            </a:r>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900" b="1"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SO THAT:   </a:t>
            </a:r>
            <a:endParaRPr lang="en-US" sz="800" dirty="0">
              <a:solidFill>
                <a:schemeClr val="bg1"/>
              </a:solidFill>
              <a:latin typeface="Times New Roman" panose="02020603050405020304" pitchFamily="18" charset="0"/>
              <a:cs typeface="Times New Roman" panose="02020603050405020304" pitchFamily="18" charset="0"/>
            </a:endParaRPr>
          </a:p>
          <a:p>
            <a:pPr defTabSz="914400">
              <a:buFontTx/>
              <a:buChar char="•"/>
            </a:pP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State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and local HDs have data for surveillance, program planning and evaluation, making informed decisions, guiding programs, and ultimately improving health outcomes; </a:t>
            </a:r>
            <a:endParaRPr lang="en-US" sz="800" dirty="0">
              <a:solidFill>
                <a:schemeClr val="bg1"/>
              </a:solidFill>
              <a:latin typeface="Times New Roman" panose="02020603050405020304" pitchFamily="18" charset="0"/>
              <a:cs typeface="Times New Roman" panose="02020603050405020304" pitchFamily="18" charset="0"/>
            </a:endParaRPr>
          </a:p>
          <a:p>
            <a:pPr defTabSz="914400">
              <a:buFontTx/>
              <a:buChar char="•"/>
            </a:pP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VR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&amp; VS tasks are more efficient &amp; require less labor;</a:t>
            </a:r>
            <a:endParaRPr lang="en-US" sz="800" dirty="0">
              <a:solidFill>
                <a:schemeClr val="bg1"/>
              </a:solidFill>
              <a:latin typeface="Times New Roman" panose="02020603050405020304" pitchFamily="18" charset="0"/>
              <a:cs typeface="Times New Roman" panose="02020603050405020304" pitchFamily="18" charset="0"/>
            </a:endParaRPr>
          </a:p>
          <a:p>
            <a:pPr defTabSz="914400">
              <a:buFontTx/>
              <a:buChar char="•"/>
            </a:pP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State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and local employee relationships are improved; </a:t>
            </a:r>
            <a:endParaRPr lang="en-US" sz="800" dirty="0">
              <a:solidFill>
                <a:schemeClr val="bg1"/>
              </a:solidFill>
              <a:latin typeface="Times New Roman" panose="02020603050405020304" pitchFamily="18" charset="0"/>
              <a:cs typeface="Times New Roman" panose="02020603050405020304" pitchFamily="18" charset="0"/>
            </a:endParaRPr>
          </a:p>
          <a:p>
            <a:pPr defTabSz="914400">
              <a:buFontTx/>
              <a:buChar char="•"/>
            </a:pP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HDs </a:t>
            </a: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benefit in meeting PHAB standards &amp; accreditation. </a:t>
            </a:r>
            <a:endParaRPr lang="en-US" sz="800" dirty="0">
              <a:solidFill>
                <a:schemeClr val="bg1"/>
              </a:solidFill>
              <a:latin typeface="Times New Roman" panose="02020603050405020304" pitchFamily="18" charset="0"/>
              <a:cs typeface="Times New Roman" panose="02020603050405020304" pitchFamily="18" charset="0"/>
            </a:endParaRPr>
          </a:p>
          <a:p>
            <a:pPr defTabSz="914400"/>
            <a:r>
              <a:rPr lang="en-US" sz="1200" b="1" dirty="0" bmk="Measures">
                <a:solidFill>
                  <a:srgbClr val="FF0000"/>
                </a:solidFill>
                <a:latin typeface="Times New Roman" panose="02020603050405020304" pitchFamily="18" charset="0"/>
                <a:ea typeface="SimSun" panose="02010600030101010101" pitchFamily="2" charset="-122"/>
                <a:cs typeface="Times New Roman" panose="02020603050405020304" pitchFamily="18" charset="0"/>
              </a:rPr>
              <a:t>7. MEASURES AND </a:t>
            </a:r>
            <a:r>
              <a:rPr lang="en-US" sz="12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TARGETS</a:t>
            </a:r>
          </a:p>
          <a:p>
            <a:pPr defTabSz="914400"/>
            <a:endParaRPr lang="en-US" sz="9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r>
              <a:rPr lang="en-US" sz="9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p>
          <a:p>
            <a:pPr defTabSz="914400"/>
            <a:endParaRPr lang="en-US" sz="9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a:solidFill>
                <a:srgbClr val="FF0000"/>
              </a:solidFill>
              <a:latin typeface="Times New Roman" panose="02020603050405020304" pitchFamily="18" charset="0"/>
              <a:cs typeface="Times New Roman" panose="02020603050405020304" pitchFamily="18" charset="0"/>
            </a:endParaRPr>
          </a:p>
          <a:p>
            <a:pPr defTabSz="914400"/>
            <a:r>
              <a:rPr lang="en-US" sz="9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	</a:t>
            </a:r>
          </a:p>
          <a:p>
            <a:pPr defTabSz="914400"/>
            <a:endParaRPr lang="en-US" sz="9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9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5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endParaRPr lang="en-US" sz="12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endParaRPr>
          </a:p>
          <a:p>
            <a:pPr defTabSz="914400"/>
            <a:r>
              <a:rPr lang="en-US" sz="12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8.  </a:t>
            </a:r>
            <a:r>
              <a:rPr lang="en-US" sz="1200" b="1" dirty="0" smtClean="0" bmk="Conditions">
                <a:solidFill>
                  <a:srgbClr val="FF0000"/>
                </a:solidFill>
                <a:latin typeface="Times New Roman" panose="02020603050405020304" pitchFamily="18" charset="0"/>
                <a:ea typeface="SimSun" panose="02010600030101010101" pitchFamily="2" charset="-122"/>
                <a:cs typeface="Times New Roman" panose="02020603050405020304" pitchFamily="18" charset="0"/>
              </a:rPr>
              <a:t>CONDITIONS</a:t>
            </a:r>
            <a:r>
              <a:rPr lang="en-US" sz="12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1200"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1200" dirty="0">
              <a:solidFill>
                <a:srgbClr val="FF0000"/>
              </a:solidFill>
              <a:latin typeface="Times New Roman" panose="02020603050405020304" pitchFamily="18" charset="0"/>
              <a:cs typeface="Times New Roman" panose="02020603050405020304" pitchFamily="18" charset="0"/>
            </a:endParaRPr>
          </a:p>
          <a:p>
            <a:pPr defTabSz="914400">
              <a:buFontTx/>
              <a:buChar char="•"/>
            </a:pPr>
            <a:r>
              <a:rPr lang="en-US" sz="800" dirty="0">
                <a:solidFill>
                  <a:schemeClr val="bg1"/>
                </a:solidFill>
                <a:latin typeface="Times New Roman" panose="02020603050405020304" pitchFamily="18" charset="0"/>
                <a:ea typeface="SimSun" panose="02010600030101010101" pitchFamily="2" charset="-122"/>
                <a:cs typeface="Times New Roman" panose="02020603050405020304" pitchFamily="18" charset="0"/>
              </a:rPr>
              <a:t>Comply with data collection </a:t>
            </a: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regulations/statutory</a:t>
            </a:r>
          </a:p>
          <a:p>
            <a:pPr defTabSz="914400">
              <a:buFontTx/>
              <a:buChar char="•"/>
            </a:pPr>
            <a:r>
              <a:rPr lang="en-US" sz="800" dirty="0" smtClean="0">
                <a:solidFill>
                  <a:schemeClr val="bg1"/>
                </a:solidFill>
                <a:latin typeface="Times New Roman" panose="02020603050405020304" pitchFamily="18" charset="0"/>
                <a:ea typeface="SimSun" panose="02010600030101010101" pitchFamily="2" charset="-122"/>
                <a:cs typeface="Times New Roman" panose="02020603050405020304" pitchFamily="18" charset="0"/>
              </a:rPr>
              <a:t>No new IT systems</a:t>
            </a:r>
            <a:endParaRPr lang="en-US" sz="800" dirty="0">
              <a:solidFill>
                <a:schemeClr val="bg1"/>
              </a:solidFill>
              <a:latin typeface="Times New Roman" panose="02020603050405020304" pitchFamily="18" charset="0"/>
              <a:cs typeface="Times New Roman" panose="02020603050405020304" pitchFamily="18"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221914027"/>
              </p:ext>
            </p:extLst>
          </p:nvPr>
        </p:nvGraphicFramePr>
        <p:xfrm>
          <a:off x="2841890" y="4790472"/>
          <a:ext cx="2031714" cy="1986280"/>
        </p:xfrm>
        <a:graphic>
          <a:graphicData uri="http://schemas.openxmlformats.org/drawingml/2006/table">
            <a:tbl>
              <a:tblPr>
                <a:tableStyleId>{5C22544A-7EE6-4342-B048-85BDC9FD1C3A}</a:tableStyleId>
              </a:tblPr>
              <a:tblGrid>
                <a:gridCol w="1138439"/>
                <a:gridCol w="893275"/>
              </a:tblGrid>
              <a:tr h="331768">
                <a:tc>
                  <a:txBody>
                    <a:bodyPr/>
                    <a:lstStyle/>
                    <a:p>
                      <a:pPr marL="0" marR="0">
                        <a:spcBef>
                          <a:spcPts val="0"/>
                        </a:spcBef>
                        <a:spcAft>
                          <a:spcPts val="0"/>
                        </a:spcAft>
                      </a:pP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Number of days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from </a:t>
                      </a: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date of death registration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to date </a:t>
                      </a: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it is placed on the SFTP server.</a:t>
                      </a:r>
                      <a:endParaRPr lang="en-US" sz="800" kern="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From:  120-150 days</a:t>
                      </a:r>
                    </a:p>
                    <a:p>
                      <a:pPr marL="0" marR="0">
                        <a:spcBef>
                          <a:spcPts val="0"/>
                        </a:spcBef>
                        <a:spcAft>
                          <a:spcPts val="0"/>
                        </a:spcAft>
                      </a:pP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To:  &lt;60 days</a:t>
                      </a: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332860">
                <a:tc>
                  <a:txBody>
                    <a:bodyPr/>
                    <a:lstStyle/>
                    <a:p>
                      <a:pPr marL="0" marR="0">
                        <a:spcBef>
                          <a:spcPts val="0"/>
                        </a:spcBef>
                        <a:spcAft>
                          <a:spcPts val="0"/>
                        </a:spcAft>
                      </a:pP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Number of days between date of death registration and the date records are submitted to NCHS.</a:t>
                      </a:r>
                      <a:endParaRPr lang="en-US" sz="800" kern="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From:  0% of data &lt;= 25 days To:  &gt;= 80% of data &lt;= 25 days</a:t>
                      </a:r>
                      <a:endParaRPr lang="en-US" sz="800" kern="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243623">
                <a:tc>
                  <a:txBody>
                    <a:bodyPr/>
                    <a:lstStyle/>
                    <a:p>
                      <a:pPr marL="0" marR="0">
                        <a:spcBef>
                          <a:spcPts val="0"/>
                        </a:spcBef>
                        <a:spcAft>
                          <a:spcPts val="0"/>
                        </a:spcAft>
                      </a:pP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of death certificates numbered per week.</a:t>
                      </a:r>
                      <a:endParaRPr lang="en-US" sz="800" kern="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From: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~1634 </a:t>
                      </a: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per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week</a:t>
                      </a:r>
                      <a:r>
                        <a:rPr lang="en-US" sz="800" kern="5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To</a:t>
                      </a: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800" kern="5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1750 </a:t>
                      </a:r>
                      <a:r>
                        <a:rPr lang="en-US" sz="800" kern="5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per week</a:t>
                      </a:r>
                      <a:r>
                        <a:rPr lang="en-US" sz="800" kern="5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243623">
                <a:tc>
                  <a:txBody>
                    <a:bodyPr/>
                    <a:lstStyle/>
                    <a:p>
                      <a:pPr marL="0" marR="0">
                        <a:spcBef>
                          <a:spcPts val="0"/>
                        </a:spcBef>
                        <a:spcAft>
                          <a:spcPts val="0"/>
                        </a:spcAft>
                      </a:pPr>
                      <a:r>
                        <a:rPr lang="en-US" sz="800" kern="5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of counties receiving correction reports per mailing.</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kern="50" dirty="0" smtClean="0">
                          <a:effectLst/>
                          <a:latin typeface="Times New Roman" panose="02020603050405020304" pitchFamily="18" charset="0"/>
                          <a:ea typeface="SimSun" panose="02010600030101010101" pitchFamily="2" charset="-122"/>
                          <a:cs typeface="Times New Roman" panose="02020603050405020304" pitchFamily="18" charset="0"/>
                        </a:rPr>
                        <a:t>Trend</a:t>
                      </a:r>
                      <a:endParaRPr lang="en-US" sz="800" kern="5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731303712"/>
              </p:ext>
            </p:extLst>
          </p:nvPr>
        </p:nvGraphicFramePr>
        <p:xfrm>
          <a:off x="145918" y="4755699"/>
          <a:ext cx="2454777" cy="2922016"/>
        </p:xfrm>
        <a:graphic>
          <a:graphicData uri="http://schemas.openxmlformats.org/drawingml/2006/table">
            <a:tbl>
              <a:tblPr>
                <a:tableStyleId>{5C22544A-7EE6-4342-B048-85BDC9FD1C3A}</a:tableStyleId>
              </a:tblPr>
              <a:tblGrid>
                <a:gridCol w="733758"/>
                <a:gridCol w="1721019"/>
              </a:tblGrid>
              <a:tr h="782320">
                <a:tc>
                  <a:txBody>
                    <a:bodyPr/>
                    <a:lstStyle/>
                    <a:p>
                      <a:pPr marL="0" marR="0" fontAlgn="base">
                        <a:lnSpc>
                          <a:spcPct val="107000"/>
                        </a:lnSpc>
                        <a:spcBef>
                          <a:spcPts val="0"/>
                        </a:spcBef>
                        <a:spcAft>
                          <a:spcPts val="0"/>
                        </a:spcAft>
                      </a:pPr>
                      <a:r>
                        <a:rPr lang="en-US" sz="1000" b="0" kern="1200" dirty="0">
                          <a:solidFill>
                            <a:schemeClr val="bg1"/>
                          </a:solidFill>
                          <a:effectLst/>
                          <a:latin typeface="Times New Roman" panose="02020603050405020304" pitchFamily="18" charset="0"/>
                          <a:cs typeface="Times New Roman" panose="02020603050405020304" pitchFamily="18" charset="0"/>
                        </a:rPr>
                        <a:t>Customers</a:t>
                      </a:r>
                      <a:endParaRPr lang="en-US" sz="10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9535" marR="8953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algn="l" defTabSz="685587" rtl="0" eaLnBrk="1" fontAlgn="auto" latinLnBrk="0" hangingPunct="1">
                        <a:lnSpc>
                          <a:spcPct val="107000"/>
                        </a:lnSpc>
                        <a:spcBef>
                          <a:spcPts val="0"/>
                        </a:spcBef>
                        <a:spcAft>
                          <a:spcPts val="1000"/>
                        </a:spcAft>
                        <a:buClrTx/>
                        <a:buSzTx/>
                        <a:buFont typeface="Symbol" panose="05050102010706020507" pitchFamily="18" charset="2"/>
                        <a:buNone/>
                        <a:tabLst/>
                        <a:defRPr/>
                      </a:pPr>
                      <a:r>
                        <a:rPr lang="en-US" sz="1050" dirty="0" smtClean="0">
                          <a:solidFill>
                            <a:schemeClr val="bg1"/>
                          </a:solidFill>
                          <a:effectLst/>
                          <a:latin typeface="Times New Roman" panose="02020603050405020304" pitchFamily="18" charset="0"/>
                          <a:cs typeface="Times New Roman" panose="02020603050405020304" pitchFamily="18" charset="0"/>
                        </a:rPr>
                        <a:t>-  There </a:t>
                      </a:r>
                      <a:r>
                        <a:rPr lang="en-US" sz="1050" dirty="0">
                          <a:solidFill>
                            <a:schemeClr val="bg1"/>
                          </a:solidFill>
                          <a:effectLst/>
                          <a:latin typeface="Times New Roman" panose="02020603050405020304" pitchFamily="18" charset="0"/>
                          <a:cs typeface="Times New Roman" panose="02020603050405020304" pitchFamily="18" charset="0"/>
                        </a:rPr>
                        <a:t>is a demand from Epidemiologists for more timely and accurate death </a:t>
                      </a:r>
                      <a:r>
                        <a:rPr lang="en-US" sz="1050" dirty="0" smtClean="0">
                          <a:solidFill>
                            <a:schemeClr val="bg1"/>
                          </a:solidFill>
                          <a:effectLst/>
                          <a:latin typeface="Times New Roman" panose="02020603050405020304" pitchFamily="18" charset="0"/>
                          <a:cs typeface="Times New Roman" panose="02020603050405020304" pitchFamily="18" charset="0"/>
                        </a:rPr>
                        <a:t>data.</a:t>
                      </a:r>
                      <a:br>
                        <a:rPr lang="en-US" sz="1050" dirty="0" smtClean="0">
                          <a:solidFill>
                            <a:schemeClr val="bg1"/>
                          </a:solidFill>
                          <a:effectLst/>
                          <a:latin typeface="Times New Roman" panose="02020603050405020304" pitchFamily="18" charset="0"/>
                          <a:cs typeface="Times New Roman" panose="02020603050405020304" pitchFamily="18" charset="0"/>
                        </a:rPr>
                      </a:br>
                      <a:r>
                        <a:rPr lang="en-US" sz="1050" dirty="0" smtClean="0">
                          <a:solidFill>
                            <a:schemeClr val="bg1"/>
                          </a:solidFill>
                          <a:effectLst/>
                          <a:latin typeface="Times New Roman" panose="02020603050405020304" pitchFamily="18" charset="0"/>
                          <a:cs typeface="Times New Roman" panose="02020603050405020304" pitchFamily="18" charset="0"/>
                        </a:rPr>
                        <a:t>-  There </a:t>
                      </a:r>
                      <a:r>
                        <a:rPr lang="en-US" sz="1050" dirty="0">
                          <a:solidFill>
                            <a:schemeClr val="bg1"/>
                          </a:solidFill>
                          <a:effectLst/>
                          <a:latin typeface="Times New Roman" panose="02020603050405020304" pitchFamily="18" charset="0"/>
                          <a:cs typeface="Times New Roman" panose="02020603050405020304" pitchFamily="18" charset="0"/>
                        </a:rPr>
                        <a:t>is a lack of trust with existing data</a:t>
                      </a:r>
                      <a:r>
                        <a:rPr lang="en-US" sz="1050" dirty="0" smtClean="0">
                          <a:solidFill>
                            <a:schemeClr val="bg1"/>
                          </a:solidFill>
                          <a:effectLst/>
                          <a:latin typeface="Times New Roman" panose="02020603050405020304" pitchFamily="18" charset="0"/>
                          <a:cs typeface="Times New Roman" panose="02020603050405020304" pitchFamily="18" charset="0"/>
                        </a:rPr>
                        <a:t>. </a:t>
                      </a:r>
                      <a:br>
                        <a:rPr lang="en-US" sz="1050" dirty="0" smtClean="0">
                          <a:solidFill>
                            <a:schemeClr val="bg1"/>
                          </a:solidFill>
                          <a:effectLst/>
                          <a:latin typeface="Times New Roman" panose="02020603050405020304" pitchFamily="18" charset="0"/>
                          <a:cs typeface="Times New Roman" panose="02020603050405020304" pitchFamily="18" charset="0"/>
                        </a:rPr>
                      </a:br>
                      <a:r>
                        <a:rPr lang="en-US" sz="1050" dirty="0" smtClean="0">
                          <a:solidFill>
                            <a:schemeClr val="bg1"/>
                          </a:solidFill>
                          <a:effectLst/>
                          <a:latin typeface="Times New Roman" panose="02020603050405020304" pitchFamily="18" charset="0"/>
                          <a:cs typeface="Times New Roman" panose="02020603050405020304" pitchFamily="18" charset="0"/>
                        </a:rPr>
                        <a:t>-  The data is not fully usable in the current format. It needs to be manipulated.</a:t>
                      </a:r>
                      <a:endParaRPr lang="en-US" sz="1050" dirty="0">
                        <a:solidFill>
                          <a:schemeClr val="bg1"/>
                        </a:solidFill>
                        <a:effectLst/>
                        <a:latin typeface="Times New Roman" panose="02020603050405020304" pitchFamily="18" charset="0"/>
                        <a:cs typeface="Times New Roman" panose="02020603050405020304" pitchFamily="18" charset="0"/>
                      </a:endParaRPr>
                    </a:p>
                  </a:txBody>
                  <a:tcPr marL="89535" marR="8953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498149">
                <a:tc>
                  <a:txBody>
                    <a:bodyPr/>
                    <a:lstStyle/>
                    <a:p>
                      <a:pPr marL="0" marR="0" fontAlgn="base">
                        <a:lnSpc>
                          <a:spcPts val="1000"/>
                        </a:lnSpc>
                        <a:spcBef>
                          <a:spcPts val="0"/>
                        </a:spcBef>
                        <a:spcAft>
                          <a:spcPts val="0"/>
                        </a:spcAft>
                      </a:pPr>
                      <a:r>
                        <a:rPr lang="en-US" sz="1000" b="0" kern="1200" dirty="0" smtClean="0">
                          <a:solidFill>
                            <a:schemeClr val="bg1"/>
                          </a:solidFill>
                          <a:effectLst/>
                          <a:latin typeface="Times New Roman" panose="02020603050405020304" pitchFamily="18" charset="0"/>
                          <a:cs typeface="Times New Roman" panose="02020603050405020304" pitchFamily="18" charset="0"/>
                        </a:rPr>
                        <a:t>Financial &amp; Team</a:t>
                      </a:r>
                      <a:endParaRPr lang="en-US" sz="10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89535" marR="8953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lvl="0" indent="0">
                        <a:lnSpc>
                          <a:spcPct val="107000"/>
                        </a:lnSpc>
                        <a:spcBef>
                          <a:spcPts val="0"/>
                        </a:spcBef>
                        <a:spcAft>
                          <a:spcPts val="1000"/>
                        </a:spcAft>
                        <a:buFont typeface="Symbol" panose="05050102010706020507" pitchFamily="18" charset="2"/>
                        <a:buNone/>
                      </a:pPr>
                      <a:r>
                        <a:rPr lang="en-US" sz="1050" dirty="0" smtClean="0">
                          <a:solidFill>
                            <a:schemeClr val="bg1"/>
                          </a:solidFill>
                          <a:effectLst/>
                          <a:latin typeface="Times New Roman" panose="02020603050405020304" pitchFamily="18" charset="0"/>
                          <a:cs typeface="Times New Roman" panose="02020603050405020304" pitchFamily="18" charset="0"/>
                        </a:rPr>
                        <a:t>-  Excessive </a:t>
                      </a:r>
                      <a:r>
                        <a:rPr lang="en-US" sz="1050" dirty="0">
                          <a:solidFill>
                            <a:schemeClr val="bg1"/>
                          </a:solidFill>
                          <a:effectLst/>
                          <a:latin typeface="Times New Roman" panose="02020603050405020304" pitchFamily="18" charset="0"/>
                          <a:cs typeface="Times New Roman" panose="02020603050405020304" pitchFamily="18" charset="0"/>
                        </a:rPr>
                        <a:t>labor hours to prepare and use the data (both state and LPH</a:t>
                      </a:r>
                      <a:r>
                        <a:rPr lang="en-US" sz="1050" dirty="0" smtClean="0">
                          <a:solidFill>
                            <a:schemeClr val="bg1"/>
                          </a:solidFill>
                          <a:effectLst/>
                          <a:latin typeface="Times New Roman" panose="02020603050405020304" pitchFamily="18" charset="0"/>
                          <a:cs typeface="Times New Roman" panose="02020603050405020304" pitchFamily="18" charset="0"/>
                        </a:rPr>
                        <a:t>). </a:t>
                      </a:r>
                      <a:br>
                        <a:rPr lang="en-US" sz="1050" dirty="0" smtClean="0">
                          <a:solidFill>
                            <a:schemeClr val="bg1"/>
                          </a:solidFill>
                          <a:effectLst/>
                          <a:latin typeface="Times New Roman" panose="02020603050405020304" pitchFamily="18" charset="0"/>
                          <a:cs typeface="Times New Roman" panose="02020603050405020304" pitchFamily="18" charset="0"/>
                        </a:rPr>
                      </a:br>
                      <a:r>
                        <a:rPr lang="en-US" sz="1050" dirty="0" smtClean="0">
                          <a:solidFill>
                            <a:schemeClr val="bg1"/>
                          </a:solidFill>
                          <a:effectLst/>
                          <a:latin typeface="Times New Roman" panose="02020603050405020304" pitchFamily="18" charset="0"/>
                          <a:cs typeface="Times New Roman" panose="02020603050405020304" pitchFamily="18" charset="0"/>
                        </a:rPr>
                        <a:t>-   Currently takes NC &gt; 6 months after a death is registered to share the data with LPH.</a:t>
                      </a:r>
                      <a:endParaRPr lang="en-US" sz="105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89535" marR="89535"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18385629"/>
              </p:ext>
            </p:extLst>
          </p:nvPr>
        </p:nvGraphicFramePr>
        <p:xfrm>
          <a:off x="5110959" y="4188818"/>
          <a:ext cx="2412192" cy="2895600"/>
        </p:xfrm>
        <a:graphic>
          <a:graphicData uri="http://schemas.openxmlformats.org/drawingml/2006/table">
            <a:tbl>
              <a:tblPr firstRow="1" firstCol="1" bandRow="1">
                <a:tableStyleId>{5C22544A-7EE6-4342-B048-85BDC9FD1C3A}</a:tableStyleId>
              </a:tblPr>
              <a:tblGrid>
                <a:gridCol w="513373"/>
                <a:gridCol w="1898819"/>
              </a:tblGrid>
              <a:tr h="0">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DATE</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KAIZEN</a:t>
                      </a:r>
                      <a:r>
                        <a:rPr lang="en-US" sz="1000" kern="50" dirty="0" smtClean="0">
                          <a:solidFill>
                            <a:schemeClr val="bg1"/>
                          </a:solidFill>
                          <a:effectLst/>
                          <a:latin typeface="Times New Roman" panose="02020603050405020304" pitchFamily="18" charset="0"/>
                          <a:cs typeface="Times New Roman" panose="02020603050405020304" pitchFamily="18" charset="0"/>
                        </a:rPr>
                        <a:t>:</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96058">
                <a:tc>
                  <a:txBody>
                    <a:bodyPr/>
                    <a:lstStyle/>
                    <a:p>
                      <a:pPr marL="0" marR="0">
                        <a:spcBef>
                          <a:spcPts val="0"/>
                        </a:spcBef>
                        <a:spcAft>
                          <a:spcPts val="0"/>
                        </a:spcAft>
                      </a:pPr>
                      <a:r>
                        <a:rPr lang="en-US" sz="1000" kern="50" dirty="0" smtClean="0">
                          <a:solidFill>
                            <a:schemeClr val="bg1"/>
                          </a:solidFill>
                          <a:effectLst/>
                          <a:latin typeface="Times New Roman" panose="02020603050405020304" pitchFamily="18" charset="0"/>
                          <a:cs typeface="Times New Roman" panose="02020603050405020304" pitchFamily="18" charset="0"/>
                        </a:rPr>
                        <a:t>1-5-15</a:t>
                      </a:r>
                      <a:endParaRPr lang="en-US" sz="1000" kern="5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Focus the team. Understand the current process. Complete the current state map.</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83946">
                <a:tc>
                  <a:txBody>
                    <a:bodyPr/>
                    <a:lstStyle/>
                    <a:p>
                      <a:pPr marL="0" marR="0">
                        <a:spcBef>
                          <a:spcPts val="0"/>
                        </a:spcBef>
                        <a:spcAft>
                          <a:spcPts val="0"/>
                        </a:spcAft>
                      </a:pPr>
                      <a:r>
                        <a:rPr lang="en-US" sz="1000" kern="50" dirty="0" smtClean="0">
                          <a:solidFill>
                            <a:schemeClr val="bg1"/>
                          </a:solidFill>
                          <a:effectLst/>
                          <a:latin typeface="Times New Roman" panose="02020603050405020304" pitchFamily="18" charset="0"/>
                          <a:cs typeface="Times New Roman" panose="02020603050405020304" pitchFamily="18" charset="0"/>
                        </a:rPr>
                        <a:t>1-6-15</a:t>
                      </a:r>
                      <a:endParaRPr lang="en-US" sz="1000" kern="5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Go to the Gemba – observe the process. Prioritize issues by impact and frequency. Complete a root cause analysis.</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96058">
                <a:tc>
                  <a:txBody>
                    <a:bodyPr/>
                    <a:lstStyle/>
                    <a:p>
                      <a:pPr marL="0" marR="0">
                        <a:spcBef>
                          <a:spcPts val="0"/>
                        </a:spcBef>
                        <a:spcAft>
                          <a:spcPts val="0"/>
                        </a:spcAft>
                      </a:pPr>
                      <a:r>
                        <a:rPr lang="en-US" sz="1000" kern="50" dirty="0" smtClean="0">
                          <a:solidFill>
                            <a:schemeClr val="bg1"/>
                          </a:solidFill>
                          <a:effectLst/>
                          <a:latin typeface="Times New Roman" panose="02020603050405020304" pitchFamily="18" charset="0"/>
                          <a:cs typeface="Times New Roman" panose="02020603050405020304" pitchFamily="18" charset="0"/>
                        </a:rPr>
                        <a:t>1-7-15</a:t>
                      </a:r>
                      <a:endParaRPr lang="en-US" sz="1000" kern="5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Continue root cause analysis. Begin brainstorming solutions. Prioritize solutions by impact and speed &amp; cost.</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208169">
                <a:tc>
                  <a:txBody>
                    <a:bodyPr/>
                    <a:lstStyle/>
                    <a:p>
                      <a:pPr marL="0" marR="0">
                        <a:spcBef>
                          <a:spcPts val="0"/>
                        </a:spcBef>
                        <a:spcAft>
                          <a:spcPts val="0"/>
                        </a:spcAft>
                      </a:pPr>
                      <a:r>
                        <a:rPr lang="en-US" sz="1000" kern="50" dirty="0" smtClean="0">
                          <a:solidFill>
                            <a:schemeClr val="bg1"/>
                          </a:solidFill>
                          <a:effectLst/>
                          <a:latin typeface="Times New Roman" panose="02020603050405020304" pitchFamily="18" charset="0"/>
                          <a:cs typeface="Times New Roman" panose="02020603050405020304" pitchFamily="18" charset="0"/>
                        </a:rPr>
                        <a:t>1-8-15</a:t>
                      </a:r>
                      <a:endParaRPr lang="en-US" sz="1000" kern="5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Review and discuss waste analysis on sub process map. Continue to develop solutions. Begin testing.</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208169">
                <a:tc>
                  <a:txBody>
                    <a:bodyPr/>
                    <a:lstStyle/>
                    <a:p>
                      <a:pPr marL="0" marR="0">
                        <a:spcBef>
                          <a:spcPts val="0"/>
                        </a:spcBef>
                        <a:spcAft>
                          <a:spcPts val="0"/>
                        </a:spcAft>
                      </a:pPr>
                      <a:r>
                        <a:rPr lang="en-US" sz="1000" kern="50" dirty="0" smtClean="0">
                          <a:solidFill>
                            <a:schemeClr val="bg1"/>
                          </a:solidFill>
                          <a:effectLst/>
                          <a:latin typeface="Times New Roman" panose="02020603050405020304" pitchFamily="18" charset="0"/>
                          <a:cs typeface="Times New Roman" panose="02020603050405020304" pitchFamily="18" charset="0"/>
                        </a:rPr>
                        <a:t>1-9-15</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000" kern="50" dirty="0">
                          <a:solidFill>
                            <a:schemeClr val="bg1"/>
                          </a:solidFill>
                          <a:effectLst/>
                          <a:latin typeface="Times New Roman" panose="02020603050405020304" pitchFamily="18" charset="0"/>
                          <a:cs typeface="Times New Roman" panose="02020603050405020304" pitchFamily="18" charset="0"/>
                        </a:rPr>
                        <a:t>Test the process, Implement Solutions.  Communicate the new process</a:t>
                      </a:r>
                      <a:endParaRPr lang="en-US" sz="10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sp>
        <p:nvSpPr>
          <p:cNvPr id="3" name="Rectangle 1"/>
          <p:cNvSpPr>
            <a:spLocks noChangeArrowheads="1"/>
          </p:cNvSpPr>
          <p:nvPr/>
        </p:nvSpPr>
        <p:spPr bwMode="auto">
          <a:xfrm>
            <a:off x="5061490" y="3909549"/>
            <a:ext cx="2461660" cy="2769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solidFill>
                  <a:srgbClr val="FF0000"/>
                </a:solidFill>
                <a:latin typeface="Times New Roman" panose="02020603050405020304" pitchFamily="18" charset="0"/>
                <a:ea typeface="SimSun" panose="02010600030101010101" pitchFamily="2" charset="-122"/>
                <a:cs typeface="Lucida Sans" panose="020B0602030504020204" pitchFamily="34" charset="0"/>
              </a:rPr>
              <a:t>10. </a:t>
            </a:r>
            <a:r>
              <a:rPr lang="en-US" sz="1200" b="1" dirty="0" bmk="projectschedule">
                <a:solidFill>
                  <a:srgbClr val="FF0000"/>
                </a:solidFill>
                <a:latin typeface="Times New Roman" panose="02020603050405020304" pitchFamily="18" charset="0"/>
                <a:ea typeface="SimSun" panose="02010600030101010101" pitchFamily="2" charset="-122"/>
                <a:cs typeface="Lucida Sans" panose="020B0602030504020204" pitchFamily="34" charset="0"/>
              </a:rPr>
              <a:t>PROJECT SCHEDULE  </a:t>
            </a:r>
            <a:endParaRPr lang="en-US" sz="1200" b="1" dirty="0">
              <a:solidFill>
                <a:srgbClr val="FF0000"/>
              </a:solidFill>
              <a:latin typeface="Arial" panose="020B0604020202020204" pitchFamily="34" charset="0"/>
            </a:endParaRPr>
          </a:p>
        </p:txBody>
      </p:sp>
      <p:sp>
        <p:nvSpPr>
          <p:cNvPr id="5" name="Rectangle 2"/>
          <p:cNvSpPr>
            <a:spLocks noChangeArrowheads="1"/>
          </p:cNvSpPr>
          <p:nvPr/>
        </p:nvSpPr>
        <p:spPr bwMode="auto">
          <a:xfrm>
            <a:off x="5083729" y="1750749"/>
            <a:ext cx="2409327" cy="461665"/>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bmk="Team">
                <a:solidFill>
                  <a:srgbClr val="FF0000"/>
                </a:solidFill>
                <a:latin typeface="Times New Roman" panose="02020603050405020304" pitchFamily="18" charset="0"/>
                <a:ea typeface="SimSun" panose="02010600030101010101" pitchFamily="2" charset="-122"/>
                <a:cs typeface="Lucida Sans" panose="020B0602030504020204" pitchFamily="34" charset="0"/>
              </a:rPr>
              <a:t>9. TEAM MEMBERS AND </a:t>
            </a:r>
            <a:r>
              <a:rPr lang="en-US" sz="1200" b="1" dirty="0" smtClean="0" bmk="Team">
                <a:solidFill>
                  <a:srgbClr val="FF0000"/>
                </a:solidFill>
                <a:latin typeface="Times New Roman" panose="02020603050405020304" pitchFamily="18" charset="0"/>
                <a:ea typeface="SimSun" panose="02010600030101010101" pitchFamily="2" charset="-122"/>
                <a:cs typeface="Lucida Sans" panose="020B0602030504020204" pitchFamily="34" charset="0"/>
              </a:rPr>
              <a:t>ROLES</a:t>
            </a:r>
            <a:endParaRPr lang="en-US" sz="600" b="1" dirty="0">
              <a:solidFill>
                <a:srgbClr val="FF0000"/>
              </a:solidFill>
              <a:latin typeface="Arial" panose="020B0604020202020204" pitchFamily="34" charset="0"/>
            </a:endParaRPr>
          </a:p>
        </p:txBody>
      </p:sp>
      <p:pic>
        <p:nvPicPr>
          <p:cNvPr id="13" name="Picture 12"/>
          <p:cNvPicPr/>
          <p:nvPr/>
        </p:nvPicPr>
        <p:blipFill rotWithShape="1">
          <a:blip r:embed="rId4" cstate="print">
            <a:extLst>
              <a:ext uri="{28A0092B-C50C-407E-A947-70E740481C1C}">
                <a14:useLocalDpi xmlns:a14="http://schemas.microsoft.com/office/drawing/2010/main" val="0"/>
              </a:ext>
            </a:extLst>
          </a:blip>
          <a:srcRect l="3814" t="4117" r="5048" b="21717"/>
          <a:stretch/>
        </p:blipFill>
        <p:spPr bwMode="auto">
          <a:xfrm>
            <a:off x="5102351" y="2212415"/>
            <a:ext cx="2420799" cy="1688254"/>
          </a:xfrm>
          <a:prstGeom prst="rect">
            <a:avLst/>
          </a:prstGeom>
          <a:ln>
            <a:noFill/>
          </a:ln>
          <a:extLst>
            <a:ext uri="{53640926-AAD7-44D8-BBD7-CCE9431645EC}">
              <a14:shadowObscured xmlns:a14="http://schemas.microsoft.com/office/drawing/2010/main"/>
            </a:ext>
          </a:extLst>
        </p:spPr>
      </p:pic>
      <p:sp>
        <p:nvSpPr>
          <p:cNvPr id="8" name="Rectangle 3"/>
          <p:cNvSpPr>
            <a:spLocks noChangeArrowheads="1"/>
          </p:cNvSpPr>
          <p:nvPr/>
        </p:nvSpPr>
        <p:spPr bwMode="auto">
          <a:xfrm>
            <a:off x="7730414" y="1669715"/>
            <a:ext cx="2124999" cy="461665"/>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solidFill>
                  <a:srgbClr val="FF0000"/>
                </a:solidFill>
                <a:latin typeface="Times New Roman" panose="02020603050405020304" pitchFamily="18" charset="0"/>
                <a:ea typeface="SimSun" panose="02010600030101010101" pitchFamily="2" charset="-122"/>
                <a:cs typeface="Lucida Sans" panose="020B0602030504020204" pitchFamily="34" charset="0"/>
              </a:rPr>
              <a:t>13</a:t>
            </a:r>
            <a:r>
              <a:rPr lang="en-US" sz="1200" b="1" dirty="0" bmk="ImprovementHypothesis">
                <a:solidFill>
                  <a:srgbClr val="FF0000"/>
                </a:solidFill>
                <a:latin typeface="Times New Roman" panose="02020603050405020304" pitchFamily="18" charset="0"/>
                <a:ea typeface="SimSun" panose="02010600030101010101" pitchFamily="2" charset="-122"/>
                <a:cs typeface="Lucida Sans" panose="020B0602030504020204" pitchFamily="34" charset="0"/>
              </a:rPr>
              <a:t>. IMPROVEMENT HYPOTHESIS</a:t>
            </a:r>
            <a:endParaRPr lang="en-US" sz="1200" b="1" dirty="0">
              <a:solidFill>
                <a:srgbClr val="FF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53401525"/>
              </p:ext>
            </p:extLst>
          </p:nvPr>
        </p:nvGraphicFramePr>
        <p:xfrm>
          <a:off x="7719854" y="2114425"/>
          <a:ext cx="2171295" cy="5575638"/>
        </p:xfrm>
        <a:graphic>
          <a:graphicData uri="http://schemas.openxmlformats.org/drawingml/2006/table">
            <a:tbl>
              <a:tblPr firstRow="1" firstCol="1" bandRow="1">
                <a:tableStyleId>{5C22544A-7EE6-4342-B048-85BDC9FD1C3A}</a:tableStyleId>
              </a:tblPr>
              <a:tblGrid>
                <a:gridCol w="1087735"/>
                <a:gridCol w="1083560"/>
              </a:tblGrid>
              <a:tr h="132753">
                <a:tc>
                  <a:txBody>
                    <a:bodyPr/>
                    <a:lstStyle/>
                    <a:p>
                      <a:pPr marL="0" marR="0" algn="ctr">
                        <a:spcBef>
                          <a:spcPts val="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Improvement</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Expected Results</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858546">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If we…</a:t>
                      </a:r>
                      <a:r>
                        <a:rPr lang="en-US" sz="800" b="0" kern="50" dirty="0">
                          <a:solidFill>
                            <a:srgbClr val="FF0000"/>
                          </a:solidFill>
                          <a:effectLst/>
                          <a:latin typeface="Times New Roman" panose="02020603050405020304" pitchFamily="18" charset="0"/>
                          <a:cs typeface="Times New Roman" panose="02020603050405020304" pitchFamily="18" charset="0"/>
                        </a:rPr>
                        <a:t>reduce the batch sizes </a:t>
                      </a:r>
                      <a:r>
                        <a:rPr lang="en-US" sz="800" b="0" kern="50" dirty="0">
                          <a:solidFill>
                            <a:schemeClr val="bg1"/>
                          </a:solidFill>
                          <a:effectLst/>
                          <a:latin typeface="Times New Roman" panose="02020603050405020304" pitchFamily="18" charset="0"/>
                          <a:cs typeface="Times New Roman" panose="02020603050405020304" pitchFamily="18" charset="0"/>
                        </a:rPr>
                        <a:t>going through the process:</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increase the f</a:t>
                      </a:r>
                      <a:r>
                        <a:rPr lang="en-US" sz="800" b="0" kern="50" dirty="0">
                          <a:solidFill>
                            <a:srgbClr val="FF0000"/>
                          </a:solidFill>
                          <a:effectLst/>
                          <a:latin typeface="Times New Roman" panose="02020603050405020304" pitchFamily="18" charset="0"/>
                          <a:cs typeface="Times New Roman" panose="02020603050405020304" pitchFamily="18" charset="0"/>
                        </a:rPr>
                        <a:t>requency of mailings</a:t>
                      </a:r>
                      <a:r>
                        <a:rPr lang="en-US" sz="800" b="0" kern="50" dirty="0">
                          <a:solidFill>
                            <a:schemeClr val="bg1"/>
                          </a:solidFill>
                          <a:effectLst/>
                          <a:latin typeface="Times New Roman" panose="02020603050405020304" pitchFamily="18" charset="0"/>
                          <a:cs typeface="Times New Roman" panose="02020603050405020304" pitchFamily="18" charset="0"/>
                        </a:rPr>
                        <a:t> from counties based on anticipated volume</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make the movement of the certificates throughout the process more visual</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modify the office layout to aid in certificate flow</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Then…we will improve the </a:t>
                      </a:r>
                      <a:r>
                        <a:rPr lang="en-US" sz="800" b="0" kern="50" dirty="0">
                          <a:solidFill>
                            <a:srgbClr val="FF0000"/>
                          </a:solidFill>
                          <a:effectLst/>
                          <a:latin typeface="Times New Roman" panose="02020603050405020304" pitchFamily="18" charset="0"/>
                          <a:cs typeface="Times New Roman" panose="02020603050405020304" pitchFamily="18" charset="0"/>
                        </a:rPr>
                        <a:t>speed of certificates</a:t>
                      </a:r>
                      <a:r>
                        <a:rPr lang="en-US" sz="800" b="0" kern="50" dirty="0">
                          <a:solidFill>
                            <a:schemeClr val="bg1"/>
                          </a:solidFill>
                          <a:effectLst/>
                          <a:latin typeface="Times New Roman" panose="02020603050405020304" pitchFamily="18" charset="0"/>
                          <a:cs typeface="Times New Roman" panose="02020603050405020304" pitchFamily="18" charset="0"/>
                        </a:rPr>
                        <a:t> going through the process, reduce the labor time required to process and improve the overall visibility of document location and status.</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062026">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If we…pull the </a:t>
                      </a:r>
                      <a:r>
                        <a:rPr lang="en-US" sz="800" b="0" kern="50" dirty="0">
                          <a:solidFill>
                            <a:srgbClr val="FF0000"/>
                          </a:solidFill>
                          <a:effectLst/>
                          <a:latin typeface="Times New Roman" panose="02020603050405020304" pitchFamily="18" charset="0"/>
                          <a:cs typeface="Times New Roman" panose="02020603050405020304" pitchFamily="18" charset="0"/>
                        </a:rPr>
                        <a:t>defective certificates offline </a:t>
                      </a:r>
                      <a:r>
                        <a:rPr lang="en-US" sz="800" b="0" kern="50" dirty="0">
                          <a:solidFill>
                            <a:schemeClr val="bg1"/>
                          </a:solidFill>
                          <a:effectLst/>
                          <a:latin typeface="Times New Roman" panose="02020603050405020304" pitchFamily="18" charset="0"/>
                          <a:cs typeface="Times New Roman" panose="02020603050405020304" pitchFamily="18" charset="0"/>
                        </a:rPr>
                        <a:t>and into a correction process, then the flow of the non-defective certificates won’t be affected.</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Then… we will improve the </a:t>
                      </a:r>
                      <a:r>
                        <a:rPr lang="en-US" sz="800" b="0" kern="50" dirty="0">
                          <a:solidFill>
                            <a:srgbClr val="FF0000"/>
                          </a:solidFill>
                          <a:effectLst/>
                          <a:latin typeface="Times New Roman" panose="02020603050405020304" pitchFamily="18" charset="0"/>
                          <a:cs typeface="Times New Roman" panose="02020603050405020304" pitchFamily="18" charset="0"/>
                        </a:rPr>
                        <a:t>speed of certificates</a:t>
                      </a:r>
                      <a:r>
                        <a:rPr lang="en-US" sz="800" b="0" kern="50" dirty="0">
                          <a:solidFill>
                            <a:schemeClr val="bg1"/>
                          </a:solidFill>
                          <a:effectLst/>
                          <a:latin typeface="Times New Roman" panose="02020603050405020304" pitchFamily="18" charset="0"/>
                          <a:cs typeface="Times New Roman" panose="02020603050405020304" pitchFamily="18" charset="0"/>
                        </a:rPr>
                        <a:t> going through the process, reduce the labor time required to process and improve the overall visibility of </a:t>
                      </a:r>
                      <a:r>
                        <a:rPr lang="en-US" sz="800" b="0" kern="50" dirty="0" smtClean="0">
                          <a:solidFill>
                            <a:schemeClr val="bg1"/>
                          </a:solidFill>
                          <a:effectLst/>
                          <a:latin typeface="Times New Roman" panose="02020603050405020304" pitchFamily="18" charset="0"/>
                          <a:cs typeface="Times New Roman" panose="02020603050405020304" pitchFamily="18" charset="0"/>
                        </a:rPr>
                        <a:t>documents.</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1327533">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If we…design a more value added process:</a:t>
                      </a:r>
                    </a:p>
                    <a:p>
                      <a:pPr marL="0" marR="0">
                        <a:spcBef>
                          <a:spcPts val="0"/>
                        </a:spcBef>
                        <a:spcAft>
                          <a:spcPts val="0"/>
                        </a:spcAft>
                      </a:pPr>
                      <a:r>
                        <a:rPr lang="en-US" sz="800" b="0" kern="50" dirty="0">
                          <a:solidFill>
                            <a:srgbClr val="FF0000"/>
                          </a:solidFill>
                          <a:effectLst/>
                          <a:latin typeface="Times New Roman" panose="02020603050405020304" pitchFamily="18" charset="0"/>
                          <a:cs typeface="Times New Roman" panose="02020603050405020304" pitchFamily="18" charset="0"/>
                        </a:rPr>
                        <a:t>-Eliminate date received stamp</a:t>
                      </a:r>
                    </a:p>
                    <a:p>
                      <a:pPr marL="0" marR="0">
                        <a:spcBef>
                          <a:spcPts val="0"/>
                        </a:spcBef>
                        <a:spcAft>
                          <a:spcPts val="0"/>
                        </a:spcAft>
                      </a:pPr>
                      <a:r>
                        <a:rPr lang="en-US" sz="800" b="0" kern="50" dirty="0">
                          <a:solidFill>
                            <a:srgbClr val="FF0000"/>
                          </a:solidFill>
                          <a:effectLst/>
                          <a:latin typeface="Times New Roman" panose="02020603050405020304" pitchFamily="18" charset="0"/>
                          <a:cs typeface="Times New Roman" panose="02020603050405020304" pitchFamily="18" charset="0"/>
                        </a:rPr>
                        <a:t>- Only verify fields that are required by NCHS and SSA.</a:t>
                      </a:r>
                    </a:p>
                    <a:p>
                      <a:pPr marL="0" marR="0">
                        <a:spcBef>
                          <a:spcPts val="0"/>
                        </a:spcBef>
                        <a:spcAft>
                          <a:spcPts val="0"/>
                        </a:spcAft>
                      </a:pPr>
                      <a:r>
                        <a:rPr lang="en-US" sz="800" b="0" kern="50" dirty="0">
                          <a:solidFill>
                            <a:srgbClr val="FF0000"/>
                          </a:solidFill>
                          <a:effectLst/>
                          <a:latin typeface="Times New Roman" panose="02020603050405020304" pitchFamily="18" charset="0"/>
                          <a:cs typeface="Times New Roman" panose="02020603050405020304" pitchFamily="18" charset="0"/>
                        </a:rPr>
                        <a:t>- Enter demographic data first - before certificate coding.</a:t>
                      </a:r>
                      <a:endParaRPr lang="en-US" sz="800" b="0" kern="5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Then… we will improve the </a:t>
                      </a:r>
                      <a:r>
                        <a:rPr lang="en-US" sz="800" b="0" kern="50" dirty="0">
                          <a:solidFill>
                            <a:srgbClr val="FF0000"/>
                          </a:solidFill>
                          <a:effectLst/>
                          <a:latin typeface="Times New Roman" panose="02020603050405020304" pitchFamily="18" charset="0"/>
                          <a:cs typeface="Times New Roman" panose="02020603050405020304" pitchFamily="18" charset="0"/>
                        </a:rPr>
                        <a:t>speed of certificates</a:t>
                      </a:r>
                      <a:r>
                        <a:rPr lang="en-US" sz="800" b="0" kern="50" dirty="0">
                          <a:solidFill>
                            <a:schemeClr val="bg1"/>
                          </a:solidFill>
                          <a:effectLst/>
                          <a:latin typeface="Times New Roman" panose="02020603050405020304" pitchFamily="18" charset="0"/>
                          <a:cs typeface="Times New Roman" panose="02020603050405020304" pitchFamily="18" charset="0"/>
                        </a:rPr>
                        <a:t> going through the process and reduce the labor time required to process</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796520">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If we…</a:t>
                      </a:r>
                      <a:r>
                        <a:rPr lang="en-US" sz="800" b="0" kern="50" dirty="0">
                          <a:solidFill>
                            <a:srgbClr val="FF0000"/>
                          </a:solidFill>
                          <a:effectLst/>
                          <a:latin typeface="Times New Roman" panose="02020603050405020304" pitchFamily="18" charset="0"/>
                          <a:cs typeface="Times New Roman" panose="02020603050405020304" pitchFamily="18" charset="0"/>
                        </a:rPr>
                        <a:t>consolidate logs</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a:t>
                      </a:r>
                    </a:p>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 </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Then…we have </a:t>
                      </a:r>
                      <a:r>
                        <a:rPr lang="en-US" sz="800" b="0" kern="50" dirty="0">
                          <a:solidFill>
                            <a:srgbClr val="FF0000"/>
                          </a:solidFill>
                          <a:effectLst/>
                          <a:latin typeface="Times New Roman" panose="02020603050405020304" pitchFamily="18" charset="0"/>
                          <a:cs typeface="Times New Roman" panose="02020603050405020304" pitchFamily="18" charset="0"/>
                        </a:rPr>
                        <a:t>less paper</a:t>
                      </a:r>
                      <a:r>
                        <a:rPr lang="en-US" sz="800" b="0" kern="50" dirty="0">
                          <a:solidFill>
                            <a:schemeClr val="bg1"/>
                          </a:solidFill>
                          <a:effectLst/>
                          <a:latin typeface="Times New Roman" panose="02020603050405020304" pitchFamily="18" charset="0"/>
                          <a:cs typeface="Times New Roman" panose="02020603050405020304" pitchFamily="18" charset="0"/>
                        </a:rPr>
                        <a:t> to manage, </a:t>
                      </a:r>
                      <a:r>
                        <a:rPr lang="en-US" sz="800" b="0" kern="50" dirty="0">
                          <a:solidFill>
                            <a:srgbClr val="FF0000"/>
                          </a:solidFill>
                          <a:effectLst/>
                          <a:latin typeface="Times New Roman" panose="02020603050405020304" pitchFamily="18" charset="0"/>
                          <a:cs typeface="Times New Roman" panose="02020603050405020304" pitchFamily="18" charset="0"/>
                        </a:rPr>
                        <a:t>fewer places to search, a reduction in movement, and fewer opportunities for error.</a:t>
                      </a:r>
                      <a:r>
                        <a:rPr lang="en-US" sz="800" b="0" kern="50" dirty="0">
                          <a:solidFill>
                            <a:schemeClr val="bg1"/>
                          </a:solidFill>
                          <a:effectLst/>
                          <a:latin typeface="Times New Roman" panose="02020603050405020304" pitchFamily="18" charset="0"/>
                          <a:cs typeface="Times New Roman" panose="02020603050405020304" pitchFamily="18" charset="0"/>
                        </a:rPr>
                        <a:t> </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398260">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If we…put the </a:t>
                      </a:r>
                      <a:r>
                        <a:rPr lang="en-US" sz="800" b="0" kern="50" dirty="0">
                          <a:solidFill>
                            <a:srgbClr val="FF0000"/>
                          </a:solidFill>
                          <a:effectLst/>
                          <a:latin typeface="Times New Roman" panose="02020603050405020304" pitchFamily="18" charset="0"/>
                          <a:cs typeface="Times New Roman" panose="02020603050405020304" pitchFamily="18" charset="0"/>
                        </a:rPr>
                        <a:t>file on the SFTP</a:t>
                      </a:r>
                      <a:r>
                        <a:rPr lang="en-US" sz="800" b="0" kern="50" dirty="0">
                          <a:solidFill>
                            <a:schemeClr val="bg1"/>
                          </a:solidFill>
                          <a:effectLst/>
                          <a:latin typeface="Times New Roman" panose="02020603050405020304" pitchFamily="18" charset="0"/>
                          <a:cs typeface="Times New Roman" panose="02020603050405020304" pitchFamily="18" charset="0"/>
                        </a:rPr>
                        <a:t> site when data </a:t>
                      </a:r>
                      <a:r>
                        <a:rPr lang="en-US" sz="800" b="0" kern="50" dirty="0" smtClean="0">
                          <a:solidFill>
                            <a:schemeClr val="bg1"/>
                          </a:solidFill>
                          <a:effectLst/>
                          <a:latin typeface="Times New Roman" panose="02020603050405020304" pitchFamily="18" charset="0"/>
                          <a:cs typeface="Times New Roman" panose="02020603050405020304" pitchFamily="18" charset="0"/>
                        </a:rPr>
                        <a:t>is</a:t>
                      </a:r>
                      <a:r>
                        <a:rPr lang="en-US" sz="800" b="0" kern="50" baseline="0" dirty="0" smtClean="0">
                          <a:solidFill>
                            <a:schemeClr val="bg1"/>
                          </a:solidFill>
                          <a:effectLst/>
                          <a:latin typeface="Times New Roman" panose="02020603050405020304" pitchFamily="18" charset="0"/>
                          <a:cs typeface="Times New Roman" panose="02020603050405020304" pitchFamily="18" charset="0"/>
                        </a:rPr>
                        <a:t> </a:t>
                      </a:r>
                      <a:r>
                        <a:rPr lang="en-US" sz="800" b="0" kern="50" dirty="0" smtClean="0">
                          <a:solidFill>
                            <a:schemeClr val="bg1"/>
                          </a:solidFill>
                          <a:effectLst/>
                          <a:latin typeface="Times New Roman" panose="02020603050405020304" pitchFamily="18" charset="0"/>
                          <a:cs typeface="Times New Roman" panose="02020603050405020304" pitchFamily="18" charset="0"/>
                        </a:rPr>
                        <a:t>sent </a:t>
                      </a:r>
                      <a:r>
                        <a:rPr lang="en-US" sz="800" b="0" kern="50" dirty="0">
                          <a:solidFill>
                            <a:schemeClr val="bg1"/>
                          </a:solidFill>
                          <a:effectLst/>
                          <a:latin typeface="Times New Roman" panose="02020603050405020304" pitchFamily="18" charset="0"/>
                          <a:cs typeface="Times New Roman" panose="02020603050405020304" pitchFamily="18" charset="0"/>
                        </a:rPr>
                        <a:t>to NCHS. </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800" b="0" kern="50" dirty="0">
                          <a:solidFill>
                            <a:schemeClr val="bg1"/>
                          </a:solidFill>
                          <a:effectLst/>
                          <a:latin typeface="Times New Roman" panose="02020603050405020304" pitchFamily="18" charset="0"/>
                          <a:cs typeface="Times New Roman" panose="02020603050405020304" pitchFamily="18" charset="0"/>
                        </a:rPr>
                        <a:t>Then…data is available for those who want it sooner.</a:t>
                      </a:r>
                      <a:endParaRPr lang="en-US" sz="800" b="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9727" marR="59727" marT="0" marB="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sp>
        <p:nvSpPr>
          <p:cNvPr id="27" name="Rectangle 1"/>
          <p:cNvSpPr>
            <a:spLocks noChangeArrowheads="1"/>
          </p:cNvSpPr>
          <p:nvPr/>
        </p:nvSpPr>
        <p:spPr bwMode="auto">
          <a:xfrm>
            <a:off x="5083260" y="7105599"/>
            <a:ext cx="2461660" cy="2769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smtClean="0">
                <a:solidFill>
                  <a:srgbClr val="FF0000"/>
                </a:solidFill>
                <a:latin typeface="Times New Roman" panose="02020603050405020304" pitchFamily="18" charset="0"/>
                <a:ea typeface="SimSun" panose="02010600030101010101" pitchFamily="2" charset="-122"/>
                <a:cs typeface="Lucida Sans" panose="020B0602030504020204" pitchFamily="34" charset="0"/>
              </a:rPr>
              <a:t>11. </a:t>
            </a:r>
            <a:r>
              <a:rPr lang="en-US" sz="1200" b="1" dirty="0" smtClean="0" bmk="projectschedule">
                <a:solidFill>
                  <a:srgbClr val="FF0000"/>
                </a:solidFill>
                <a:latin typeface="Times New Roman" panose="02020603050405020304" pitchFamily="18" charset="0"/>
                <a:ea typeface="SimSun" panose="02010600030101010101" pitchFamily="2" charset="-122"/>
                <a:cs typeface="Lucida Sans" panose="020B0602030504020204" pitchFamily="34" charset="0"/>
              </a:rPr>
              <a:t>DATA &amp; INFORMATION</a:t>
            </a:r>
            <a:endParaRPr lang="en-US" sz="12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361354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4" y="347"/>
            <a:ext cx="9143996" cy="635059"/>
          </a:xfrm>
        </p:spPr>
        <p:txBody>
          <a:bodyPr/>
          <a:lstStyle/>
          <a:p>
            <a:r>
              <a:rPr lang="en-US" sz="2400" b="0" dirty="0">
                <a:solidFill>
                  <a:schemeClr val="bg1"/>
                </a:solidFill>
              </a:rPr>
              <a:t>NC State Death Data Registration Process Improvement</a:t>
            </a:r>
            <a:endParaRPr lang="en-US" sz="2000" b="0" dirty="0">
              <a:solidFill>
                <a:schemeClr val="bg1"/>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0394"/>
          <a:stretch/>
        </p:blipFill>
        <p:spPr bwMode="auto">
          <a:xfrm>
            <a:off x="-53108" y="682856"/>
            <a:ext cx="10054954" cy="3592286"/>
          </a:xfrm>
          <a:prstGeom prst="rect">
            <a:avLst/>
          </a:prstGeom>
          <a:solidFill>
            <a:schemeClr val="tx1"/>
          </a:solidFill>
          <a:ln>
            <a:noFill/>
          </a:ln>
          <a:effectLst/>
          <a:extLst/>
        </p:spPr>
      </p:pic>
      <p:sp>
        <p:nvSpPr>
          <p:cNvPr id="10" name="Rectangle 4"/>
          <p:cNvSpPr>
            <a:spLocks noChangeArrowheads="1"/>
          </p:cNvSpPr>
          <p:nvPr/>
        </p:nvSpPr>
        <p:spPr bwMode="auto">
          <a:xfrm>
            <a:off x="5000495" y="1701289"/>
            <a:ext cx="2481619" cy="461665"/>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14. TEST PLANS     15.  TEST RESULTS</a:t>
            </a:r>
            <a:endParaRPr lang="en-US" sz="1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38803125"/>
              </p:ext>
            </p:extLst>
          </p:nvPr>
        </p:nvGraphicFramePr>
        <p:xfrm>
          <a:off x="4972332" y="2169160"/>
          <a:ext cx="2470062" cy="2109470"/>
        </p:xfrm>
        <a:graphic>
          <a:graphicData uri="http://schemas.openxmlformats.org/drawingml/2006/table">
            <a:tbl>
              <a:tblPr>
                <a:tableStyleId>{5C22544A-7EE6-4342-B048-85BDC9FD1C3A}</a:tableStyleId>
              </a:tblPr>
              <a:tblGrid>
                <a:gridCol w="499554"/>
                <a:gridCol w="508000"/>
                <a:gridCol w="399143"/>
                <a:gridCol w="1063365"/>
              </a:tblGrid>
              <a:tr h="159680">
                <a:tc>
                  <a:txBody>
                    <a:bodyPr/>
                    <a:lstStyle/>
                    <a:p>
                      <a:pPr marL="0" marR="0" algn="ctr">
                        <a:spcBef>
                          <a:spcPts val="0"/>
                        </a:spcBef>
                        <a:spcAft>
                          <a:spcPts val="0"/>
                        </a:spcAft>
                      </a:pPr>
                      <a:r>
                        <a:rPr lang="en-US" sz="800" b="1" kern="50" dirty="0">
                          <a:solidFill>
                            <a:schemeClr val="bg1"/>
                          </a:solidFill>
                          <a:effectLst/>
                          <a:latin typeface="Times New Roman" panose="02020603050405020304" pitchFamily="18" charset="0"/>
                          <a:cs typeface="Times New Roman" panose="02020603050405020304" pitchFamily="18" charset="0"/>
                        </a:rPr>
                        <a:t>Tests</a:t>
                      </a:r>
                      <a:endParaRPr lang="en-US" sz="8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800" b="1" kern="50" dirty="0">
                          <a:solidFill>
                            <a:schemeClr val="bg1"/>
                          </a:solidFill>
                          <a:effectLst/>
                          <a:latin typeface="Times New Roman" panose="02020603050405020304" pitchFamily="18" charset="0"/>
                          <a:cs typeface="Times New Roman" panose="02020603050405020304" pitchFamily="18" charset="0"/>
                        </a:rPr>
                        <a:t>How</a:t>
                      </a:r>
                      <a:endParaRPr lang="en-US" sz="8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800" b="1" kern="50" dirty="0">
                          <a:solidFill>
                            <a:schemeClr val="bg1"/>
                          </a:solidFill>
                          <a:effectLst/>
                          <a:latin typeface="Times New Roman" panose="02020603050405020304" pitchFamily="18" charset="0"/>
                          <a:cs typeface="Times New Roman" panose="02020603050405020304" pitchFamily="18" charset="0"/>
                        </a:rPr>
                        <a:t>Who</a:t>
                      </a:r>
                      <a:endParaRPr lang="en-US" sz="8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800" b="1" kern="50" dirty="0">
                          <a:solidFill>
                            <a:schemeClr val="bg1"/>
                          </a:solidFill>
                          <a:effectLst/>
                          <a:latin typeface="Times New Roman" panose="02020603050405020304" pitchFamily="18" charset="0"/>
                          <a:cs typeface="Times New Roman" panose="02020603050405020304" pitchFamily="18" charset="0"/>
                        </a:rPr>
                        <a:t>Successful if…</a:t>
                      </a:r>
                      <a:endParaRPr lang="en-US" sz="8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571751">
                <a:tc>
                  <a:txBody>
                    <a:bodyPr/>
                    <a:lstStyle/>
                    <a:p>
                      <a:pPr marL="0" marR="0" algn="l">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Test run of process using new cover sheet and logs.</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Simulated steps </a:t>
                      </a:r>
                      <a:r>
                        <a:rPr lang="en-US" sz="800" kern="50" dirty="0" smtClean="0">
                          <a:solidFill>
                            <a:schemeClr val="bg1"/>
                          </a:solidFill>
                          <a:effectLst/>
                          <a:latin typeface="Times New Roman" panose="02020603050405020304" pitchFamily="18" charset="0"/>
                          <a:cs typeface="Times New Roman" panose="02020603050405020304" pitchFamily="18" charset="0"/>
                        </a:rPr>
                        <a:t>mail </a:t>
                      </a:r>
                      <a:r>
                        <a:rPr lang="en-US" sz="800" kern="50" dirty="0">
                          <a:solidFill>
                            <a:schemeClr val="bg1"/>
                          </a:solidFill>
                          <a:effectLst/>
                          <a:latin typeface="Times New Roman" panose="02020603050405020304" pitchFamily="18" charset="0"/>
                          <a:cs typeface="Times New Roman" panose="02020603050405020304" pitchFamily="18" charset="0"/>
                        </a:rPr>
                        <a:t>processing through book </a:t>
                      </a:r>
                      <a:r>
                        <a:rPr lang="en-US" sz="800" kern="50" dirty="0" smtClean="0">
                          <a:solidFill>
                            <a:schemeClr val="bg1"/>
                          </a:solidFill>
                          <a:effectLst/>
                          <a:latin typeface="Times New Roman" panose="02020603050405020304" pitchFamily="18" charset="0"/>
                          <a:cs typeface="Times New Roman" panose="02020603050405020304" pitchFamily="18" charset="0"/>
                        </a:rPr>
                        <a:t>in the </a:t>
                      </a:r>
                      <a:r>
                        <a:rPr lang="en-US" sz="800" kern="50" dirty="0">
                          <a:solidFill>
                            <a:schemeClr val="bg1"/>
                          </a:solidFill>
                          <a:effectLst/>
                          <a:latin typeface="Times New Roman" panose="02020603050405020304" pitchFamily="18" charset="0"/>
                          <a:cs typeface="Times New Roman" panose="02020603050405020304" pitchFamily="18" charset="0"/>
                        </a:rPr>
                        <a:t>vault.</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lnSpc>
                          <a:spcPts val="1000"/>
                        </a:lnSpc>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Entire team</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lnSpc>
                          <a:spcPts val="1000"/>
                        </a:lnSpc>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Customers send in certificates weekly, new cover sheet and logs are used, and batching doesn’t escalate over 100 units.</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562586">
                <a:tc>
                  <a:txBody>
                    <a:bodyPr/>
                    <a:lstStyle/>
                    <a:p>
                      <a:pPr marL="0" marR="0" algn="l">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New </a:t>
                      </a:r>
                      <a:r>
                        <a:rPr lang="en-US" sz="800" kern="50" dirty="0" smtClean="0">
                          <a:solidFill>
                            <a:schemeClr val="bg1"/>
                          </a:solidFill>
                          <a:effectLst/>
                          <a:latin typeface="Times New Roman" panose="02020603050405020304" pitchFamily="18" charset="0"/>
                          <a:cs typeface="Times New Roman" panose="02020603050405020304" pitchFamily="18" charset="0"/>
                        </a:rPr>
                        <a:t>cover sheet</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Conference walk through by each group</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lnSpc>
                          <a:spcPts val="1000"/>
                        </a:lnSpc>
                        <a:spcBef>
                          <a:spcPts val="1000"/>
                        </a:spcBef>
                        <a:spcAft>
                          <a:spcPts val="0"/>
                        </a:spcAft>
                      </a:pPr>
                      <a:r>
                        <a:rPr lang="en-US" sz="800" kern="50" dirty="0">
                          <a:solidFill>
                            <a:schemeClr val="bg1"/>
                          </a:solidFill>
                          <a:effectLst/>
                          <a:latin typeface="Times New Roman" panose="02020603050405020304" pitchFamily="18" charset="0"/>
                          <a:cs typeface="Times New Roman" panose="02020603050405020304" pitchFamily="18" charset="0"/>
                        </a:rPr>
                        <a:t>Coding, </a:t>
                      </a:r>
                      <a:r>
                        <a:rPr lang="en-US" sz="800" kern="50" dirty="0" smtClean="0">
                          <a:solidFill>
                            <a:schemeClr val="bg1"/>
                          </a:solidFill>
                          <a:effectLst/>
                          <a:latin typeface="Times New Roman" panose="02020603050405020304" pitchFamily="18" charset="0"/>
                          <a:cs typeface="Times New Roman" panose="02020603050405020304" pitchFamily="18" charset="0"/>
                        </a:rPr>
                        <a:t>DE, DV</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lnSpc>
                          <a:spcPts val="1000"/>
                        </a:lnSpc>
                        <a:spcBef>
                          <a:spcPts val="1000"/>
                        </a:spcBef>
                        <a:spcAft>
                          <a:spcPts val="0"/>
                        </a:spcAft>
                      </a:pPr>
                      <a:r>
                        <a:rPr lang="en-US" sz="800" kern="50" dirty="0" smtClean="0">
                          <a:solidFill>
                            <a:schemeClr val="bg1"/>
                          </a:solidFill>
                          <a:effectLst/>
                          <a:latin typeface="Times New Roman" panose="02020603050405020304" pitchFamily="18" charset="0"/>
                          <a:cs typeface="Times New Roman" panose="02020603050405020304" pitchFamily="18" charset="0"/>
                        </a:rPr>
                        <a:t>New </a:t>
                      </a:r>
                      <a:r>
                        <a:rPr lang="en-US" sz="800" kern="50" dirty="0">
                          <a:solidFill>
                            <a:schemeClr val="bg1"/>
                          </a:solidFill>
                          <a:effectLst/>
                          <a:latin typeface="Times New Roman" panose="02020603050405020304" pitchFamily="18" charset="0"/>
                          <a:cs typeface="Times New Roman" panose="02020603050405020304" pitchFamily="18" charset="0"/>
                        </a:rPr>
                        <a:t>coversheet provides staff certificate book </a:t>
                      </a:r>
                      <a:r>
                        <a:rPr lang="en-US" sz="800" kern="50" dirty="0" smtClean="0">
                          <a:solidFill>
                            <a:schemeClr val="bg1"/>
                          </a:solidFill>
                          <a:effectLst/>
                          <a:latin typeface="Times New Roman" panose="02020603050405020304" pitchFamily="18" charset="0"/>
                          <a:cs typeface="Times New Roman" panose="02020603050405020304" pitchFamily="18" charset="0"/>
                        </a:rPr>
                        <a:t>mgmt. </a:t>
                      </a:r>
                      <a:r>
                        <a:rPr lang="en-US" sz="800" kern="50" dirty="0">
                          <a:solidFill>
                            <a:schemeClr val="bg1"/>
                          </a:solidFill>
                          <a:effectLst/>
                          <a:latin typeface="Times New Roman" panose="02020603050405020304" pitchFamily="18" charset="0"/>
                          <a:cs typeface="Times New Roman" panose="02020603050405020304" pitchFamily="18" charset="0"/>
                        </a:rPr>
                        <a:t>and leadership the productivity tracking </a:t>
                      </a:r>
                      <a:r>
                        <a:rPr lang="en-US" sz="800" kern="50" dirty="0" smtClean="0">
                          <a:solidFill>
                            <a:schemeClr val="bg1"/>
                          </a:solidFill>
                          <a:effectLst/>
                          <a:latin typeface="Times New Roman" panose="02020603050405020304" pitchFamily="18" charset="0"/>
                          <a:cs typeface="Times New Roman" panose="02020603050405020304" pitchFamily="18" charset="0"/>
                        </a:rPr>
                        <a:t>&amp; other logs </a:t>
                      </a:r>
                      <a:r>
                        <a:rPr lang="en-US" sz="800" kern="50" dirty="0">
                          <a:solidFill>
                            <a:schemeClr val="bg1"/>
                          </a:solidFill>
                          <a:effectLst/>
                          <a:latin typeface="Times New Roman" panose="02020603050405020304" pitchFamily="18" charset="0"/>
                          <a:cs typeface="Times New Roman" panose="02020603050405020304" pitchFamily="18" charset="0"/>
                        </a:rPr>
                        <a:t>can be simplified or eliminated.</a:t>
                      </a:r>
                      <a:endParaRPr lang="en-US" sz="8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577362273"/>
              </p:ext>
            </p:extLst>
          </p:nvPr>
        </p:nvGraphicFramePr>
        <p:xfrm>
          <a:off x="4934473" y="4621798"/>
          <a:ext cx="2476501" cy="3022600"/>
        </p:xfrm>
        <a:graphic>
          <a:graphicData uri="http://schemas.openxmlformats.org/drawingml/2006/table">
            <a:tbl>
              <a:tblPr>
                <a:tableStyleId>{5C22544A-7EE6-4342-B048-85BDC9FD1C3A}</a:tableStyleId>
              </a:tblPr>
              <a:tblGrid>
                <a:gridCol w="616969"/>
                <a:gridCol w="818484"/>
                <a:gridCol w="1041048"/>
              </a:tblGrid>
              <a:tr h="225468">
                <a:tc>
                  <a:txBody>
                    <a:bodyPr/>
                    <a:lstStyle/>
                    <a:p>
                      <a:pPr marL="0" marR="0" algn="ctr">
                        <a:spcBef>
                          <a:spcPts val="0"/>
                        </a:spcBef>
                        <a:spcAft>
                          <a:spcPts val="0"/>
                        </a:spcAft>
                      </a:pPr>
                      <a:r>
                        <a:rPr lang="en-US" sz="900" b="1" kern="50" dirty="0" smtClean="0">
                          <a:solidFill>
                            <a:schemeClr val="bg1"/>
                          </a:solidFill>
                          <a:effectLst/>
                          <a:latin typeface="Times New Roman" panose="02020603050405020304" pitchFamily="18" charset="0"/>
                          <a:cs typeface="Times New Roman" panose="02020603050405020304" pitchFamily="18" charset="0"/>
                        </a:rPr>
                        <a:t>Reasons</a:t>
                      </a:r>
                      <a:endParaRPr lang="en-US" sz="9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900" b="1" kern="50" dirty="0">
                          <a:solidFill>
                            <a:schemeClr val="bg1"/>
                          </a:solidFill>
                          <a:effectLst/>
                          <a:latin typeface="Times New Roman" panose="02020603050405020304" pitchFamily="18" charset="0"/>
                          <a:cs typeface="Times New Roman" panose="02020603050405020304" pitchFamily="18" charset="0"/>
                        </a:rPr>
                        <a:t>Learning: Why?</a:t>
                      </a:r>
                      <a:endParaRPr lang="en-US" sz="9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900" b="1" kern="50" dirty="0">
                          <a:solidFill>
                            <a:schemeClr val="bg1"/>
                          </a:solidFill>
                          <a:effectLst/>
                          <a:latin typeface="Times New Roman" panose="02020603050405020304" pitchFamily="18" charset="0"/>
                          <a:cs typeface="Times New Roman" panose="02020603050405020304" pitchFamily="18" charset="0"/>
                        </a:rPr>
                        <a:t>Direction: Actions to be taken</a:t>
                      </a:r>
                      <a:endParaRPr lang="en-US" sz="9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318898">
                <a:tc>
                  <a:txBody>
                    <a:bodyPr/>
                    <a:lstStyle/>
                    <a:p>
                      <a:pPr marL="0" marR="0" algn="l">
                        <a:spcBef>
                          <a:spcPts val="0"/>
                        </a:spcBef>
                        <a:spcAft>
                          <a:spcPts val="0"/>
                        </a:spcAft>
                      </a:pPr>
                      <a:r>
                        <a:rPr lang="en-US" sz="900" kern="50" dirty="0" smtClean="0">
                          <a:solidFill>
                            <a:schemeClr val="bg1"/>
                          </a:solidFill>
                          <a:effectLst/>
                          <a:latin typeface="Times New Roman" panose="02020603050405020304" pitchFamily="18" charset="0"/>
                          <a:cs typeface="Times New Roman" panose="02020603050405020304" pitchFamily="18" charset="0"/>
                        </a:rPr>
                        <a:t>Decrease </a:t>
                      </a:r>
                      <a:r>
                        <a:rPr lang="en-US" sz="900" kern="50" dirty="0">
                          <a:solidFill>
                            <a:schemeClr val="bg1"/>
                          </a:solidFill>
                          <a:effectLst/>
                          <a:latin typeface="Times New Roman" panose="02020603050405020304" pitchFamily="18" charset="0"/>
                          <a:cs typeface="Times New Roman" panose="02020603050405020304" pitchFamily="18" charset="0"/>
                        </a:rPr>
                        <a:t>batch sized will reduce processing time.</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Batch reduction reduced delays in waiting </a:t>
                      </a:r>
                      <a:r>
                        <a:rPr lang="en-US" sz="900" kern="50" dirty="0" smtClean="0">
                          <a:solidFill>
                            <a:schemeClr val="bg1"/>
                          </a:solidFill>
                          <a:effectLst/>
                          <a:latin typeface="Times New Roman" panose="02020603050405020304" pitchFamily="18" charset="0"/>
                          <a:cs typeface="Times New Roman" panose="02020603050405020304" pitchFamily="18" charset="0"/>
                        </a:rPr>
                        <a:t>for</a:t>
                      </a:r>
                      <a:r>
                        <a:rPr lang="en-US" sz="900" kern="50" baseline="0" dirty="0" smtClean="0">
                          <a:solidFill>
                            <a:schemeClr val="bg1"/>
                          </a:solidFill>
                          <a:effectLst/>
                          <a:latin typeface="Times New Roman" panose="02020603050405020304" pitchFamily="18" charset="0"/>
                          <a:cs typeface="Times New Roman" panose="02020603050405020304" pitchFamily="18" charset="0"/>
                        </a:rPr>
                        <a:t> </a:t>
                      </a:r>
                      <a:r>
                        <a:rPr lang="en-US" sz="900" kern="50" dirty="0" smtClean="0">
                          <a:solidFill>
                            <a:schemeClr val="bg1"/>
                          </a:solidFill>
                          <a:effectLst/>
                          <a:latin typeface="Times New Roman" panose="02020603050405020304" pitchFamily="18" charset="0"/>
                          <a:cs typeface="Times New Roman" panose="02020603050405020304" pitchFamily="18" charset="0"/>
                        </a:rPr>
                        <a:t>certificates</a:t>
                      </a:r>
                      <a:r>
                        <a:rPr lang="en-US" sz="900" kern="50" dirty="0">
                          <a:solidFill>
                            <a:schemeClr val="bg1"/>
                          </a:solidFill>
                          <a:effectLst/>
                          <a:latin typeface="Times New Roman" panose="02020603050405020304" pitchFamily="18" charset="0"/>
                          <a:cs typeface="Times New Roman" panose="02020603050405020304" pitchFamily="18" charset="0"/>
                        </a:rPr>
                        <a:t>.</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Continue to experiment with batches of 100 certificates or less.</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299981">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 </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May still have too much flagging, but not correcting… </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Validate flagging benefits with Medical Data </a:t>
                      </a:r>
                      <a:r>
                        <a:rPr lang="en-US" sz="900" kern="50" dirty="0" smtClean="0">
                          <a:solidFill>
                            <a:schemeClr val="bg1"/>
                          </a:solidFill>
                          <a:effectLst/>
                          <a:latin typeface="Times New Roman" panose="02020603050405020304" pitchFamily="18" charset="0"/>
                          <a:cs typeface="Times New Roman" panose="02020603050405020304" pitchFamily="18" charset="0"/>
                        </a:rPr>
                        <a:t>Entry</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r h="419171">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Smooth movement of </a:t>
                      </a:r>
                      <a:r>
                        <a:rPr lang="en-US" sz="900" kern="50" dirty="0" smtClean="0">
                          <a:solidFill>
                            <a:schemeClr val="bg1"/>
                          </a:solidFill>
                          <a:effectLst/>
                          <a:latin typeface="Times New Roman" panose="02020603050405020304" pitchFamily="18" charset="0"/>
                          <a:cs typeface="Times New Roman" panose="02020603050405020304" pitchFamily="18" charset="0"/>
                        </a:rPr>
                        <a:t>certificates</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To decrease wait times between process activity smooth movement of certificates is needed</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c>
                  <a:txBody>
                    <a:bodyPr/>
                    <a:lstStyle/>
                    <a:p>
                      <a:pPr marL="0" marR="0" algn="l">
                        <a:spcBef>
                          <a:spcPts val="0"/>
                        </a:spcBef>
                        <a:spcAft>
                          <a:spcPts val="0"/>
                        </a:spcAft>
                      </a:pPr>
                      <a:r>
                        <a:rPr lang="en-US" sz="900" kern="50" dirty="0">
                          <a:solidFill>
                            <a:schemeClr val="bg1"/>
                          </a:solidFill>
                          <a:effectLst/>
                          <a:latin typeface="Times New Roman" panose="02020603050405020304" pitchFamily="18" charset="0"/>
                          <a:cs typeface="Times New Roman" panose="02020603050405020304" pitchFamily="18" charset="0"/>
                        </a:rPr>
                        <a:t>Further clarification of handoffs </a:t>
                      </a:r>
                      <a:r>
                        <a:rPr lang="en-US" sz="900" kern="50" dirty="0" smtClean="0">
                          <a:solidFill>
                            <a:schemeClr val="bg1"/>
                          </a:solidFill>
                          <a:effectLst/>
                          <a:latin typeface="Times New Roman" panose="02020603050405020304" pitchFamily="18" charset="0"/>
                          <a:cs typeface="Times New Roman" panose="02020603050405020304" pitchFamily="18" charset="0"/>
                        </a:rPr>
                        <a:t>needed.  Consider </a:t>
                      </a:r>
                      <a:r>
                        <a:rPr lang="en-US" sz="900" kern="50" dirty="0">
                          <a:solidFill>
                            <a:schemeClr val="bg1"/>
                          </a:solidFill>
                          <a:effectLst/>
                          <a:latin typeface="Times New Roman" panose="02020603050405020304" pitchFamily="18" charset="0"/>
                          <a:cs typeface="Times New Roman" panose="02020603050405020304" pitchFamily="18" charset="0"/>
                        </a:rPr>
                        <a:t>changing the physical layout to decrease wait and movement</a:t>
                      </a:r>
                      <a:endParaRPr lang="en-US" sz="9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34925" marR="34925" marT="34925" marB="34925">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tx1"/>
                    </a:solidFill>
                  </a:tcPr>
                </a:tc>
              </a:tr>
            </a:tbl>
          </a:graphicData>
        </a:graphic>
      </p:graphicFrame>
      <p:sp>
        <p:nvSpPr>
          <p:cNvPr id="12" name="Rectangle 5"/>
          <p:cNvSpPr>
            <a:spLocks noChangeArrowheads="1"/>
          </p:cNvSpPr>
          <p:nvPr/>
        </p:nvSpPr>
        <p:spPr bwMode="auto">
          <a:xfrm>
            <a:off x="4974369" y="4275142"/>
            <a:ext cx="1654198" cy="27699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a:solidFill>
                  <a:srgbClr val="FF0000"/>
                </a:solidFill>
                <a:latin typeface="Times New Roman" panose="02020603050405020304" pitchFamily="18" charset="0"/>
                <a:ea typeface="SimSun" panose="02010600030101010101" pitchFamily="2" charset="-122"/>
                <a:cs typeface="Lucida Sans" panose="020B0602030504020204" pitchFamily="34" charset="0"/>
              </a:rPr>
              <a:t>16. LEARNING     </a:t>
            </a:r>
            <a:endParaRPr lang="en-US" sz="1200" b="1" dirty="0">
              <a:solidFill>
                <a:srgbClr val="FF0000"/>
              </a:solidFill>
              <a:latin typeface="Arial" panose="020B0604020202020204" pitchFamily="34" charset="0"/>
            </a:endParaRPr>
          </a:p>
        </p:txBody>
      </p:sp>
      <p:sp>
        <p:nvSpPr>
          <p:cNvPr id="15" name="Rectangle 6"/>
          <p:cNvSpPr>
            <a:spLocks noChangeArrowheads="1"/>
          </p:cNvSpPr>
          <p:nvPr/>
        </p:nvSpPr>
        <p:spPr bwMode="auto">
          <a:xfrm>
            <a:off x="7649735" y="2041061"/>
            <a:ext cx="2323973" cy="30315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sz="12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a:t>
            </a:r>
            <a:r>
              <a:rPr lang="en-US" sz="1200" b="1" dirty="0" bmk="">
                <a:solidFill>
                  <a:srgbClr val="FF0000"/>
                </a:solidFill>
                <a:latin typeface="Times New Roman" panose="02020603050405020304" pitchFamily="18" charset="0"/>
                <a:ea typeface="SimSun" panose="02010600030101010101" pitchFamily="2" charset="-122"/>
                <a:cs typeface="Times New Roman" panose="02020603050405020304" pitchFamily="18" charset="0"/>
              </a:rPr>
              <a:t>7. </a:t>
            </a:r>
            <a:r>
              <a:rPr lang="en-US" sz="1200" b="1" dirty="0" smtClean="0" bmk="">
                <a:solidFill>
                  <a:srgbClr val="FF0000"/>
                </a:solidFill>
                <a:latin typeface="Times New Roman" panose="02020603050405020304" pitchFamily="18" charset="0"/>
                <a:ea typeface="SimSun" panose="02010600030101010101" pitchFamily="2" charset="-122"/>
                <a:cs typeface="Times New Roman" panose="02020603050405020304" pitchFamily="18" charset="0"/>
              </a:rPr>
              <a:t>INSTALLATION PLAN </a:t>
            </a:r>
            <a:r>
              <a:rPr lang="en-US" sz="1200" b="1" dirty="0" smtClean="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endParaRPr lang="en-US" sz="1200" b="1" dirty="0" smtClean="0">
              <a:solidFill>
                <a:srgbClr val="FF0000"/>
              </a:solidFill>
              <a:latin typeface="Times New Roman" panose="02020603050405020304" pitchFamily="18" charset="0"/>
              <a:cs typeface="Times New Roman" panose="02020603050405020304" pitchFamily="18" charset="0"/>
            </a:endParaRPr>
          </a:p>
          <a:p>
            <a:pPr defTabSz="914400"/>
            <a:r>
              <a:rPr lang="en-US" sz="900" dirty="0" smtClean="0">
                <a:solidFill>
                  <a:srgbClr val="000000"/>
                </a:solidFill>
                <a:latin typeface="Times New Roman" panose="02020603050405020304" pitchFamily="18" charset="0"/>
                <a:ea typeface="SimSun" panose="02010600030101010101" pitchFamily="2" charset="-122"/>
                <a:cs typeface="Times New Roman" panose="02020603050405020304" pitchFamily="18" charset="0"/>
              </a:rPr>
              <a:t>Installation </a:t>
            </a:r>
            <a:r>
              <a:rPr lang="en-US" sz="9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of the new process will incorporate the following improvements:</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LHD to mail certificates weekly</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Corrections pulled out and given to Corrector (no copies)</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 formal Final Arrangement; #ing and data stamping will occur weekly</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Batch size is consistent for everyone ~ 100 certificates / batch</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Building books of 500 is after registration and data entry is complete</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New batch coversheet will be with the batch through the entire process</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Streamlined tracking logs</a:t>
            </a:r>
            <a:endParaRPr lang="en-US" sz="900" dirty="0">
              <a:solidFill>
                <a:srgbClr val="000000"/>
              </a:solidFill>
              <a:latin typeface="Times New Roman" panose="02020603050405020304" pitchFamily="18" charset="0"/>
              <a:cs typeface="Times New Roman" panose="02020603050405020304" pitchFamily="18" charset="0"/>
            </a:endParaRPr>
          </a:p>
          <a:p>
            <a:pPr defTabSz="914400">
              <a:buFontTx/>
              <a:buChar char="•"/>
            </a:pPr>
            <a:r>
              <a:rPr lang="en-US" sz="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Data Verification will NOT verify every field </a:t>
            </a:r>
            <a:endParaRPr lang="en-US" sz="900" dirty="0">
              <a:solidFill>
                <a:srgbClr val="000000"/>
              </a:solidFill>
              <a:latin typeface="Times New Roman" panose="02020603050405020304" pitchFamily="18" charset="0"/>
              <a:cs typeface="Times New Roman" panose="02020603050405020304" pitchFamily="18" charset="0"/>
            </a:endParaRPr>
          </a:p>
          <a:p>
            <a:pPr defTabSz="914400"/>
            <a:r>
              <a:rPr lang="en-US" sz="900"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Action Plan </a:t>
            </a:r>
            <a:endParaRPr lang="en-US" sz="900" dirty="0">
              <a:solidFill>
                <a:srgbClr val="000000"/>
              </a:solidFill>
              <a:latin typeface="Times New Roman" panose="02020603050405020304" pitchFamily="18" charset="0"/>
              <a:cs typeface="Times New Roman" panose="02020603050405020304" pitchFamily="18" charset="0"/>
            </a:endParaRPr>
          </a:p>
          <a:p>
            <a:pPr defTabSz="914400"/>
            <a:r>
              <a:rPr lang="en-US" sz="9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See Continual Improvement System for open actions and additional improvement ideas</a:t>
            </a:r>
            <a:endParaRPr lang="en-US" sz="900" dirty="0">
              <a:solidFill>
                <a:srgbClr val="000000"/>
              </a:solidFill>
              <a:latin typeface="Times New Roman" panose="02020603050405020304" pitchFamily="18" charset="0"/>
              <a:cs typeface="Times New Roman" panose="02020603050405020304" pitchFamily="18" charset="0"/>
            </a:endParaRPr>
          </a:p>
          <a:p>
            <a:pPr defTabSz="914400"/>
            <a:endParaRPr lang="en-US" sz="900" dirty="0">
              <a:solidFill>
                <a:srgbClr val="000000"/>
              </a:solidFill>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7633482" y="5056841"/>
            <a:ext cx="2340227" cy="276999"/>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smtClean="0">
                <a:solidFill>
                  <a:srgbClr val="FF0000"/>
                </a:solidFill>
                <a:latin typeface="Times New Roman" panose="02020603050405020304" pitchFamily="18" charset="0"/>
                <a:ea typeface="SimSun" panose="02010600030101010101" pitchFamily="2" charset="-122"/>
                <a:cs typeface="Lucida Sans" panose="020B0602030504020204" pitchFamily="34" charset="0"/>
              </a:rPr>
              <a:t>18.  MEASURE RESULTS</a:t>
            </a:r>
            <a:endParaRPr lang="en-US" sz="1200" b="1" dirty="0">
              <a:solidFill>
                <a:srgbClr val="FF0000"/>
              </a:solidFill>
              <a:latin typeface="Arial" panose="020B0604020202020204" pitchFamily="34" charset="0"/>
            </a:endParaRPr>
          </a:p>
        </p:txBody>
      </p:sp>
      <p:sp>
        <p:nvSpPr>
          <p:cNvPr id="30" name="Text Box 2"/>
          <p:cNvSpPr txBox="1">
            <a:spLocks noChangeArrowheads="1"/>
          </p:cNvSpPr>
          <p:nvPr/>
        </p:nvSpPr>
        <p:spPr bwMode="auto">
          <a:xfrm>
            <a:off x="167050" y="5677575"/>
            <a:ext cx="3716113" cy="200338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171450" marR="0" indent="-171450">
              <a:spcBef>
                <a:spcPts val="0"/>
              </a:spcBef>
              <a:spcAft>
                <a:spcPts val="0"/>
              </a:spcAft>
              <a:buFont typeface="Arial" panose="020B0604020202020204" pitchFamily="34" charset="0"/>
              <a:buChar char="•"/>
            </a:pPr>
            <a:r>
              <a:rPr lang="en-US" sz="1200" b="1"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Root Causes:</a:t>
            </a:r>
            <a:endParaRPr lang="en-US" sz="12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p>
            <a:pPr marR="0">
              <a:spcBef>
                <a:spcPts val="0"/>
              </a:spcBef>
              <a:spcAft>
                <a:spcPts val="0"/>
              </a:spcAft>
            </a:pPr>
            <a:r>
              <a:rPr lang="en-US" sz="1200" kern="5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Batching –County -&gt; 500 -&gt; 500 -&gt; 100 -&gt; 500</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Searching for certificates</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Stack/pile management</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Too many log sheets</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Time to rekey in Data Verification</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Too many initialing &amp; date stamping each certificate</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Too many inspection of each certificate</a:t>
            </a:r>
          </a:p>
          <a:p>
            <a:pPr marL="228600" marR="0" indent="-228600">
              <a:spcBef>
                <a:spcPts val="0"/>
              </a:spcBef>
              <a:spcAft>
                <a:spcPts val="0"/>
              </a:spcAft>
              <a:buFont typeface="Arial" panose="020B0604020202020204" pitchFamily="34" charset="0"/>
              <a:buChar char="•"/>
            </a:pPr>
            <a:r>
              <a:rPr lang="en-US"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State receive certificates in varying quantities </a:t>
            </a:r>
          </a:p>
        </p:txBody>
      </p:sp>
      <p:sp>
        <p:nvSpPr>
          <p:cNvPr id="31" name="Rectangle 3"/>
          <p:cNvSpPr>
            <a:spLocks noChangeArrowheads="1"/>
          </p:cNvSpPr>
          <p:nvPr/>
        </p:nvSpPr>
        <p:spPr bwMode="auto">
          <a:xfrm>
            <a:off x="196988" y="5722662"/>
            <a:ext cx="3007301" cy="2769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smtClean="0">
                <a:solidFill>
                  <a:srgbClr val="FF0000"/>
                </a:solidFill>
                <a:latin typeface="Times New Roman" panose="02020603050405020304" pitchFamily="18" charset="0"/>
                <a:ea typeface="SimSun" panose="02010600030101010101" pitchFamily="2" charset="-122"/>
                <a:cs typeface="Lucida Sans" panose="020B0602030504020204" pitchFamily="34" charset="0"/>
              </a:rPr>
              <a:t>12. ROOT CAUSE ANALYSIS</a:t>
            </a:r>
            <a:endParaRPr lang="en-US" sz="1200" b="1" dirty="0">
              <a:solidFill>
                <a:srgbClr val="FF0000"/>
              </a:solidFill>
              <a:latin typeface="Arial" panose="020B0604020202020204" pitchFamily="34" charset="0"/>
            </a:endParaRPr>
          </a:p>
        </p:txBody>
      </p:sp>
      <p:pic>
        <p:nvPicPr>
          <p:cNvPr id="32" name="Picture 31"/>
          <p:cNvPicPr/>
          <p:nvPr/>
        </p:nvPicPr>
        <p:blipFill rotWithShape="1">
          <a:blip r:embed="rId3">
            <a:extLst>
              <a:ext uri="{28A0092B-C50C-407E-A947-70E740481C1C}">
                <a14:useLocalDpi xmlns:a14="http://schemas.microsoft.com/office/drawing/2010/main" val="0"/>
              </a:ext>
            </a:extLst>
          </a:blip>
          <a:srcRect l="2795" t="29315" r="6658" b="36879"/>
          <a:stretch/>
        </p:blipFill>
        <p:spPr bwMode="auto">
          <a:xfrm>
            <a:off x="120977" y="3707453"/>
            <a:ext cx="4732859" cy="1869527"/>
          </a:xfrm>
          <a:prstGeom prst="rect">
            <a:avLst/>
          </a:prstGeom>
          <a:noFill/>
          <a:ln>
            <a:noFill/>
          </a:ln>
          <a:extLst>
            <a:ext uri="{53640926-AAD7-44D8-BBD7-CCE9431645EC}">
              <a14:shadowObscured xmlns:a14="http://schemas.microsoft.com/office/drawing/2010/main"/>
            </a:ext>
          </a:extLst>
        </p:spPr>
      </p:pic>
      <p:sp>
        <p:nvSpPr>
          <p:cNvPr id="23" name="Rectangle 3"/>
          <p:cNvSpPr>
            <a:spLocks noChangeArrowheads="1"/>
          </p:cNvSpPr>
          <p:nvPr/>
        </p:nvSpPr>
        <p:spPr bwMode="auto">
          <a:xfrm>
            <a:off x="143065" y="3713326"/>
            <a:ext cx="1663378" cy="2769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smtClean="0">
                <a:solidFill>
                  <a:srgbClr val="FF0000"/>
                </a:solidFill>
                <a:latin typeface="Times New Roman" panose="02020603050405020304" pitchFamily="18" charset="0"/>
                <a:ea typeface="SimSun" panose="02010600030101010101" pitchFamily="2" charset="-122"/>
                <a:cs typeface="Lucida Sans" panose="020B0602030504020204" pitchFamily="34" charset="0"/>
              </a:rPr>
              <a:t>11.  NEW PROCESS</a:t>
            </a:r>
            <a:endParaRPr lang="en-US" sz="1200" b="1" dirty="0">
              <a:solidFill>
                <a:srgbClr val="FF0000"/>
              </a:solidFill>
              <a:latin typeface="Arial" panose="020B0604020202020204" pitchFamily="34" charset="0"/>
            </a:endParaRPr>
          </a:p>
        </p:txBody>
      </p:sp>
      <p:pic>
        <p:nvPicPr>
          <p:cNvPr id="33" name="Picture 32"/>
          <p:cNvPicPr/>
          <p:nvPr/>
        </p:nvPicPr>
        <p:blipFill>
          <a:blip r:embed="rId4"/>
          <a:stretch>
            <a:fillRect/>
          </a:stretch>
        </p:blipFill>
        <p:spPr>
          <a:xfrm>
            <a:off x="148645" y="1449374"/>
            <a:ext cx="4684229" cy="2221592"/>
          </a:xfrm>
          <a:prstGeom prst="rect">
            <a:avLst/>
          </a:prstGeom>
        </p:spPr>
      </p:pic>
      <p:sp>
        <p:nvSpPr>
          <p:cNvPr id="22" name="Rectangle 3"/>
          <p:cNvSpPr>
            <a:spLocks noChangeArrowheads="1"/>
          </p:cNvSpPr>
          <p:nvPr/>
        </p:nvSpPr>
        <p:spPr bwMode="auto">
          <a:xfrm>
            <a:off x="158634" y="1456127"/>
            <a:ext cx="2272058" cy="276999"/>
          </a:xfrm>
          <a:prstGeom prst="rect">
            <a:avLst/>
          </a:prstGeom>
          <a:solidFill>
            <a:schemeClr val="tx1"/>
          </a:solidFill>
          <a:ln>
            <a:noFill/>
          </a:ln>
          <a:effec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sz="1200" b="1" dirty="0" smtClean="0">
                <a:solidFill>
                  <a:srgbClr val="FF0000"/>
                </a:solidFill>
                <a:latin typeface="Times New Roman" panose="02020603050405020304" pitchFamily="18" charset="0"/>
                <a:ea typeface="SimSun" panose="02010600030101010101" pitchFamily="2" charset="-122"/>
                <a:cs typeface="Lucida Sans" panose="020B0602030504020204" pitchFamily="34" charset="0"/>
              </a:rPr>
              <a:t>11.  CURRENT PROCESS</a:t>
            </a:r>
            <a:endParaRPr lang="en-US" sz="1200" b="1" dirty="0">
              <a:solidFill>
                <a:srgbClr val="FF0000"/>
              </a:solidFill>
              <a:latin typeface="Arial" panose="020B0604020202020204" pitchFamily="34" charset="0"/>
            </a:endParaRPr>
          </a:p>
        </p:txBody>
      </p:sp>
      <p:pic>
        <p:nvPicPr>
          <p:cNvPr id="2" name="Picture 1"/>
          <p:cNvPicPr>
            <a:picLocks noChangeAspect="1"/>
          </p:cNvPicPr>
          <p:nvPr/>
        </p:nvPicPr>
        <p:blipFill>
          <a:blip r:embed="rId5"/>
          <a:stretch>
            <a:fillRect/>
          </a:stretch>
        </p:blipFill>
        <p:spPr>
          <a:xfrm>
            <a:off x="7649736" y="5333840"/>
            <a:ext cx="1461237" cy="1097025"/>
          </a:xfrm>
          <a:prstGeom prst="rect">
            <a:avLst/>
          </a:prstGeom>
        </p:spPr>
      </p:pic>
      <p:pic>
        <p:nvPicPr>
          <p:cNvPr id="3" name="Picture 2"/>
          <p:cNvPicPr>
            <a:picLocks noChangeAspect="1"/>
          </p:cNvPicPr>
          <p:nvPr/>
        </p:nvPicPr>
        <p:blipFill>
          <a:blip r:embed="rId6"/>
          <a:stretch>
            <a:fillRect/>
          </a:stretch>
        </p:blipFill>
        <p:spPr>
          <a:xfrm>
            <a:off x="8317101" y="6430865"/>
            <a:ext cx="1587743" cy="1186044"/>
          </a:xfrm>
          <a:prstGeom prst="rect">
            <a:avLst/>
          </a:prstGeom>
        </p:spPr>
      </p:pic>
    </p:spTree>
    <p:extLst>
      <p:ext uri="{BB962C8B-B14F-4D97-AF65-F5344CB8AC3E}">
        <p14:creationId xmlns:p14="http://schemas.microsoft.com/office/powerpoint/2010/main" val="2207556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Utah"/>
        <a:ea typeface=""/>
        <a:cs typeface=""/>
      </a:majorFont>
      <a:minorFont>
        <a:latin typeface="Uta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1557</TotalTime>
  <Words>1010</Words>
  <Application>Microsoft Office PowerPoint</Application>
  <PresentationFormat>Custom</PresentationFormat>
  <Paragraphs>140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NC State Death Data Registration Process Improvement</vt:lpstr>
      <vt:lpstr>NC State Death Data Registration Process Improvement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 State Death Data Registration Process Improvement</dc:title>
  <dc:creator>Pam Vecellio</dc:creator>
  <cp:lastModifiedBy>SL</cp:lastModifiedBy>
  <cp:revision>45</cp:revision>
  <dcterms:created xsi:type="dcterms:W3CDTF">2015-02-12T18:38:11Z</dcterms:created>
  <dcterms:modified xsi:type="dcterms:W3CDTF">2015-05-20T14:37:33Z</dcterms:modified>
</cp:coreProperties>
</file>