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56" r:id="rId2"/>
  </p:sldIdLst>
  <p:sldSz cx="51206400" cy="32918400"/>
  <p:notesSz cx="7010400" cy="9296400"/>
  <p:defaultTextStyle>
    <a:defPPr>
      <a:defRPr lang="en-US"/>
    </a:defPPr>
    <a:lvl1pPr algn="ctr" rtl="0" fontAlgn="base">
      <a:spcBef>
        <a:spcPct val="0"/>
      </a:spcBef>
      <a:spcAft>
        <a:spcPct val="0"/>
      </a:spcAft>
      <a:defRPr sz="6100" kern="1200">
        <a:solidFill>
          <a:schemeClr val="tx1"/>
        </a:solidFill>
        <a:latin typeface="Arial" charset="0"/>
        <a:ea typeface="+mn-ea"/>
        <a:cs typeface="+mn-cs"/>
      </a:defRPr>
    </a:lvl1pPr>
    <a:lvl2pPr marL="457200" algn="ctr" rtl="0" fontAlgn="base">
      <a:spcBef>
        <a:spcPct val="0"/>
      </a:spcBef>
      <a:spcAft>
        <a:spcPct val="0"/>
      </a:spcAft>
      <a:defRPr sz="6100" kern="1200">
        <a:solidFill>
          <a:schemeClr val="tx1"/>
        </a:solidFill>
        <a:latin typeface="Arial" charset="0"/>
        <a:ea typeface="+mn-ea"/>
        <a:cs typeface="+mn-cs"/>
      </a:defRPr>
    </a:lvl2pPr>
    <a:lvl3pPr marL="914400" algn="ctr" rtl="0" fontAlgn="base">
      <a:spcBef>
        <a:spcPct val="0"/>
      </a:spcBef>
      <a:spcAft>
        <a:spcPct val="0"/>
      </a:spcAft>
      <a:defRPr sz="6100" kern="1200">
        <a:solidFill>
          <a:schemeClr val="tx1"/>
        </a:solidFill>
        <a:latin typeface="Arial" charset="0"/>
        <a:ea typeface="+mn-ea"/>
        <a:cs typeface="+mn-cs"/>
      </a:defRPr>
    </a:lvl3pPr>
    <a:lvl4pPr marL="1371600" algn="ctr" rtl="0" fontAlgn="base">
      <a:spcBef>
        <a:spcPct val="0"/>
      </a:spcBef>
      <a:spcAft>
        <a:spcPct val="0"/>
      </a:spcAft>
      <a:defRPr sz="6100" kern="1200">
        <a:solidFill>
          <a:schemeClr val="tx1"/>
        </a:solidFill>
        <a:latin typeface="Arial" charset="0"/>
        <a:ea typeface="+mn-ea"/>
        <a:cs typeface="+mn-cs"/>
      </a:defRPr>
    </a:lvl4pPr>
    <a:lvl5pPr marL="1828800" algn="ctr" rtl="0" fontAlgn="base">
      <a:spcBef>
        <a:spcPct val="0"/>
      </a:spcBef>
      <a:spcAft>
        <a:spcPct val="0"/>
      </a:spcAft>
      <a:defRPr sz="6100" kern="1200">
        <a:solidFill>
          <a:schemeClr val="tx1"/>
        </a:solidFill>
        <a:latin typeface="Arial" charset="0"/>
        <a:ea typeface="+mn-ea"/>
        <a:cs typeface="+mn-cs"/>
      </a:defRPr>
    </a:lvl5pPr>
    <a:lvl6pPr marL="2286000" algn="l" defTabSz="914400" rtl="0" eaLnBrk="1" latinLnBrk="0" hangingPunct="1">
      <a:defRPr sz="6100" kern="1200">
        <a:solidFill>
          <a:schemeClr val="tx1"/>
        </a:solidFill>
        <a:latin typeface="Arial" charset="0"/>
        <a:ea typeface="+mn-ea"/>
        <a:cs typeface="+mn-cs"/>
      </a:defRPr>
    </a:lvl6pPr>
    <a:lvl7pPr marL="2743200" algn="l" defTabSz="914400" rtl="0" eaLnBrk="1" latinLnBrk="0" hangingPunct="1">
      <a:defRPr sz="6100" kern="1200">
        <a:solidFill>
          <a:schemeClr val="tx1"/>
        </a:solidFill>
        <a:latin typeface="Arial" charset="0"/>
        <a:ea typeface="+mn-ea"/>
        <a:cs typeface="+mn-cs"/>
      </a:defRPr>
    </a:lvl7pPr>
    <a:lvl8pPr marL="3200400" algn="l" defTabSz="914400" rtl="0" eaLnBrk="1" latinLnBrk="0" hangingPunct="1">
      <a:defRPr sz="6100" kern="1200">
        <a:solidFill>
          <a:schemeClr val="tx1"/>
        </a:solidFill>
        <a:latin typeface="Arial" charset="0"/>
        <a:ea typeface="+mn-ea"/>
        <a:cs typeface="+mn-cs"/>
      </a:defRPr>
    </a:lvl8pPr>
    <a:lvl9pPr marL="3657600" algn="l" defTabSz="914400" rtl="0" eaLnBrk="1" latinLnBrk="0" hangingPunct="1">
      <a:defRPr sz="61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EBFF"/>
    <a:srgbClr val="E5F8FF"/>
    <a:srgbClr val="002164"/>
    <a:srgbClr val="F0F5FA"/>
    <a:srgbClr val="FFFFFF"/>
    <a:srgbClr val="E0E5F0"/>
    <a:srgbClr val="4F81BD"/>
    <a:srgbClr val="EAEAEA"/>
    <a:srgbClr val="C0C0C0"/>
    <a:srgbClr val="0046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929" autoAdjust="0"/>
  </p:normalViewPr>
  <p:slideViewPr>
    <p:cSldViewPr snapToGrid="0">
      <p:cViewPr varScale="1">
        <p:scale>
          <a:sx n="21" d="100"/>
          <a:sy n="21" d="100"/>
        </p:scale>
        <p:origin x="-936" y="-96"/>
      </p:cViewPr>
      <p:guideLst>
        <p:guide orient="horz" pos="4836"/>
        <p:guide orient="horz" pos="20196"/>
        <p:guide orient="horz" pos="2148"/>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65F3BE1-C2DD-4B05-92BA-A89026080B6B}" type="datetimeFigureOut">
              <a:rPr lang="en-US" smtClean="0"/>
              <a:t>3/1/2017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dirty="0" smtClean="0"/>
              <a:t>Liljana.Johnson@gmail.com</a:t>
            </a: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716BD73-6074-4D95-B25C-29E7EAE2AF5F}" type="slidenum">
              <a:rPr lang="en-US" smtClean="0"/>
              <a:t>‹#›</a:t>
            </a:fld>
            <a:endParaRPr lang="en-US" dirty="0"/>
          </a:p>
        </p:txBody>
      </p:sp>
    </p:spTree>
    <p:extLst>
      <p:ext uri="{BB962C8B-B14F-4D97-AF65-F5344CB8AC3E}">
        <p14:creationId xmlns:p14="http://schemas.microsoft.com/office/powerpoint/2010/main" val="1241128644"/>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1" cy="464821"/>
          </a:xfrm>
          <a:prstGeom prst="rect">
            <a:avLst/>
          </a:prstGeom>
          <a:noFill/>
          <a:ln w="9525">
            <a:noFill/>
            <a:miter lim="800000"/>
            <a:headEnd/>
            <a:tailEnd/>
          </a:ln>
          <a:effectLst/>
        </p:spPr>
        <p:txBody>
          <a:bodyPr vert="horz" wrap="square" lIns="93452" tIns="46726" rIns="93452" bIns="46726" numCol="1" anchor="t" anchorCtr="0" compatLnSpc="1">
            <a:prstTxWarp prst="textNoShape">
              <a:avLst/>
            </a:prstTxWarp>
          </a:bodyPr>
          <a:lstStyle>
            <a:lvl1pPr algn="l">
              <a:defRPr sz="1200"/>
            </a:lvl1pPr>
          </a:lstStyle>
          <a:p>
            <a:endParaRPr lang="en-US" dirty="0"/>
          </a:p>
        </p:txBody>
      </p:sp>
      <p:sp>
        <p:nvSpPr>
          <p:cNvPr id="3075" name="Rectangle 3"/>
          <p:cNvSpPr>
            <a:spLocks noGrp="1" noChangeArrowheads="1"/>
          </p:cNvSpPr>
          <p:nvPr>
            <p:ph type="dt" idx="1"/>
          </p:nvPr>
        </p:nvSpPr>
        <p:spPr bwMode="auto">
          <a:xfrm>
            <a:off x="3970902" y="0"/>
            <a:ext cx="3037841" cy="464821"/>
          </a:xfrm>
          <a:prstGeom prst="rect">
            <a:avLst/>
          </a:prstGeom>
          <a:noFill/>
          <a:ln w="9525">
            <a:noFill/>
            <a:miter lim="800000"/>
            <a:headEnd/>
            <a:tailEnd/>
          </a:ln>
          <a:effectLst/>
        </p:spPr>
        <p:txBody>
          <a:bodyPr vert="horz" wrap="square" lIns="93452" tIns="46726" rIns="93452" bIns="46726"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795338" y="696913"/>
            <a:ext cx="5421312"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041" y="4416589"/>
            <a:ext cx="5608320" cy="4183379"/>
          </a:xfrm>
          <a:prstGeom prst="rect">
            <a:avLst/>
          </a:prstGeom>
          <a:noFill/>
          <a:ln w="9525">
            <a:noFill/>
            <a:miter lim="800000"/>
            <a:headEnd/>
            <a:tailEnd/>
          </a:ln>
          <a:effectLst/>
        </p:spPr>
        <p:txBody>
          <a:bodyPr vert="horz" wrap="square" lIns="93452" tIns="46726" rIns="93452" bIns="4672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29983"/>
            <a:ext cx="3037841" cy="464821"/>
          </a:xfrm>
          <a:prstGeom prst="rect">
            <a:avLst/>
          </a:prstGeom>
          <a:noFill/>
          <a:ln w="9525">
            <a:noFill/>
            <a:miter lim="800000"/>
            <a:headEnd/>
            <a:tailEnd/>
          </a:ln>
          <a:effectLst/>
        </p:spPr>
        <p:txBody>
          <a:bodyPr vert="horz" wrap="square" lIns="93452" tIns="46726" rIns="93452" bIns="46726" numCol="1" anchor="b" anchorCtr="0" compatLnSpc="1">
            <a:prstTxWarp prst="textNoShape">
              <a:avLst/>
            </a:prstTxWarp>
          </a:bodyPr>
          <a:lstStyle>
            <a:lvl1pPr algn="l">
              <a:defRPr sz="1200"/>
            </a:lvl1pPr>
          </a:lstStyle>
          <a:p>
            <a:r>
              <a:rPr lang="en-US" dirty="0" smtClean="0"/>
              <a:t>Liljana.Johnson@gmail.com</a:t>
            </a:r>
            <a:endParaRPr lang="en-US" dirty="0"/>
          </a:p>
        </p:txBody>
      </p:sp>
      <p:sp>
        <p:nvSpPr>
          <p:cNvPr id="3079" name="Rectangle 7"/>
          <p:cNvSpPr>
            <a:spLocks noGrp="1" noChangeArrowheads="1"/>
          </p:cNvSpPr>
          <p:nvPr>
            <p:ph type="sldNum" sz="quarter" idx="5"/>
          </p:nvPr>
        </p:nvSpPr>
        <p:spPr bwMode="auto">
          <a:xfrm>
            <a:off x="3970902" y="8829983"/>
            <a:ext cx="3037841" cy="464821"/>
          </a:xfrm>
          <a:prstGeom prst="rect">
            <a:avLst/>
          </a:prstGeom>
          <a:noFill/>
          <a:ln w="9525">
            <a:noFill/>
            <a:miter lim="800000"/>
            <a:headEnd/>
            <a:tailEnd/>
          </a:ln>
          <a:effectLst/>
        </p:spPr>
        <p:txBody>
          <a:bodyPr vert="horz" wrap="square" lIns="93452" tIns="46726" rIns="93452" bIns="46726" numCol="1" anchor="b" anchorCtr="0" compatLnSpc="1">
            <a:prstTxWarp prst="textNoShape">
              <a:avLst/>
            </a:prstTxWarp>
          </a:bodyPr>
          <a:lstStyle>
            <a:lvl1pPr algn="r">
              <a:defRPr sz="1200"/>
            </a:lvl1pPr>
          </a:lstStyle>
          <a:p>
            <a:fld id="{2C177D19-4A9C-4854-AD26-091DB4EDB972}" type="slidenum">
              <a:rPr lang="en-US"/>
              <a:pPr/>
              <a:t>‹#›</a:t>
            </a:fld>
            <a:endParaRPr lang="en-US" dirty="0"/>
          </a:p>
        </p:txBody>
      </p:sp>
    </p:spTree>
    <p:extLst>
      <p:ext uri="{BB962C8B-B14F-4D97-AF65-F5344CB8AC3E}">
        <p14:creationId xmlns:p14="http://schemas.microsoft.com/office/powerpoint/2010/main" val="3656866854"/>
      </p:ext>
    </p:extLst>
  </p:cSld>
  <p:clrMap bg1="lt1" tx1="dk1" bg2="lt2" tx2="dk2" accent1="accent1" accent2="accent2" accent3="accent3" accent4="accent4" accent5="accent5" accent6="accent6" hlink="hlink" folHlink="folHlink"/>
  <p:hf sldNum="0" hd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xfrm>
            <a:off x="795338" y="696913"/>
            <a:ext cx="5421312" cy="3486150"/>
          </a:xfrm>
          <a:ln/>
        </p:spPr>
      </p:sp>
      <p:sp>
        <p:nvSpPr>
          <p:cNvPr id="4099" name="Rectangle 3"/>
          <p:cNvSpPr>
            <a:spLocks noGrp="1" noChangeArrowheads="1"/>
          </p:cNvSpPr>
          <p:nvPr>
            <p:ph type="body" idx="1"/>
          </p:nvPr>
        </p:nvSpPr>
        <p:spPr/>
        <p:txBody>
          <a:bodyPr/>
          <a:lstStyle/>
          <a:p>
            <a:endParaRPr lang="en-US" dirty="0"/>
          </a:p>
        </p:txBody>
      </p:sp>
      <p:sp>
        <p:nvSpPr>
          <p:cNvPr id="5" name="Footer Placeholder 4"/>
          <p:cNvSpPr>
            <a:spLocks noGrp="1"/>
          </p:cNvSpPr>
          <p:nvPr>
            <p:ph type="ftr" sz="quarter" idx="10"/>
          </p:nvPr>
        </p:nvSpPr>
        <p:spPr/>
        <p:txBody>
          <a:bodyPr/>
          <a:lstStyle/>
          <a:p>
            <a:r>
              <a:rPr lang="en-US" dirty="0" smtClean="0"/>
              <a:t>Liljana.Johnson@gmail.com</a:t>
            </a:r>
            <a:endParaRPr lang="en-US" dirty="0"/>
          </a:p>
        </p:txBody>
      </p:sp>
    </p:spTree>
    <p:extLst>
      <p:ext uri="{BB962C8B-B14F-4D97-AF65-F5344CB8AC3E}">
        <p14:creationId xmlns:p14="http://schemas.microsoft.com/office/powerpoint/2010/main" val="2124564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3"/>
            <a:ext cx="4352544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Liljana.Johnson@gmail.com</a:t>
            </a:r>
            <a:endParaRPr lang="en-US" dirty="0"/>
          </a:p>
        </p:txBody>
      </p:sp>
      <p:sp>
        <p:nvSpPr>
          <p:cNvPr id="6" name="Slide Number Placeholder 5"/>
          <p:cNvSpPr>
            <a:spLocks noGrp="1"/>
          </p:cNvSpPr>
          <p:nvPr>
            <p:ph type="sldNum" sz="quarter" idx="12"/>
          </p:nvPr>
        </p:nvSpPr>
        <p:spPr/>
        <p:txBody>
          <a:bodyPr/>
          <a:lstStyle/>
          <a:p>
            <a:fld id="{C3235CD4-F86D-47A9-9C14-8F2B0B789F9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Liljana.Johnson@gmail.com</a:t>
            </a:r>
            <a:endParaRPr lang="en-US" dirty="0"/>
          </a:p>
        </p:txBody>
      </p:sp>
      <p:sp>
        <p:nvSpPr>
          <p:cNvPr id="6" name="Slide Number Placeholder 5"/>
          <p:cNvSpPr>
            <a:spLocks noGrp="1"/>
          </p:cNvSpPr>
          <p:nvPr>
            <p:ph type="sldNum" sz="quarter" idx="12"/>
          </p:nvPr>
        </p:nvSpPr>
        <p:spPr/>
        <p:txBody>
          <a:bodyPr/>
          <a:lstStyle/>
          <a:p>
            <a:fld id="{C3235CD4-F86D-47A9-9C14-8F2B0B789F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318264"/>
            <a:ext cx="1152144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318264"/>
            <a:ext cx="3371088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Liljana.Johnson@gmail.com</a:t>
            </a:r>
            <a:endParaRPr lang="en-US" dirty="0"/>
          </a:p>
        </p:txBody>
      </p:sp>
      <p:sp>
        <p:nvSpPr>
          <p:cNvPr id="6" name="Slide Number Placeholder 5"/>
          <p:cNvSpPr>
            <a:spLocks noGrp="1"/>
          </p:cNvSpPr>
          <p:nvPr>
            <p:ph type="sldNum" sz="quarter" idx="12"/>
          </p:nvPr>
        </p:nvSpPr>
        <p:spPr/>
        <p:txBody>
          <a:bodyPr/>
          <a:lstStyle/>
          <a:p>
            <a:fld id="{C3235CD4-F86D-47A9-9C14-8F2B0B789F9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Liljana.Johnson@gmail.com</a:t>
            </a:r>
            <a:endParaRPr lang="en-US" dirty="0"/>
          </a:p>
        </p:txBody>
      </p:sp>
      <p:sp>
        <p:nvSpPr>
          <p:cNvPr id="6" name="Slide Number Placeholder 5"/>
          <p:cNvSpPr>
            <a:spLocks noGrp="1"/>
          </p:cNvSpPr>
          <p:nvPr>
            <p:ph type="sldNum" sz="quarter" idx="12"/>
          </p:nvPr>
        </p:nvSpPr>
        <p:spPr/>
        <p:txBody>
          <a:bodyPr/>
          <a:lstStyle/>
          <a:p>
            <a:fld id="{C3235CD4-F86D-47A9-9C14-8F2B0B789F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3"/>
            <a:ext cx="4352544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3952225"/>
            <a:ext cx="43525440" cy="7200897"/>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Liljana.Johnson@gmail.com</a:t>
            </a:r>
            <a:endParaRPr lang="en-US" dirty="0"/>
          </a:p>
        </p:txBody>
      </p:sp>
      <p:sp>
        <p:nvSpPr>
          <p:cNvPr id="6" name="Slide Number Placeholder 5"/>
          <p:cNvSpPr>
            <a:spLocks noGrp="1"/>
          </p:cNvSpPr>
          <p:nvPr>
            <p:ph type="sldNum" sz="quarter" idx="12"/>
          </p:nvPr>
        </p:nvSpPr>
        <p:spPr/>
        <p:txBody>
          <a:bodyPr/>
          <a:lstStyle/>
          <a:p>
            <a:fld id="{C3235CD4-F86D-47A9-9C14-8F2B0B789F9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7680963"/>
            <a:ext cx="22616160" cy="21724623"/>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7680963"/>
            <a:ext cx="22616160" cy="21724623"/>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Liljana.Johnson@gmail.com</a:t>
            </a:r>
            <a:endParaRPr lang="en-US" dirty="0"/>
          </a:p>
        </p:txBody>
      </p:sp>
      <p:sp>
        <p:nvSpPr>
          <p:cNvPr id="7" name="Slide Number Placeholder 6"/>
          <p:cNvSpPr>
            <a:spLocks noGrp="1"/>
          </p:cNvSpPr>
          <p:nvPr>
            <p:ph type="sldNum" sz="quarter" idx="12"/>
          </p:nvPr>
        </p:nvSpPr>
        <p:spPr/>
        <p:txBody>
          <a:bodyPr/>
          <a:lstStyle/>
          <a:p>
            <a:fld id="{C3235CD4-F86D-47A9-9C14-8F2B0B789F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2" y="7368544"/>
            <a:ext cx="22625053" cy="3070857"/>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560322" y="10439401"/>
            <a:ext cx="22625053" cy="18966183"/>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7368544"/>
            <a:ext cx="22633940" cy="3070857"/>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6012143" y="10439401"/>
            <a:ext cx="22633940" cy="18966183"/>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Liljana.Johnson@gmail.com</a:t>
            </a:r>
            <a:endParaRPr lang="en-US" dirty="0"/>
          </a:p>
        </p:txBody>
      </p:sp>
      <p:sp>
        <p:nvSpPr>
          <p:cNvPr id="9" name="Slide Number Placeholder 8"/>
          <p:cNvSpPr>
            <a:spLocks noGrp="1"/>
          </p:cNvSpPr>
          <p:nvPr>
            <p:ph type="sldNum" sz="quarter" idx="12"/>
          </p:nvPr>
        </p:nvSpPr>
        <p:spPr/>
        <p:txBody>
          <a:bodyPr/>
          <a:lstStyle/>
          <a:p>
            <a:fld id="{C3235CD4-F86D-47A9-9C14-8F2B0B789F9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Liljana.Johnson@gmail.com</a:t>
            </a:r>
            <a:endParaRPr lang="en-US" dirty="0"/>
          </a:p>
        </p:txBody>
      </p:sp>
      <p:sp>
        <p:nvSpPr>
          <p:cNvPr id="5" name="Slide Number Placeholder 4"/>
          <p:cNvSpPr>
            <a:spLocks noGrp="1"/>
          </p:cNvSpPr>
          <p:nvPr>
            <p:ph type="sldNum" sz="quarter" idx="12"/>
          </p:nvPr>
        </p:nvSpPr>
        <p:spPr/>
        <p:txBody>
          <a:bodyPr/>
          <a:lstStyle/>
          <a:p>
            <a:fld id="{C3235CD4-F86D-47A9-9C14-8F2B0B789F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Liljana.Johnson@gmail.com</a:t>
            </a:r>
            <a:endParaRPr lang="en-US" dirty="0"/>
          </a:p>
        </p:txBody>
      </p:sp>
      <p:sp>
        <p:nvSpPr>
          <p:cNvPr id="4" name="Slide Number Placeholder 3"/>
          <p:cNvSpPr>
            <a:spLocks noGrp="1"/>
          </p:cNvSpPr>
          <p:nvPr>
            <p:ph type="sldNum" sz="quarter" idx="12"/>
          </p:nvPr>
        </p:nvSpPr>
        <p:spPr/>
        <p:txBody>
          <a:bodyPr/>
          <a:lstStyle/>
          <a:p>
            <a:fld id="{C3235CD4-F86D-47A9-9C14-8F2B0B789F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310640"/>
            <a:ext cx="16846553"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20020280" y="1310641"/>
            <a:ext cx="28625800" cy="28094943"/>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6888481"/>
            <a:ext cx="16846553" cy="22517103"/>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Liljana.Johnson@gmail.com</a:t>
            </a:r>
            <a:endParaRPr lang="en-US" dirty="0"/>
          </a:p>
        </p:txBody>
      </p:sp>
      <p:sp>
        <p:nvSpPr>
          <p:cNvPr id="7" name="Slide Number Placeholder 6"/>
          <p:cNvSpPr>
            <a:spLocks noGrp="1"/>
          </p:cNvSpPr>
          <p:nvPr>
            <p:ph type="sldNum" sz="quarter" idx="12"/>
          </p:nvPr>
        </p:nvSpPr>
        <p:spPr/>
        <p:txBody>
          <a:bodyPr/>
          <a:lstStyle/>
          <a:p>
            <a:fld id="{C3235CD4-F86D-47A9-9C14-8F2B0B789F9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1"/>
            <a:ext cx="30723840" cy="2720343"/>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941320"/>
            <a:ext cx="3072384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dirty="0"/>
          </a:p>
        </p:txBody>
      </p:sp>
      <p:sp>
        <p:nvSpPr>
          <p:cNvPr id="4" name="Text Placeholder 3"/>
          <p:cNvSpPr>
            <a:spLocks noGrp="1"/>
          </p:cNvSpPr>
          <p:nvPr>
            <p:ph type="body" sz="half" idx="2"/>
          </p:nvPr>
        </p:nvSpPr>
        <p:spPr>
          <a:xfrm>
            <a:off x="10036813" y="25763224"/>
            <a:ext cx="30723840" cy="3863337"/>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Liljana.Johnson@gmail.com</a:t>
            </a:r>
            <a:endParaRPr lang="en-US" dirty="0"/>
          </a:p>
        </p:txBody>
      </p:sp>
      <p:sp>
        <p:nvSpPr>
          <p:cNvPr id="7" name="Slide Number Placeholder 6"/>
          <p:cNvSpPr>
            <a:spLocks noGrp="1"/>
          </p:cNvSpPr>
          <p:nvPr>
            <p:ph type="sldNum" sz="quarter" idx="12"/>
          </p:nvPr>
        </p:nvSpPr>
        <p:spPr/>
        <p:txBody>
          <a:bodyPr/>
          <a:lstStyle/>
          <a:p>
            <a:fld id="{C3235CD4-F86D-47A9-9C14-8F2B0B789F9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egaprint.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318263"/>
            <a:ext cx="46085760" cy="54864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7680963"/>
            <a:ext cx="46085760" cy="21724623"/>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0510483"/>
            <a:ext cx="1194816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7495520" y="30510483"/>
            <a:ext cx="1621536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r>
              <a:rPr lang="en-US" dirty="0" smtClean="0"/>
              <a:t>Liljana.Johnson@gmail.com</a:t>
            </a:r>
            <a:endParaRPr lang="en-US" dirty="0"/>
          </a:p>
        </p:txBody>
      </p:sp>
      <p:sp>
        <p:nvSpPr>
          <p:cNvPr id="6" name="Slide Number Placeholder 5"/>
          <p:cNvSpPr>
            <a:spLocks noGrp="1"/>
          </p:cNvSpPr>
          <p:nvPr>
            <p:ph type="sldNum" sz="quarter" idx="4"/>
          </p:nvPr>
        </p:nvSpPr>
        <p:spPr>
          <a:xfrm>
            <a:off x="36697920" y="30510483"/>
            <a:ext cx="1194816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C3235CD4-F86D-47A9-9C14-8F2B0B789F96}" type="slidenum">
              <a:rPr lang="en-US" smtClean="0"/>
              <a:pPr/>
              <a:t>‹#›</a:t>
            </a:fld>
            <a:endParaRPr lang="en-US" dirty="0"/>
          </a:p>
        </p:txBody>
      </p:sp>
      <p:pic>
        <p:nvPicPr>
          <p:cNvPr id="7" name="Picture 6">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r="38727"/>
          <a:stretch>
            <a:fillRect/>
          </a:stretch>
        </p:blipFill>
        <p:spPr bwMode="auto">
          <a:xfrm>
            <a:off x="41628909" y="32415481"/>
            <a:ext cx="4997871" cy="2475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1"/>
          <p:cNvSpPr txBox="1"/>
          <p:nvPr/>
        </p:nvSpPr>
        <p:spPr>
          <a:xfrm>
            <a:off x="46638612" y="32274387"/>
            <a:ext cx="2106410" cy="307777"/>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400" dirty="0" smtClean="0">
                <a:solidFill>
                  <a:schemeClr val="bg1"/>
                </a:solidFill>
              </a:rPr>
              <a:t>www.postersession.com</a:t>
            </a:r>
            <a:endParaRPr lang="en-US" sz="14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sldNum="0" hdr="0" dt="0"/>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ubtitle 2"/>
          <p:cNvSpPr txBox="1">
            <a:spLocks/>
          </p:cNvSpPr>
          <p:nvPr/>
        </p:nvSpPr>
        <p:spPr>
          <a:xfrm>
            <a:off x="1284750" y="619433"/>
            <a:ext cx="49145014" cy="3475489"/>
          </a:xfrm>
          <a:prstGeom prst="rect">
            <a:avLst/>
          </a:prstGeom>
        </p:spPr>
        <p:txBody>
          <a:bodyPr>
            <a:normAutofit/>
          </a:bodyPr>
          <a:lstStyle/>
          <a:p>
            <a:pPr marL="1175633" lvl="0" indent="-1175633" defTabSz="3135020" fontAlgn="auto">
              <a:spcBef>
                <a:spcPct val="20000"/>
              </a:spcBef>
              <a:spcAft>
                <a:spcPts val="0"/>
              </a:spcAft>
              <a:defRPr/>
            </a:pPr>
            <a:r>
              <a:rPr lang="en-US" sz="10900" b="1" dirty="0">
                <a:solidFill>
                  <a:srgbClr val="00B0F0"/>
                </a:solidFill>
                <a:latin typeface="+mn-lt"/>
              </a:rPr>
              <a:t>Familiarization with the Emergency Operations </a:t>
            </a:r>
            <a:r>
              <a:rPr lang="en-US" sz="10900" b="1" dirty="0" smtClean="0">
                <a:solidFill>
                  <a:srgbClr val="00B0F0"/>
                </a:solidFill>
                <a:latin typeface="+mn-lt"/>
              </a:rPr>
              <a:t>Plan</a:t>
            </a:r>
            <a:endParaRPr kumimoji="0" lang="en-US" sz="11000" b="1" i="0" u="none" strike="noStrike" kern="1200" cap="none" spc="0" normalizeH="0" baseline="0" noProof="0" dirty="0">
              <a:ln>
                <a:noFill/>
              </a:ln>
              <a:solidFill>
                <a:schemeClr val="accent1">
                  <a:lumMod val="50000"/>
                </a:schemeClr>
              </a:solidFill>
              <a:effectLst/>
              <a:uLnTx/>
              <a:uFillTx/>
              <a:latin typeface="+mn-lt"/>
              <a:ea typeface="+mn-ea"/>
              <a:cs typeface="+mn-cs"/>
            </a:endParaRPr>
          </a:p>
        </p:txBody>
      </p:sp>
      <p:graphicFrame>
        <p:nvGraphicFramePr>
          <p:cNvPr id="63" name="Table 62"/>
          <p:cNvGraphicFramePr>
            <a:graphicFrameLocks noGrp="1"/>
          </p:cNvGraphicFramePr>
          <p:nvPr>
            <p:extLst>
              <p:ext uri="{D42A27DB-BD31-4B8C-83A1-F6EECF244321}">
                <p14:modId xmlns:p14="http://schemas.microsoft.com/office/powerpoint/2010/main" val="2489807208"/>
              </p:ext>
            </p:extLst>
          </p:nvPr>
        </p:nvGraphicFramePr>
        <p:xfrm>
          <a:off x="21349252" y="4430270"/>
          <a:ext cx="12920870" cy="27652348"/>
        </p:xfrm>
        <a:graphic>
          <a:graphicData uri="http://schemas.openxmlformats.org/drawingml/2006/table">
            <a:tbl>
              <a:tblPr firstRow="1" bandRow="1">
                <a:tableStyleId>{5C22544A-7EE6-4342-B048-85BDC9FD1C3A}</a:tableStyleId>
              </a:tblPr>
              <a:tblGrid>
                <a:gridCol w="12920870"/>
              </a:tblGrid>
              <a:tr h="2169313">
                <a:tc>
                  <a:txBody>
                    <a:bodyPr/>
                    <a:lstStyle/>
                    <a:p>
                      <a:pPr algn="ctr"/>
                      <a:r>
                        <a:rPr lang="en-US" sz="7200" b="1" cap="small" baseline="0" dirty="0" smtClean="0"/>
                        <a:t>Do</a:t>
                      </a:r>
                      <a:r>
                        <a:rPr lang="en-US" sz="7200" b="1" dirty="0" smtClean="0"/>
                        <a:t> </a:t>
                      </a:r>
                    </a:p>
                    <a:p>
                      <a:pPr algn="ctr"/>
                      <a:r>
                        <a:rPr lang="en-US" sz="4800" b="0" baseline="0" dirty="0" smtClean="0"/>
                        <a:t>test the theory for improvement</a:t>
                      </a:r>
                      <a:endParaRPr lang="en-US" sz="4800" dirty="0" smtClean="0"/>
                    </a:p>
                  </a:txBody>
                  <a:tcPr marL="142240" marR="142240" marT="68580" marB="68580">
                    <a:solidFill>
                      <a:srgbClr val="7030A0"/>
                    </a:solidFill>
                  </a:tcPr>
                </a:tc>
              </a:tr>
              <a:tr h="25483035">
                <a:tc>
                  <a:txBody>
                    <a:bodyPr/>
                    <a:lstStyle/>
                    <a:p>
                      <a:pPr marL="53975" marR="0" indent="-53975" algn="l" defTabSz="914400" rtl="0" eaLnBrk="1" fontAlgn="auto" latinLnBrk="0" hangingPunct="1">
                        <a:lnSpc>
                          <a:spcPct val="100000"/>
                        </a:lnSpc>
                        <a:spcBef>
                          <a:spcPts val="0"/>
                        </a:spcBef>
                        <a:spcAft>
                          <a:spcPts val="0"/>
                        </a:spcAft>
                        <a:buClrTx/>
                        <a:buSzTx/>
                        <a:buFont typeface="Arial" pitchFamily="34" charset="0"/>
                        <a:buNone/>
                        <a:tabLst/>
                        <a:defRPr/>
                      </a:pPr>
                      <a:endParaRPr lang="en-US" sz="2000" b="1" dirty="0" smtClean="0">
                        <a:solidFill>
                          <a:schemeClr val="tx2">
                            <a:lumMod val="50000"/>
                          </a:schemeClr>
                        </a:solidFill>
                      </a:endParaRPr>
                    </a:p>
                    <a:p>
                      <a:pPr marL="742950" marR="0" indent="-74295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4000" b="1" dirty="0" smtClean="0">
                          <a:solidFill>
                            <a:schemeClr val="tx1"/>
                          </a:solidFill>
                        </a:rPr>
                        <a:t>Test the Theory</a:t>
                      </a:r>
                    </a:p>
                    <a:p>
                      <a:pPr marL="795338" marR="0" indent="0" algn="l" defTabSz="914400" rtl="0" eaLnBrk="1" fontAlgn="auto" latinLnBrk="0" hangingPunct="1">
                        <a:lnSpc>
                          <a:spcPct val="100000"/>
                        </a:lnSpc>
                        <a:spcBef>
                          <a:spcPts val="0"/>
                        </a:spcBef>
                        <a:spcAft>
                          <a:spcPts val="0"/>
                        </a:spcAft>
                        <a:buClrTx/>
                        <a:buSzTx/>
                        <a:buFont typeface="+mj-lt"/>
                        <a:buNone/>
                        <a:tabLst/>
                        <a:defRPr/>
                      </a:pPr>
                      <a:endParaRPr lang="en-US" sz="3600" b="0" i="0" dirty="0" smtClean="0">
                        <a:solidFill>
                          <a:schemeClr val="tx1"/>
                        </a:solidFill>
                      </a:endParaRPr>
                    </a:p>
                    <a:p>
                      <a:pPr marL="795338" marR="0" indent="0" algn="l" defTabSz="914400" rtl="0" eaLnBrk="1" fontAlgn="auto" latinLnBrk="0" hangingPunct="1">
                        <a:lnSpc>
                          <a:spcPct val="100000"/>
                        </a:lnSpc>
                        <a:spcBef>
                          <a:spcPts val="0"/>
                        </a:spcBef>
                        <a:spcAft>
                          <a:spcPts val="0"/>
                        </a:spcAft>
                        <a:buClrTx/>
                        <a:buSzTx/>
                        <a:buFont typeface="+mj-lt"/>
                        <a:buNone/>
                        <a:tabLst/>
                        <a:defRPr/>
                      </a:pPr>
                      <a:r>
                        <a:rPr lang="en-US" sz="3600" b="0" i="0" dirty="0" smtClean="0">
                          <a:solidFill>
                            <a:schemeClr val="tx1"/>
                          </a:solidFill>
                        </a:rPr>
                        <a:t>After a conducting a </a:t>
                      </a:r>
                      <a:r>
                        <a:rPr lang="en-US" sz="3600" b="0" i="0" baseline="0" dirty="0" smtClean="0">
                          <a:solidFill>
                            <a:schemeClr val="tx1"/>
                          </a:solidFill>
                        </a:rPr>
                        <a:t>survey regarding </a:t>
                      </a:r>
                      <a:r>
                        <a:rPr lang="en-US" sz="3600" b="0" i="0" dirty="0" smtClean="0">
                          <a:solidFill>
                            <a:schemeClr val="tx1"/>
                          </a:solidFill>
                        </a:rPr>
                        <a:t>general</a:t>
                      </a:r>
                      <a:r>
                        <a:rPr lang="en-US" sz="3600" b="0" i="0" baseline="0" dirty="0" smtClean="0">
                          <a:solidFill>
                            <a:schemeClr val="tx1"/>
                          </a:solidFill>
                        </a:rPr>
                        <a:t> information in the Emergency Operations Plan, OCHR staff chose to focus the trainings on two sections of the EOP: the Base Plan and the Strategic National Stockpile (SNS) Plan.</a:t>
                      </a:r>
                    </a:p>
                    <a:p>
                      <a:pPr marL="795338" marR="0" indent="0" algn="l" defTabSz="914400" rtl="0" eaLnBrk="1" fontAlgn="auto" latinLnBrk="0" hangingPunct="1">
                        <a:lnSpc>
                          <a:spcPct val="100000"/>
                        </a:lnSpc>
                        <a:spcBef>
                          <a:spcPts val="0"/>
                        </a:spcBef>
                        <a:spcAft>
                          <a:spcPts val="0"/>
                        </a:spcAft>
                        <a:buClrTx/>
                        <a:buSzTx/>
                        <a:buFont typeface="+mj-lt"/>
                        <a:buNone/>
                        <a:tabLst/>
                        <a:defRPr/>
                      </a:pPr>
                      <a:endParaRPr lang="en-US" sz="3600" b="0" i="0" baseline="0" dirty="0" smtClean="0">
                        <a:solidFill>
                          <a:schemeClr val="tx1"/>
                        </a:solidFill>
                      </a:endParaRPr>
                    </a:p>
                    <a:p>
                      <a:pPr marL="795338" marR="0" indent="0" algn="l" defTabSz="914400" rtl="0" eaLnBrk="1" fontAlgn="auto" latinLnBrk="0" hangingPunct="1">
                        <a:lnSpc>
                          <a:spcPct val="100000"/>
                        </a:lnSpc>
                        <a:spcBef>
                          <a:spcPts val="0"/>
                        </a:spcBef>
                        <a:spcAft>
                          <a:spcPts val="0"/>
                        </a:spcAft>
                        <a:buClrTx/>
                        <a:buSzTx/>
                        <a:buFont typeface="+mj-lt"/>
                        <a:buNone/>
                        <a:tabLst/>
                        <a:defRPr/>
                      </a:pPr>
                      <a:r>
                        <a:rPr lang="en-US" sz="3600" b="0" i="0" baseline="0" dirty="0" smtClean="0">
                          <a:solidFill>
                            <a:schemeClr val="tx1"/>
                          </a:solidFill>
                        </a:rPr>
                        <a:t>A pre-test for each plan was created in SurveyMonkey and sent out to KCHD staff. Staff were given about two weeks to complete these pre-tests.</a:t>
                      </a:r>
                    </a:p>
                    <a:p>
                      <a:pPr marL="795338" marR="0" indent="0" algn="l" defTabSz="914400" rtl="0" eaLnBrk="1" fontAlgn="auto" latinLnBrk="0" hangingPunct="1">
                        <a:lnSpc>
                          <a:spcPct val="100000"/>
                        </a:lnSpc>
                        <a:spcBef>
                          <a:spcPts val="0"/>
                        </a:spcBef>
                        <a:spcAft>
                          <a:spcPts val="0"/>
                        </a:spcAft>
                        <a:buClrTx/>
                        <a:buSzTx/>
                        <a:buFont typeface="+mj-lt"/>
                        <a:buNone/>
                        <a:tabLst/>
                        <a:defRPr/>
                      </a:pPr>
                      <a:endParaRPr lang="en-US" sz="3600" b="0" i="0" baseline="0" dirty="0" smtClean="0">
                        <a:solidFill>
                          <a:schemeClr val="tx1"/>
                        </a:solidFill>
                      </a:endParaRPr>
                    </a:p>
                    <a:p>
                      <a:pPr marL="795338" marR="0" indent="0" algn="l" defTabSz="914400" rtl="0" eaLnBrk="1" fontAlgn="auto" latinLnBrk="0" hangingPunct="1">
                        <a:lnSpc>
                          <a:spcPct val="100000"/>
                        </a:lnSpc>
                        <a:spcBef>
                          <a:spcPts val="0"/>
                        </a:spcBef>
                        <a:spcAft>
                          <a:spcPts val="0"/>
                        </a:spcAft>
                        <a:buClrTx/>
                        <a:buSzTx/>
                        <a:buFont typeface="+mj-lt"/>
                        <a:buNone/>
                        <a:tabLst/>
                        <a:defRPr/>
                      </a:pPr>
                      <a:r>
                        <a:rPr lang="en-US" sz="3600" b="0" i="0" baseline="0" dirty="0" smtClean="0">
                          <a:solidFill>
                            <a:schemeClr val="tx1"/>
                          </a:solidFill>
                        </a:rPr>
                        <a:t>Trainings were then created for the Base Plan and SNS Plan in SlideRocket. These trainings had the questions from the pre-test built into the training. These presentations were sent to KCHD staff with another two weeks to complete them.</a:t>
                      </a:r>
                    </a:p>
                    <a:p>
                      <a:pPr marL="742950" marR="0" indent="-742950" algn="l" defTabSz="914400" rtl="0" eaLnBrk="1" fontAlgn="auto" latinLnBrk="0" hangingPunct="1">
                        <a:lnSpc>
                          <a:spcPct val="100000"/>
                        </a:lnSpc>
                        <a:spcBef>
                          <a:spcPts val="0"/>
                        </a:spcBef>
                        <a:spcAft>
                          <a:spcPts val="0"/>
                        </a:spcAft>
                        <a:buClrTx/>
                        <a:buSzTx/>
                        <a:buFont typeface="+mj-lt"/>
                        <a:buAutoNum type="arabicPeriod" startAt="6"/>
                        <a:tabLst/>
                        <a:defRPr/>
                      </a:pPr>
                      <a:endParaRPr lang="en-US" sz="1600" b="1" baseline="0" dirty="0" smtClean="0">
                        <a:solidFill>
                          <a:schemeClr val="tx1"/>
                        </a:solidFill>
                      </a:endParaRPr>
                    </a:p>
                  </a:txBody>
                  <a:tcPr marL="142240" marR="142240" marT="68580" marB="68580">
                    <a:solidFill>
                      <a:srgbClr val="E5F8FF"/>
                    </a:solidFill>
                  </a:tcPr>
                </a:tc>
              </a:tr>
            </a:tbl>
          </a:graphicData>
        </a:graphic>
      </p:graphicFrame>
      <p:graphicFrame>
        <p:nvGraphicFramePr>
          <p:cNvPr id="56" name="Table 55"/>
          <p:cNvGraphicFramePr>
            <a:graphicFrameLocks noGrp="1"/>
          </p:cNvGraphicFramePr>
          <p:nvPr>
            <p:extLst>
              <p:ext uri="{D42A27DB-BD31-4B8C-83A1-F6EECF244321}">
                <p14:modId xmlns:p14="http://schemas.microsoft.com/office/powerpoint/2010/main" val="4271974083"/>
              </p:ext>
            </p:extLst>
          </p:nvPr>
        </p:nvGraphicFramePr>
        <p:xfrm>
          <a:off x="850405" y="4445592"/>
          <a:ext cx="20021769" cy="27677678"/>
        </p:xfrm>
        <a:graphic>
          <a:graphicData uri="http://schemas.openxmlformats.org/drawingml/2006/table">
            <a:tbl>
              <a:tblPr firstRow="1" bandRow="1">
                <a:tableStyleId>{5C22544A-7EE6-4342-B048-85BDC9FD1C3A}</a:tableStyleId>
              </a:tblPr>
              <a:tblGrid>
                <a:gridCol w="20021769"/>
              </a:tblGrid>
              <a:tr h="2200192">
                <a:tc>
                  <a:txBody>
                    <a:bodyPr/>
                    <a:lstStyle/>
                    <a:p>
                      <a:pPr algn="ctr"/>
                      <a:r>
                        <a:rPr lang="en-US" sz="7200" b="1" cap="small" baseline="0" dirty="0" smtClean="0"/>
                        <a:t>Plan</a:t>
                      </a:r>
                      <a:r>
                        <a:rPr lang="en-US" sz="6600" b="1" dirty="0" smtClean="0"/>
                        <a:t> </a:t>
                      </a:r>
                    </a:p>
                    <a:p>
                      <a:pPr algn="ctr"/>
                      <a:r>
                        <a:rPr lang="en-US" sz="4800" b="0" dirty="0" smtClean="0"/>
                        <a:t>identify an opportunity</a:t>
                      </a:r>
                      <a:r>
                        <a:rPr lang="en-US" sz="4800" b="0" baseline="0" dirty="0" smtClean="0"/>
                        <a:t> and plan for improvement</a:t>
                      </a:r>
                      <a:endParaRPr lang="en-US" sz="4800" b="0" dirty="0"/>
                    </a:p>
                  </a:txBody>
                  <a:tcPr marL="142240" marR="142240" marT="68580" marB="68580">
                    <a:solidFill>
                      <a:srgbClr val="7030A0"/>
                    </a:solidFill>
                  </a:tcPr>
                </a:tc>
              </a:tr>
              <a:tr h="25477486">
                <a:tc>
                  <a:txBody>
                    <a:bodyPr/>
                    <a:lstStyle/>
                    <a:p>
                      <a:pPr marL="742950" indent="-742950">
                        <a:buAutoNum type="arabicPeriod"/>
                      </a:pPr>
                      <a:endParaRPr lang="en-US" sz="2000" b="1" i="0" dirty="0" smtClean="0">
                        <a:solidFill>
                          <a:schemeClr val="tx1"/>
                        </a:solidFill>
                      </a:endParaRPr>
                    </a:p>
                    <a:p>
                      <a:pPr marL="742950" indent="-742950">
                        <a:buAutoNum type="arabicPeriod"/>
                      </a:pPr>
                      <a:r>
                        <a:rPr lang="en-US" sz="3600" b="1" i="0" dirty="0" smtClean="0">
                          <a:solidFill>
                            <a:schemeClr val="tx1"/>
                          </a:solidFill>
                        </a:rPr>
                        <a:t>Getting Started</a:t>
                      </a:r>
                    </a:p>
                    <a:p>
                      <a:pPr marL="755650" indent="0">
                        <a:buNone/>
                      </a:pPr>
                      <a:endParaRPr lang="en-US" sz="3600" b="0" i="0" dirty="0" smtClean="0">
                        <a:solidFill>
                          <a:schemeClr val="tx1"/>
                        </a:solidFill>
                      </a:endParaRPr>
                    </a:p>
                    <a:p>
                      <a:pPr marL="755650" indent="0">
                        <a:buNone/>
                      </a:pPr>
                      <a:r>
                        <a:rPr lang="en-US" sz="3600" b="0" i="0" dirty="0" smtClean="0">
                          <a:solidFill>
                            <a:schemeClr val="tx1"/>
                          </a:solidFill>
                        </a:rPr>
                        <a:t>During the 2016 Full Scale Exercise in June, feedback gathered during the SWOT analysis indicated the need for familiarization with the KCHD Emergency</a:t>
                      </a:r>
                      <a:r>
                        <a:rPr lang="en-US" sz="3600" b="0" i="0" baseline="0" dirty="0" smtClean="0">
                          <a:solidFill>
                            <a:schemeClr val="tx1"/>
                          </a:solidFill>
                        </a:rPr>
                        <a:t> Operations Plan (EOP). Staff may not be familiar with the KCHD EOP, and in the event of a public health emergency, this is likely to hinder our ability to respond in a timely and effective manner.</a:t>
                      </a:r>
                      <a:endParaRPr lang="en-US" sz="3600" b="1" i="0" dirty="0" smtClean="0">
                        <a:solidFill>
                          <a:schemeClr val="tx1"/>
                        </a:solidFill>
                      </a:endParaRPr>
                    </a:p>
                    <a:p>
                      <a:pPr marL="742950" indent="-742950">
                        <a:buAutoNum type="arabicPeriod"/>
                      </a:pPr>
                      <a:endParaRPr lang="en-US" sz="3600" b="1" i="0" dirty="0" smtClean="0">
                        <a:solidFill>
                          <a:schemeClr val="tx1"/>
                        </a:solidFill>
                      </a:endParaRPr>
                    </a:p>
                    <a:p>
                      <a:pPr marL="742950" indent="-742950">
                        <a:buAutoNum type="arabicPeriod"/>
                      </a:pPr>
                      <a:endParaRPr lang="en-US" sz="3600" b="1" i="0" dirty="0" smtClean="0">
                        <a:solidFill>
                          <a:schemeClr val="tx1"/>
                        </a:solidFill>
                      </a:endParaRPr>
                    </a:p>
                    <a:p>
                      <a:pPr marL="742950" indent="-742950">
                        <a:buFont typeface="+mj-lt"/>
                        <a:buAutoNum type="arabicPeriod" startAt="2"/>
                      </a:pPr>
                      <a:r>
                        <a:rPr lang="en-US" sz="3600" b="1" i="0" dirty="0" smtClean="0">
                          <a:solidFill>
                            <a:schemeClr val="tx1"/>
                          </a:solidFill>
                        </a:rPr>
                        <a:t>Assemble the Team and Develop</a:t>
                      </a:r>
                      <a:r>
                        <a:rPr lang="en-US" sz="3600" b="1" i="0" baseline="0" dirty="0" smtClean="0">
                          <a:solidFill>
                            <a:schemeClr val="tx1"/>
                          </a:solidFill>
                        </a:rPr>
                        <a:t> Aim Statement</a:t>
                      </a:r>
                      <a:endParaRPr lang="en-US" sz="3600" b="1" i="0" dirty="0" smtClean="0">
                        <a:solidFill>
                          <a:schemeClr val="tx1"/>
                        </a:solidFill>
                      </a:endParaRPr>
                    </a:p>
                    <a:p>
                      <a:pPr marL="755650" marR="0" indent="0" algn="l" defTabSz="3135020" rtl="0" eaLnBrk="1" fontAlgn="auto" latinLnBrk="0" hangingPunct="1">
                        <a:lnSpc>
                          <a:spcPct val="100000"/>
                        </a:lnSpc>
                        <a:spcBef>
                          <a:spcPts val="0"/>
                        </a:spcBef>
                        <a:spcAft>
                          <a:spcPts val="0"/>
                        </a:spcAft>
                        <a:buClrTx/>
                        <a:buSzTx/>
                        <a:buFontTx/>
                        <a:buNone/>
                        <a:tabLst/>
                        <a:defRPr/>
                      </a:pPr>
                      <a:endParaRPr lang="en-US" sz="3600" b="0" i="0" dirty="0" smtClean="0">
                        <a:solidFill>
                          <a:schemeClr val="tx1"/>
                        </a:solidFill>
                      </a:endParaRPr>
                    </a:p>
                    <a:p>
                      <a:pPr marL="755650" marR="0" indent="0" algn="l" defTabSz="3135020" rtl="0" eaLnBrk="1" fontAlgn="auto" latinLnBrk="0" hangingPunct="1">
                        <a:lnSpc>
                          <a:spcPct val="100000"/>
                        </a:lnSpc>
                        <a:spcBef>
                          <a:spcPts val="0"/>
                        </a:spcBef>
                        <a:spcAft>
                          <a:spcPts val="0"/>
                        </a:spcAft>
                        <a:buClrTx/>
                        <a:buSzTx/>
                        <a:buFontTx/>
                        <a:buNone/>
                        <a:tabLst/>
                        <a:defRPr/>
                      </a:pPr>
                      <a:r>
                        <a:rPr lang="en-US" sz="3600" b="0" i="0" dirty="0" smtClean="0">
                          <a:solidFill>
                            <a:schemeClr val="tx1"/>
                          </a:solidFill>
                        </a:rPr>
                        <a:t>The staff of the Office of Community</a:t>
                      </a:r>
                      <a:r>
                        <a:rPr lang="en-US" sz="3600" b="0" i="0" baseline="0" dirty="0" smtClean="0">
                          <a:solidFill>
                            <a:schemeClr val="tx1"/>
                          </a:solidFill>
                        </a:rPr>
                        <a:t> Health Resources were involved in the project.</a:t>
                      </a:r>
                      <a:endParaRPr lang="en-US" sz="3600" b="0" i="0" dirty="0" smtClean="0">
                        <a:solidFill>
                          <a:schemeClr val="tx1"/>
                        </a:solidFill>
                      </a:endParaRPr>
                    </a:p>
                    <a:p>
                      <a:pPr marL="755650" marR="0" indent="0" algn="l" defTabSz="3135020" rtl="0" eaLnBrk="1" fontAlgn="auto" latinLnBrk="0" hangingPunct="1">
                        <a:lnSpc>
                          <a:spcPct val="100000"/>
                        </a:lnSpc>
                        <a:spcBef>
                          <a:spcPts val="0"/>
                        </a:spcBef>
                        <a:spcAft>
                          <a:spcPts val="0"/>
                        </a:spcAft>
                        <a:buClrTx/>
                        <a:buSzTx/>
                        <a:buFontTx/>
                        <a:buNone/>
                        <a:tabLst/>
                        <a:defRPr/>
                      </a:pPr>
                      <a:endParaRPr lang="en-US" sz="3600" b="0" i="0" dirty="0" smtClean="0">
                        <a:solidFill>
                          <a:schemeClr val="tx1"/>
                        </a:solidFill>
                      </a:endParaRPr>
                    </a:p>
                    <a:p>
                      <a:pPr marL="755650" marR="0" indent="0" algn="l" defTabSz="3135020" rtl="0" eaLnBrk="1" fontAlgn="auto" latinLnBrk="0" hangingPunct="1">
                        <a:lnSpc>
                          <a:spcPct val="100000"/>
                        </a:lnSpc>
                        <a:spcBef>
                          <a:spcPts val="0"/>
                        </a:spcBef>
                        <a:spcAft>
                          <a:spcPts val="0"/>
                        </a:spcAft>
                        <a:buClrTx/>
                        <a:buSzTx/>
                        <a:buFontTx/>
                        <a:buNone/>
                        <a:tabLst/>
                        <a:defRPr/>
                      </a:pPr>
                      <a:r>
                        <a:rPr lang="en-US" sz="3600" b="0" i="0" dirty="0" smtClean="0">
                          <a:solidFill>
                            <a:schemeClr val="tx1"/>
                          </a:solidFill>
                        </a:rPr>
                        <a:t>There will be a 40% improvement in the average score obtained on tests regarding the EOP.</a:t>
                      </a:r>
                      <a:endParaRPr lang="en-US" sz="3600" b="1" i="0" dirty="0" smtClean="0">
                        <a:solidFill>
                          <a:schemeClr val="tx1"/>
                        </a:solidFill>
                      </a:endParaRPr>
                    </a:p>
                    <a:p>
                      <a:pPr marL="742950" indent="-742950">
                        <a:buAutoNum type="arabicPeriod"/>
                      </a:pPr>
                      <a:endParaRPr lang="en-US" sz="3600" b="1" i="0" dirty="0" smtClean="0">
                        <a:solidFill>
                          <a:schemeClr val="tx1"/>
                        </a:solidFill>
                      </a:endParaRPr>
                    </a:p>
                    <a:p>
                      <a:pPr marL="742950" indent="-742950">
                        <a:buAutoNum type="arabicPeriod"/>
                      </a:pPr>
                      <a:endParaRPr lang="en-US" sz="3600" b="1" i="0" dirty="0" smtClean="0">
                        <a:solidFill>
                          <a:schemeClr val="tx1"/>
                        </a:solidFill>
                      </a:endParaRPr>
                    </a:p>
                    <a:p>
                      <a:pPr marL="742950" indent="-742950">
                        <a:buAutoNum type="arabicPeriod"/>
                      </a:pPr>
                      <a:endParaRPr lang="en-US" sz="3600" b="1" i="0" dirty="0" smtClean="0">
                        <a:solidFill>
                          <a:schemeClr val="tx1"/>
                        </a:solidFill>
                      </a:endParaRPr>
                    </a:p>
                    <a:p>
                      <a:pPr marL="742950" indent="-742950">
                        <a:buAutoNum type="arabicPeriod"/>
                      </a:pPr>
                      <a:endParaRPr lang="en-US" sz="3600" b="1" i="0" dirty="0" smtClean="0">
                        <a:solidFill>
                          <a:schemeClr val="tx1"/>
                        </a:solidFill>
                      </a:endParaRPr>
                    </a:p>
                    <a:p>
                      <a:pPr marL="742950" indent="-742950">
                        <a:buFont typeface="+mj-lt"/>
                        <a:buAutoNum type="arabicPeriod" startAt="3"/>
                      </a:pPr>
                      <a:r>
                        <a:rPr lang="en-US" sz="3600" b="1" i="0" dirty="0" smtClean="0">
                          <a:solidFill>
                            <a:schemeClr val="tx1"/>
                          </a:solidFill>
                        </a:rPr>
                        <a:t>Examine the Current Approach</a:t>
                      </a:r>
                    </a:p>
                    <a:p>
                      <a:pPr marL="676275" marR="0" indent="0" algn="l" defTabSz="3135020" rtl="0" eaLnBrk="1" fontAlgn="auto" latinLnBrk="0" hangingPunct="1">
                        <a:lnSpc>
                          <a:spcPct val="100000"/>
                        </a:lnSpc>
                        <a:spcBef>
                          <a:spcPts val="0"/>
                        </a:spcBef>
                        <a:spcAft>
                          <a:spcPts val="0"/>
                        </a:spcAft>
                        <a:buClrTx/>
                        <a:buSzTx/>
                        <a:buFontTx/>
                        <a:buNone/>
                        <a:tabLst/>
                        <a:defRPr/>
                      </a:pPr>
                      <a:endParaRPr lang="en-US" sz="3600" b="0" i="0" dirty="0" smtClean="0">
                        <a:solidFill>
                          <a:schemeClr val="tx1"/>
                        </a:solidFill>
                      </a:endParaRPr>
                    </a:p>
                    <a:p>
                      <a:pPr marL="676275" marR="0" indent="0" algn="l" defTabSz="3135020" rtl="0" eaLnBrk="1" fontAlgn="auto" latinLnBrk="0" hangingPunct="1">
                        <a:lnSpc>
                          <a:spcPct val="100000"/>
                        </a:lnSpc>
                        <a:spcBef>
                          <a:spcPts val="0"/>
                        </a:spcBef>
                        <a:spcAft>
                          <a:spcPts val="0"/>
                        </a:spcAft>
                        <a:buClrTx/>
                        <a:buSzTx/>
                        <a:buFontTx/>
                        <a:buNone/>
                        <a:tabLst/>
                        <a:defRPr/>
                      </a:pPr>
                      <a:r>
                        <a:rPr lang="en-US" sz="3600" b="0" i="0" dirty="0" smtClean="0">
                          <a:solidFill>
                            <a:schemeClr val="tx1"/>
                          </a:solidFill>
                        </a:rPr>
                        <a:t>Currently, there is no approach or process flow for educating KCHD staff about the EOP.</a:t>
                      </a:r>
                      <a:endParaRPr lang="en-US" sz="3600" b="1" i="0" dirty="0" smtClean="0">
                        <a:solidFill>
                          <a:schemeClr val="tx1"/>
                        </a:solidFill>
                      </a:endParaRPr>
                    </a:p>
                    <a:p>
                      <a:pPr marL="742950" indent="-742950">
                        <a:buAutoNum type="arabicPeriod"/>
                      </a:pPr>
                      <a:endParaRPr lang="en-US" sz="3600" b="1" i="0" dirty="0" smtClean="0">
                        <a:solidFill>
                          <a:schemeClr val="tx1"/>
                        </a:solidFill>
                      </a:endParaRPr>
                    </a:p>
                    <a:p>
                      <a:pPr marL="742950" indent="-742950">
                        <a:buAutoNum type="arabicPeriod"/>
                      </a:pPr>
                      <a:endParaRPr lang="en-US" sz="3600" b="1" i="0" dirty="0" smtClean="0">
                        <a:solidFill>
                          <a:schemeClr val="tx1"/>
                        </a:solidFill>
                      </a:endParaRPr>
                    </a:p>
                    <a:p>
                      <a:pPr marL="742950" indent="-742950">
                        <a:buAutoNum type="arabicPeriod"/>
                      </a:pPr>
                      <a:endParaRPr lang="en-US" sz="3600" b="1" i="0" dirty="0" smtClean="0">
                        <a:solidFill>
                          <a:schemeClr val="tx1"/>
                        </a:solidFill>
                      </a:endParaRPr>
                    </a:p>
                    <a:p>
                      <a:pPr marL="742950" indent="-742950">
                        <a:buAutoNum type="arabicPeriod"/>
                      </a:pPr>
                      <a:endParaRPr lang="en-US" sz="3600" b="1" i="0" dirty="0" smtClean="0">
                        <a:solidFill>
                          <a:schemeClr val="tx1"/>
                        </a:solidFill>
                      </a:endParaRPr>
                    </a:p>
                    <a:p>
                      <a:pPr marL="742950" indent="-742950">
                        <a:buFont typeface="+mj-lt"/>
                        <a:buAutoNum type="arabicPeriod" startAt="4"/>
                      </a:pPr>
                      <a:r>
                        <a:rPr lang="en-US" sz="3600" b="1" i="0" dirty="0" smtClean="0">
                          <a:solidFill>
                            <a:schemeClr val="tx1"/>
                          </a:solidFill>
                        </a:rPr>
                        <a:t>Identify Potential</a:t>
                      </a:r>
                      <a:r>
                        <a:rPr lang="en-US" sz="3600" b="1" i="0" baseline="0" dirty="0" smtClean="0">
                          <a:solidFill>
                            <a:schemeClr val="tx1"/>
                          </a:solidFill>
                        </a:rPr>
                        <a:t> Solutions </a:t>
                      </a:r>
                    </a:p>
                    <a:p>
                      <a:pPr marL="795338" marR="0" indent="0" algn="l" defTabSz="3135020" rtl="0" eaLnBrk="1" fontAlgn="auto" latinLnBrk="0" hangingPunct="1">
                        <a:lnSpc>
                          <a:spcPct val="100000"/>
                        </a:lnSpc>
                        <a:spcBef>
                          <a:spcPts val="0"/>
                        </a:spcBef>
                        <a:spcAft>
                          <a:spcPts val="0"/>
                        </a:spcAft>
                        <a:buClrTx/>
                        <a:buSzTx/>
                        <a:buFontTx/>
                        <a:buNone/>
                        <a:tabLst/>
                        <a:defRPr/>
                      </a:pPr>
                      <a:endParaRPr lang="en-US" sz="3600" b="0" i="0" baseline="0" dirty="0" smtClean="0">
                        <a:solidFill>
                          <a:schemeClr val="tx1"/>
                        </a:solidFill>
                      </a:endParaRPr>
                    </a:p>
                    <a:p>
                      <a:pPr marL="795338" marR="0" indent="0" algn="l" defTabSz="3135020" rtl="0" eaLnBrk="1" fontAlgn="auto" latinLnBrk="0" hangingPunct="1">
                        <a:lnSpc>
                          <a:spcPct val="100000"/>
                        </a:lnSpc>
                        <a:spcBef>
                          <a:spcPts val="0"/>
                        </a:spcBef>
                        <a:spcAft>
                          <a:spcPts val="0"/>
                        </a:spcAft>
                        <a:buClrTx/>
                        <a:buSzTx/>
                        <a:buFontTx/>
                        <a:buNone/>
                        <a:tabLst/>
                        <a:defRPr/>
                      </a:pPr>
                      <a:r>
                        <a:rPr lang="en-US" sz="3600" b="0" i="0" baseline="0" dirty="0" smtClean="0">
                          <a:solidFill>
                            <a:schemeClr val="tx1"/>
                          </a:solidFill>
                        </a:rPr>
                        <a:t>Root cause analysis identified the principle problem to be that there is no current process for educating staff about the KCHD EOP. OCHR determined the best course of action would be to first create a training that could be available to staff for reviewing the contents of the EOP. After considering various platforms that could be used for training (e.g., PowerPoint, In-Person trainings), OCHR elected to use SlideRocket as a means to train staff.</a:t>
                      </a:r>
                      <a:endParaRPr lang="en-US" sz="3600" b="0" i="0" dirty="0" smtClean="0">
                        <a:solidFill>
                          <a:schemeClr val="tx1"/>
                        </a:solidFill>
                      </a:endParaRPr>
                    </a:p>
                    <a:p>
                      <a:pPr marL="742950" indent="-742950">
                        <a:buAutoNum type="arabicPeriod"/>
                      </a:pPr>
                      <a:endParaRPr lang="en-US" sz="3600" b="1" i="0" baseline="0" dirty="0" smtClean="0">
                        <a:solidFill>
                          <a:schemeClr val="tx1"/>
                        </a:solidFill>
                      </a:endParaRPr>
                    </a:p>
                    <a:p>
                      <a:pPr marL="742950" indent="-742950">
                        <a:buAutoNum type="arabicPeriod"/>
                      </a:pPr>
                      <a:endParaRPr lang="en-US" sz="3600" b="1" i="0" baseline="0" dirty="0" smtClean="0">
                        <a:solidFill>
                          <a:schemeClr val="tx1"/>
                        </a:solidFill>
                      </a:endParaRPr>
                    </a:p>
                    <a:p>
                      <a:pPr marL="742950" indent="-742950">
                        <a:buAutoNum type="arabicPeriod"/>
                      </a:pPr>
                      <a:endParaRPr lang="en-US" sz="3600" b="1" i="0" baseline="0" dirty="0" smtClean="0">
                        <a:solidFill>
                          <a:schemeClr val="tx1"/>
                        </a:solidFill>
                      </a:endParaRPr>
                    </a:p>
                    <a:p>
                      <a:pPr marL="742950" indent="-742950">
                        <a:buAutoNum type="arabicPeriod"/>
                      </a:pPr>
                      <a:endParaRPr lang="en-US" sz="3600" b="1" i="0" baseline="0" dirty="0" smtClean="0">
                        <a:solidFill>
                          <a:schemeClr val="tx1"/>
                        </a:solidFill>
                      </a:endParaRPr>
                    </a:p>
                    <a:p>
                      <a:pPr marL="742950" indent="-742950">
                        <a:buAutoNum type="arabicPeriod"/>
                      </a:pPr>
                      <a:endParaRPr lang="en-US" sz="3600" b="1" i="0" baseline="0" dirty="0" smtClean="0">
                        <a:solidFill>
                          <a:schemeClr val="tx1"/>
                        </a:solidFill>
                      </a:endParaRPr>
                    </a:p>
                    <a:p>
                      <a:pPr marL="742950" indent="-742950">
                        <a:buFont typeface="+mj-lt"/>
                        <a:buAutoNum type="arabicPeriod" startAt="5"/>
                      </a:pPr>
                      <a:r>
                        <a:rPr lang="en-US" sz="3600" b="1" i="0" baseline="0" dirty="0" smtClean="0">
                          <a:solidFill>
                            <a:schemeClr val="tx1"/>
                          </a:solidFill>
                        </a:rPr>
                        <a:t>Develop an Improvement Theory</a:t>
                      </a:r>
                      <a:endParaRPr lang="en-US" sz="3600" b="1" i="0" dirty="0" smtClean="0">
                        <a:solidFill>
                          <a:schemeClr val="tx1"/>
                        </a:solidFill>
                      </a:endParaRPr>
                    </a:p>
                    <a:p>
                      <a:pPr marL="795338" marR="0" indent="0" algn="l" defTabSz="3135020" rtl="0" eaLnBrk="1" fontAlgn="auto" latinLnBrk="0" hangingPunct="1">
                        <a:lnSpc>
                          <a:spcPct val="100000"/>
                        </a:lnSpc>
                        <a:spcBef>
                          <a:spcPts val="0"/>
                        </a:spcBef>
                        <a:spcAft>
                          <a:spcPts val="0"/>
                        </a:spcAft>
                        <a:buClrTx/>
                        <a:buSzTx/>
                        <a:buFontTx/>
                        <a:buNone/>
                        <a:tabLst/>
                        <a:defRPr/>
                      </a:pPr>
                      <a:r>
                        <a:rPr lang="en-US" sz="3600" b="0" i="0" baseline="0" dirty="0" smtClean="0">
                          <a:solidFill>
                            <a:schemeClr val="tx1"/>
                          </a:solidFill>
                        </a:rPr>
                        <a:t>By developing a training to educate staff about the Base Plan and SNS sections of the EOP,  we will increase staff knowledge and familiarity with those sections of the EOP than compared to without any training</a:t>
                      </a:r>
                      <a:r>
                        <a:rPr lang="en-US" sz="3600" b="0" i="0" baseline="0" smtClean="0">
                          <a:solidFill>
                            <a:schemeClr val="tx1"/>
                          </a:solidFill>
                        </a:rPr>
                        <a:t>.  </a:t>
                      </a:r>
                      <a:endParaRPr lang="en-US" sz="3600" b="1" i="0" baseline="0" dirty="0" smtClean="0">
                        <a:solidFill>
                          <a:srgbClr val="002060"/>
                        </a:solidFill>
                      </a:endParaRPr>
                    </a:p>
                    <a:p>
                      <a:pPr marL="1143000" indent="-1143000">
                        <a:buAutoNum type="arabicPeriod"/>
                      </a:pPr>
                      <a:endParaRPr lang="en-US" sz="6000" i="0" baseline="0" dirty="0" smtClean="0">
                        <a:solidFill>
                          <a:schemeClr val="tx1"/>
                        </a:solidFill>
                      </a:endParaRPr>
                    </a:p>
                    <a:p>
                      <a:pPr marL="57150" indent="-57150"/>
                      <a:endParaRPr lang="en-US" sz="2000" i="1" baseline="0" dirty="0" smtClean="0">
                        <a:solidFill>
                          <a:srgbClr val="002060"/>
                        </a:solidFill>
                      </a:endParaRPr>
                    </a:p>
                  </a:txBody>
                  <a:tcPr marL="142240" marR="142240" marT="68580" marB="68580">
                    <a:solidFill>
                      <a:srgbClr val="E5F8FF"/>
                    </a:solidFill>
                  </a:tcPr>
                </a:tc>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3806117086"/>
              </p:ext>
            </p:extLst>
          </p:nvPr>
        </p:nvGraphicFramePr>
        <p:xfrm>
          <a:off x="34707443" y="4421644"/>
          <a:ext cx="15809312" cy="11041223"/>
        </p:xfrm>
        <a:graphic>
          <a:graphicData uri="http://schemas.openxmlformats.org/drawingml/2006/table">
            <a:tbl>
              <a:tblPr firstRow="1" bandRow="1">
                <a:tableStyleId>{5C22544A-7EE6-4342-B048-85BDC9FD1C3A}</a:tableStyleId>
              </a:tblPr>
              <a:tblGrid>
                <a:gridCol w="15809312"/>
              </a:tblGrid>
              <a:tr h="2138182">
                <a:tc>
                  <a:txBody>
                    <a:bodyPr/>
                    <a:lstStyle/>
                    <a:p>
                      <a:pPr algn="ctr"/>
                      <a:r>
                        <a:rPr lang="en-US" sz="7200" b="1" cap="small" baseline="0" dirty="0" smtClean="0"/>
                        <a:t>Check </a:t>
                      </a:r>
                    </a:p>
                    <a:p>
                      <a:pPr algn="ctr"/>
                      <a:r>
                        <a:rPr lang="en-US" sz="4800" b="0" baseline="0" dirty="0" smtClean="0"/>
                        <a:t>use data to study results of the test</a:t>
                      </a:r>
                      <a:endParaRPr lang="en-US" sz="4800" dirty="0"/>
                    </a:p>
                  </a:txBody>
                  <a:tcPr marL="142240" marR="142240" marT="68580" marB="68580">
                    <a:solidFill>
                      <a:srgbClr val="7030A0"/>
                    </a:solidFill>
                  </a:tcPr>
                </a:tc>
              </a:tr>
              <a:tr h="8903041">
                <a:tc>
                  <a:txBody>
                    <a:bodyPr/>
                    <a:lstStyle/>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2000" b="0" kern="1200" dirty="0" smtClean="0">
                        <a:solidFill>
                          <a:srgbClr val="002060"/>
                        </a:solidFill>
                        <a:latin typeface="+mn-lt"/>
                        <a:ea typeface="+mn-ea"/>
                        <a:cs typeface="+mn-cs"/>
                      </a:endParaRPr>
                    </a:p>
                    <a:p>
                      <a:pPr marL="742950" marR="0" indent="-74295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4000" b="1" baseline="0" dirty="0" smtClean="0">
                          <a:solidFill>
                            <a:schemeClr val="tx1"/>
                          </a:solidFill>
                        </a:rPr>
                        <a:t>Check the Results </a:t>
                      </a:r>
                    </a:p>
                    <a:p>
                      <a:pPr marL="755650" marR="0" indent="0" algn="l" defTabSz="914400" rtl="0" eaLnBrk="1" fontAlgn="auto" latinLnBrk="0" hangingPunct="1">
                        <a:lnSpc>
                          <a:spcPct val="100000"/>
                        </a:lnSpc>
                        <a:spcBef>
                          <a:spcPts val="0"/>
                        </a:spcBef>
                        <a:spcAft>
                          <a:spcPts val="0"/>
                        </a:spcAft>
                        <a:buClrTx/>
                        <a:buSzTx/>
                        <a:buFont typeface="+mj-lt"/>
                        <a:buNone/>
                        <a:tabLst/>
                        <a:defRPr/>
                      </a:pPr>
                      <a:endParaRPr lang="en-US" sz="4000" b="0" i="0" dirty="0" smtClean="0">
                        <a:solidFill>
                          <a:schemeClr val="tx1"/>
                        </a:solidFill>
                      </a:endParaRPr>
                    </a:p>
                    <a:p>
                      <a:pPr marL="755650" marR="0" indent="0" algn="l" defTabSz="914400" rtl="0" eaLnBrk="1" fontAlgn="auto" latinLnBrk="0" hangingPunct="1">
                        <a:lnSpc>
                          <a:spcPct val="100000"/>
                        </a:lnSpc>
                        <a:spcBef>
                          <a:spcPts val="0"/>
                        </a:spcBef>
                        <a:spcAft>
                          <a:spcPts val="0"/>
                        </a:spcAft>
                        <a:buClrTx/>
                        <a:buSzTx/>
                        <a:buFont typeface="+mj-lt"/>
                        <a:buNone/>
                        <a:tabLst/>
                        <a:defRPr/>
                      </a:pPr>
                      <a:r>
                        <a:rPr lang="en-US" sz="4000" b="0" i="0" dirty="0" smtClean="0">
                          <a:solidFill>
                            <a:schemeClr val="tx1"/>
                          </a:solidFill>
                        </a:rPr>
                        <a:t>The</a:t>
                      </a:r>
                      <a:r>
                        <a:rPr lang="en-US" sz="4000" b="0" i="0" baseline="0" dirty="0" smtClean="0">
                          <a:solidFill>
                            <a:schemeClr val="tx1"/>
                          </a:solidFill>
                        </a:rPr>
                        <a:t> average scores on the pretest were 60.1% for the Base Plan and 49.1% for the SNS Plan. Therefore, the target scores for the post-tests on the Base Plan and SNS Plan post-tests would need to be 84.1% and 68.6%, respectively.</a:t>
                      </a:r>
                    </a:p>
                    <a:p>
                      <a:pPr marL="755650" marR="0" indent="0" algn="l" defTabSz="914400" rtl="0" eaLnBrk="1" fontAlgn="auto" latinLnBrk="0" hangingPunct="1">
                        <a:lnSpc>
                          <a:spcPct val="100000"/>
                        </a:lnSpc>
                        <a:spcBef>
                          <a:spcPts val="0"/>
                        </a:spcBef>
                        <a:spcAft>
                          <a:spcPts val="0"/>
                        </a:spcAft>
                        <a:buClrTx/>
                        <a:buSzTx/>
                        <a:buFont typeface="+mj-lt"/>
                        <a:buNone/>
                        <a:tabLst/>
                        <a:defRPr/>
                      </a:pPr>
                      <a:endParaRPr lang="en-US" sz="4000" b="0" i="0" baseline="0" dirty="0" smtClean="0">
                        <a:solidFill>
                          <a:schemeClr val="tx1"/>
                        </a:solidFill>
                      </a:endParaRPr>
                    </a:p>
                    <a:p>
                      <a:pPr marL="755650" marR="0" indent="0" algn="l" defTabSz="914400" rtl="0" eaLnBrk="1" fontAlgn="auto" latinLnBrk="0" hangingPunct="1">
                        <a:lnSpc>
                          <a:spcPct val="100000"/>
                        </a:lnSpc>
                        <a:spcBef>
                          <a:spcPts val="0"/>
                        </a:spcBef>
                        <a:spcAft>
                          <a:spcPts val="0"/>
                        </a:spcAft>
                        <a:buClrTx/>
                        <a:buSzTx/>
                        <a:buFont typeface="+mj-lt"/>
                        <a:buNone/>
                        <a:tabLst/>
                        <a:defRPr/>
                      </a:pPr>
                      <a:r>
                        <a:rPr lang="en-US" sz="4000" b="0" i="0" baseline="0" dirty="0" smtClean="0">
                          <a:solidFill>
                            <a:schemeClr val="tx1"/>
                          </a:solidFill>
                        </a:rPr>
                        <a:t>The average post-test score was 85.3% for the Base Plan, and 75.7% for the SNS Plan. This indicates an improvement of 42.0% and 54.1% for the Base Plan and SNS Plan test scores, thus exceeding our initial goals.</a:t>
                      </a:r>
                    </a:p>
                    <a:p>
                      <a:pPr marL="755650" marR="0" indent="0" algn="l" defTabSz="914400" rtl="0" eaLnBrk="1" fontAlgn="auto" latinLnBrk="0" hangingPunct="1">
                        <a:lnSpc>
                          <a:spcPct val="100000"/>
                        </a:lnSpc>
                        <a:spcBef>
                          <a:spcPts val="0"/>
                        </a:spcBef>
                        <a:spcAft>
                          <a:spcPts val="0"/>
                        </a:spcAft>
                        <a:buClrTx/>
                        <a:buSzTx/>
                        <a:buFont typeface="+mj-lt"/>
                        <a:buNone/>
                        <a:tabLst/>
                        <a:defRPr/>
                      </a:pPr>
                      <a:endParaRPr lang="en-US" sz="4000" b="0" i="0" baseline="0" dirty="0" smtClean="0">
                        <a:solidFill>
                          <a:schemeClr val="tx1"/>
                        </a:solidFill>
                      </a:endParaRPr>
                    </a:p>
                    <a:p>
                      <a:pPr marL="742950" marR="0" indent="-742950" algn="l" defTabSz="914400" rtl="0" eaLnBrk="1" fontAlgn="auto" latinLnBrk="0" hangingPunct="1">
                        <a:lnSpc>
                          <a:spcPct val="100000"/>
                        </a:lnSpc>
                        <a:spcBef>
                          <a:spcPts val="0"/>
                        </a:spcBef>
                        <a:spcAft>
                          <a:spcPts val="0"/>
                        </a:spcAft>
                        <a:buClrTx/>
                        <a:buSzTx/>
                        <a:buFont typeface="+mj-lt"/>
                        <a:buAutoNum type="arabicPeriod" startAt="7"/>
                        <a:tabLst/>
                        <a:defRPr/>
                      </a:pPr>
                      <a:endParaRPr lang="en-US" sz="4000" b="1" kern="1200" baseline="0" dirty="0" smtClean="0">
                        <a:solidFill>
                          <a:schemeClr val="tx1"/>
                        </a:solidFill>
                        <a:latin typeface="+mn-lt"/>
                        <a:ea typeface="+mn-ea"/>
                        <a:cs typeface="+mn-cs"/>
                      </a:endParaRPr>
                    </a:p>
                  </a:txBody>
                  <a:tcPr marL="142240" marR="142240" marT="68580" marB="68580">
                    <a:solidFill>
                      <a:srgbClr val="E5F8FF"/>
                    </a:solidFill>
                  </a:tcPr>
                </a:tc>
              </a:tr>
            </a:tbl>
          </a:graphicData>
        </a:graphic>
      </p:graphicFrame>
      <p:graphicFrame>
        <p:nvGraphicFramePr>
          <p:cNvPr id="64" name="Table 63"/>
          <p:cNvGraphicFramePr>
            <a:graphicFrameLocks noGrp="1"/>
          </p:cNvGraphicFramePr>
          <p:nvPr>
            <p:extLst>
              <p:ext uri="{D42A27DB-BD31-4B8C-83A1-F6EECF244321}">
                <p14:modId xmlns:p14="http://schemas.microsoft.com/office/powerpoint/2010/main" val="3879579605"/>
              </p:ext>
            </p:extLst>
          </p:nvPr>
        </p:nvGraphicFramePr>
        <p:xfrm>
          <a:off x="34807052" y="15868500"/>
          <a:ext cx="15622711" cy="16404745"/>
        </p:xfrm>
        <a:graphic>
          <a:graphicData uri="http://schemas.openxmlformats.org/drawingml/2006/table">
            <a:tbl>
              <a:tblPr firstRow="1" bandRow="1">
                <a:tableStyleId>{5C22544A-7EE6-4342-B048-85BDC9FD1C3A}</a:tableStyleId>
              </a:tblPr>
              <a:tblGrid>
                <a:gridCol w="15622711"/>
              </a:tblGrid>
              <a:tr h="2627018">
                <a:tc>
                  <a:txBody>
                    <a:bodyPr/>
                    <a:lstStyle/>
                    <a:p>
                      <a:pPr algn="ctr"/>
                      <a:r>
                        <a:rPr lang="en-US" sz="7200" b="1" cap="small" baseline="0" dirty="0" smtClean="0"/>
                        <a:t>Act</a:t>
                      </a:r>
                    </a:p>
                    <a:p>
                      <a:pPr algn="ctr"/>
                      <a:r>
                        <a:rPr lang="en-US" sz="4800" b="0" dirty="0" smtClean="0"/>
                        <a:t>standardize</a:t>
                      </a:r>
                      <a:r>
                        <a:rPr lang="en-US" sz="4800" b="0" baseline="0" dirty="0" smtClean="0"/>
                        <a:t> the improvement </a:t>
                      </a:r>
                      <a:br>
                        <a:rPr lang="en-US" sz="4800" b="0" baseline="0" dirty="0" smtClean="0"/>
                      </a:br>
                      <a:r>
                        <a:rPr lang="en-US" sz="4800" b="0" baseline="0" dirty="0" smtClean="0"/>
                        <a:t>and establish future plans</a:t>
                      </a:r>
                      <a:endParaRPr lang="en-US" sz="4800" dirty="0"/>
                    </a:p>
                  </a:txBody>
                  <a:tcPr marL="142240" marR="142240" marT="68580" marB="68580">
                    <a:solidFill>
                      <a:srgbClr val="7030A0"/>
                    </a:solidFill>
                  </a:tcPr>
                </a:tc>
              </a:tr>
              <a:tr h="13707265">
                <a:tc>
                  <a:txBody>
                    <a:bodyPr/>
                    <a:lstStyle/>
                    <a:p>
                      <a:pPr marL="176213" indent="-176213">
                        <a:buFont typeface="Arial" pitchFamily="34" charset="0"/>
                        <a:buChar char="•"/>
                      </a:pPr>
                      <a:endParaRPr lang="en-US" sz="2000" dirty="0" smtClean="0">
                        <a:solidFill>
                          <a:srgbClr val="002060"/>
                        </a:solidFill>
                      </a:endParaRPr>
                    </a:p>
                    <a:p>
                      <a:pPr marL="742950" indent="-742950">
                        <a:buFont typeface="+mj-lt"/>
                        <a:buAutoNum type="arabicPeriod" startAt="8"/>
                      </a:pPr>
                      <a:r>
                        <a:rPr lang="en-US" sz="4000" b="1" baseline="0" dirty="0" smtClean="0">
                          <a:solidFill>
                            <a:schemeClr val="tx1"/>
                          </a:solidFill>
                        </a:rPr>
                        <a:t>Standardize the Improvement or Develop New </a:t>
                      </a:r>
                      <a:r>
                        <a:rPr lang="en-US" sz="3600" b="1" baseline="0" dirty="0" smtClean="0">
                          <a:solidFill>
                            <a:schemeClr val="tx1"/>
                          </a:solidFill>
                        </a:rPr>
                        <a:t>Theory</a:t>
                      </a:r>
                    </a:p>
                    <a:p>
                      <a:pPr marL="1567510" lvl="1" indent="0">
                        <a:buFont typeface="+mj-lt"/>
                        <a:buNone/>
                      </a:pPr>
                      <a:endParaRPr lang="en-US" sz="3600" b="0" i="0" baseline="0" dirty="0" smtClean="0">
                        <a:solidFill>
                          <a:schemeClr val="tx1"/>
                        </a:solidFill>
                      </a:endParaRPr>
                    </a:p>
                    <a:p>
                      <a:pPr marL="1567510" lvl="1" indent="0">
                        <a:buFont typeface="+mj-lt"/>
                        <a:buNone/>
                      </a:pPr>
                      <a:r>
                        <a:rPr lang="en-US" sz="3600" b="0" i="0" baseline="0" dirty="0" smtClean="0">
                          <a:solidFill>
                            <a:schemeClr val="tx1"/>
                          </a:solidFill>
                        </a:rPr>
                        <a:t>In order to standardize the improvement in familiarity with the Base Plan and SNS Plan that resulted from these trainings, the team will work to develop similar trainings for the remaining sections of the EOP. The staff’s familiarity with the EOP will be continually tested during exercises and drills for emergency preparedness.</a:t>
                      </a:r>
                      <a:endParaRPr lang="en-US" sz="3600" b="1" baseline="0" dirty="0" smtClean="0">
                        <a:solidFill>
                          <a:schemeClr val="tx1"/>
                        </a:solidFill>
                      </a:endParaRPr>
                    </a:p>
                    <a:p>
                      <a:pPr marL="742950" indent="-742950">
                        <a:buFont typeface="+mj-lt"/>
                        <a:buAutoNum type="arabicPeriod" startAt="8"/>
                      </a:pPr>
                      <a:endParaRPr lang="en-US" sz="3600" b="1" baseline="0" dirty="0" smtClean="0">
                        <a:solidFill>
                          <a:schemeClr val="tx1"/>
                        </a:solidFill>
                      </a:endParaRPr>
                    </a:p>
                    <a:p>
                      <a:pPr marL="742950" indent="-742950">
                        <a:buFont typeface="+mj-lt"/>
                        <a:buAutoNum type="arabicPeriod" startAt="8"/>
                      </a:pPr>
                      <a:endParaRPr lang="en-US" sz="3600" b="1" baseline="0" dirty="0" smtClean="0">
                        <a:solidFill>
                          <a:schemeClr val="tx1"/>
                        </a:solidFill>
                      </a:endParaRPr>
                    </a:p>
                    <a:p>
                      <a:pPr marL="742950" indent="-742950">
                        <a:buFont typeface="+mj-lt"/>
                        <a:buAutoNum type="arabicPeriod" startAt="8"/>
                      </a:pPr>
                      <a:endParaRPr lang="en-US" sz="3600" b="1" baseline="0" dirty="0" smtClean="0">
                        <a:solidFill>
                          <a:schemeClr val="tx1"/>
                        </a:solidFill>
                      </a:endParaRPr>
                    </a:p>
                    <a:p>
                      <a:pPr marL="742950" marR="0" indent="-742950" algn="l" defTabSz="3135020" rtl="0" eaLnBrk="1" fontAlgn="auto" latinLnBrk="0" hangingPunct="1">
                        <a:lnSpc>
                          <a:spcPct val="100000"/>
                        </a:lnSpc>
                        <a:spcBef>
                          <a:spcPts val="0"/>
                        </a:spcBef>
                        <a:spcAft>
                          <a:spcPts val="0"/>
                        </a:spcAft>
                        <a:buClrTx/>
                        <a:buSzTx/>
                        <a:buFont typeface="+mj-lt"/>
                        <a:buAutoNum type="arabicPeriod" startAt="9"/>
                        <a:tabLst/>
                        <a:defRPr/>
                      </a:pPr>
                      <a:r>
                        <a:rPr lang="en-US" sz="3600" b="1" baseline="0" dirty="0" smtClean="0">
                          <a:solidFill>
                            <a:schemeClr val="tx1"/>
                          </a:solidFill>
                        </a:rPr>
                        <a:t>Establish Future Plan and Process Owner</a:t>
                      </a:r>
                    </a:p>
                    <a:p>
                      <a:pPr marL="1567510" lvl="1" indent="0">
                        <a:buFont typeface="+mj-lt"/>
                        <a:buNone/>
                      </a:pPr>
                      <a:endParaRPr lang="en-US" sz="3600" b="0" baseline="0" dirty="0" smtClean="0">
                        <a:solidFill>
                          <a:schemeClr val="tx1"/>
                        </a:solidFill>
                      </a:endParaRPr>
                    </a:p>
                    <a:p>
                      <a:pPr marL="1567510" lvl="1" indent="0">
                        <a:buFont typeface="+mj-lt"/>
                        <a:buNone/>
                      </a:pPr>
                      <a:r>
                        <a:rPr lang="en-US" sz="3600" b="0" baseline="0" dirty="0" smtClean="0">
                          <a:solidFill>
                            <a:schemeClr val="tx1"/>
                          </a:solidFill>
                        </a:rPr>
                        <a:t>OCHR will share the success of the EOP trainings with the KCHD staff via the Employee Newsletter. </a:t>
                      </a:r>
                    </a:p>
                    <a:p>
                      <a:pPr marL="1567510" lvl="1" indent="0">
                        <a:buFont typeface="+mj-lt"/>
                        <a:buNone/>
                      </a:pPr>
                      <a:endParaRPr lang="en-US" sz="3600" b="0" baseline="0" dirty="0" smtClean="0">
                        <a:solidFill>
                          <a:schemeClr val="tx1"/>
                        </a:solidFill>
                      </a:endParaRPr>
                    </a:p>
                    <a:p>
                      <a:pPr marL="1567510" lvl="1" indent="0">
                        <a:buFont typeface="+mj-lt"/>
                        <a:buNone/>
                      </a:pPr>
                      <a:r>
                        <a:rPr lang="en-US" sz="3600" b="0" baseline="0" dirty="0" smtClean="0">
                          <a:solidFill>
                            <a:schemeClr val="tx1"/>
                          </a:solidFill>
                        </a:rPr>
                        <a:t>OCHR will continue to use the SlideRocket training among staff to familiarize them with sections of the EOP.  Staff knowledge will be tested under other conditions, such as exercises and drills. Staff feedback will be used to refine future trainings.</a:t>
                      </a:r>
                    </a:p>
                    <a:p>
                      <a:pPr marL="742950" indent="-742950">
                        <a:buFont typeface="+mj-lt"/>
                        <a:buAutoNum type="arabicPeriod"/>
                      </a:pPr>
                      <a:endParaRPr lang="en-US" sz="3600" b="1" baseline="0" dirty="0" smtClean="0">
                        <a:solidFill>
                          <a:schemeClr val="tx1"/>
                        </a:solidFill>
                      </a:endParaRPr>
                    </a:p>
                  </a:txBody>
                  <a:tcPr marL="142240" marR="142240" marT="68580" marB="68580">
                    <a:solidFill>
                      <a:srgbClr val="E5F8FF"/>
                    </a:solidFill>
                  </a:tcPr>
                </a:tc>
              </a:tr>
            </a:tbl>
          </a:graphicData>
        </a:graphic>
      </p:graphicFrame>
      <p:sp>
        <p:nvSpPr>
          <p:cNvPr id="4" name="TextBox 3"/>
          <p:cNvSpPr txBox="1"/>
          <p:nvPr/>
        </p:nvSpPr>
        <p:spPr>
          <a:xfrm>
            <a:off x="1284750" y="1351722"/>
            <a:ext cx="8972433" cy="1031051"/>
          </a:xfrm>
          <a:prstGeom prst="rect">
            <a:avLst/>
          </a:prstGeom>
          <a:noFill/>
        </p:spPr>
        <p:txBody>
          <a:bodyPr wrap="square" rtlCol="0">
            <a:spAutoFit/>
          </a:bodyPr>
          <a:lstStyle/>
          <a:p>
            <a:r>
              <a:rPr lang="en-US" dirty="0" smtClean="0"/>
              <a:t>Logo here</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1821" y="558191"/>
            <a:ext cx="6096000" cy="3505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6077</TotalTime>
  <Words>630</Words>
  <Application>Microsoft Office PowerPoint</Application>
  <PresentationFormat>Custom</PresentationFormat>
  <Paragraphs>69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48x72 Horizontal Template</dc:title>
  <dc:creator>Ethan Shulda</dc:creator>
  <dc:description>©MegaPrint Inc. 2009</dc:description>
  <cp:lastModifiedBy>Wamhoff, Brandi</cp:lastModifiedBy>
  <cp:revision>105</cp:revision>
  <dcterms:created xsi:type="dcterms:W3CDTF">2008-12-04T00:20:37Z</dcterms:created>
  <dcterms:modified xsi:type="dcterms:W3CDTF">2017-03-01T22:08:05Z</dcterms:modified>
  <cp:category>Research Poster</cp:category>
</cp:coreProperties>
</file>