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61" r:id="rId4"/>
    <p:sldId id="262" r:id="rId5"/>
    <p:sldId id="265" r:id="rId6"/>
    <p:sldId id="267" r:id="rId7"/>
    <p:sldId id="266" r:id="rId8"/>
    <p:sldId id="264" r:id="rId9"/>
    <p:sldId id="26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76910B-6114-4D81-B9A0-94D97444DDB2}"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85D7F-0C9A-4BD3-8A90-FD0622C5BC1A}" type="slidenum">
              <a:rPr lang="en-US" smtClean="0"/>
              <a:t>‹#›</a:t>
            </a:fld>
            <a:endParaRPr lang="en-US"/>
          </a:p>
        </p:txBody>
      </p:sp>
    </p:spTree>
    <p:extLst>
      <p:ext uri="{BB962C8B-B14F-4D97-AF65-F5344CB8AC3E}">
        <p14:creationId xmlns:p14="http://schemas.microsoft.com/office/powerpoint/2010/main" val="1227980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6910B-6114-4D81-B9A0-94D97444DDB2}"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85D7F-0C9A-4BD3-8A90-FD0622C5BC1A}" type="slidenum">
              <a:rPr lang="en-US" smtClean="0"/>
              <a:t>‹#›</a:t>
            </a:fld>
            <a:endParaRPr lang="en-US"/>
          </a:p>
        </p:txBody>
      </p:sp>
    </p:spTree>
    <p:extLst>
      <p:ext uri="{BB962C8B-B14F-4D97-AF65-F5344CB8AC3E}">
        <p14:creationId xmlns:p14="http://schemas.microsoft.com/office/powerpoint/2010/main" val="251561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6910B-6114-4D81-B9A0-94D97444DDB2}"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85D7F-0C9A-4BD3-8A90-FD0622C5BC1A}" type="slidenum">
              <a:rPr lang="en-US" smtClean="0"/>
              <a:t>‹#›</a:t>
            </a:fld>
            <a:endParaRPr lang="en-US"/>
          </a:p>
        </p:txBody>
      </p:sp>
    </p:spTree>
    <p:extLst>
      <p:ext uri="{BB962C8B-B14F-4D97-AF65-F5344CB8AC3E}">
        <p14:creationId xmlns:p14="http://schemas.microsoft.com/office/powerpoint/2010/main" val="349607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76910B-6114-4D81-B9A0-94D97444DDB2}"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85D7F-0C9A-4BD3-8A90-FD0622C5BC1A}" type="slidenum">
              <a:rPr lang="en-US" smtClean="0"/>
              <a:t>‹#›</a:t>
            </a:fld>
            <a:endParaRPr lang="en-US"/>
          </a:p>
        </p:txBody>
      </p:sp>
    </p:spTree>
    <p:extLst>
      <p:ext uri="{BB962C8B-B14F-4D97-AF65-F5344CB8AC3E}">
        <p14:creationId xmlns:p14="http://schemas.microsoft.com/office/powerpoint/2010/main" val="114371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76910B-6114-4D81-B9A0-94D97444DDB2}"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E85D7F-0C9A-4BD3-8A90-FD0622C5BC1A}" type="slidenum">
              <a:rPr lang="en-US" smtClean="0"/>
              <a:t>‹#›</a:t>
            </a:fld>
            <a:endParaRPr lang="en-US"/>
          </a:p>
        </p:txBody>
      </p:sp>
    </p:spTree>
    <p:extLst>
      <p:ext uri="{BB962C8B-B14F-4D97-AF65-F5344CB8AC3E}">
        <p14:creationId xmlns:p14="http://schemas.microsoft.com/office/powerpoint/2010/main" val="104289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76910B-6114-4D81-B9A0-94D97444DDB2}"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85D7F-0C9A-4BD3-8A90-FD0622C5BC1A}" type="slidenum">
              <a:rPr lang="en-US" smtClean="0"/>
              <a:t>‹#›</a:t>
            </a:fld>
            <a:endParaRPr lang="en-US"/>
          </a:p>
        </p:txBody>
      </p:sp>
    </p:spTree>
    <p:extLst>
      <p:ext uri="{BB962C8B-B14F-4D97-AF65-F5344CB8AC3E}">
        <p14:creationId xmlns:p14="http://schemas.microsoft.com/office/powerpoint/2010/main" val="39788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76910B-6114-4D81-B9A0-94D97444DDB2}"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E85D7F-0C9A-4BD3-8A90-FD0622C5BC1A}" type="slidenum">
              <a:rPr lang="en-US" smtClean="0"/>
              <a:t>‹#›</a:t>
            </a:fld>
            <a:endParaRPr lang="en-US"/>
          </a:p>
        </p:txBody>
      </p:sp>
    </p:spTree>
    <p:extLst>
      <p:ext uri="{BB962C8B-B14F-4D97-AF65-F5344CB8AC3E}">
        <p14:creationId xmlns:p14="http://schemas.microsoft.com/office/powerpoint/2010/main" val="934372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76910B-6114-4D81-B9A0-94D97444DDB2}"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E85D7F-0C9A-4BD3-8A90-FD0622C5BC1A}" type="slidenum">
              <a:rPr lang="en-US" smtClean="0"/>
              <a:t>‹#›</a:t>
            </a:fld>
            <a:endParaRPr lang="en-US"/>
          </a:p>
        </p:txBody>
      </p:sp>
    </p:spTree>
    <p:extLst>
      <p:ext uri="{BB962C8B-B14F-4D97-AF65-F5344CB8AC3E}">
        <p14:creationId xmlns:p14="http://schemas.microsoft.com/office/powerpoint/2010/main" val="76493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6910B-6114-4D81-B9A0-94D97444DDB2}"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E85D7F-0C9A-4BD3-8A90-FD0622C5BC1A}" type="slidenum">
              <a:rPr lang="en-US" smtClean="0"/>
              <a:t>‹#›</a:t>
            </a:fld>
            <a:endParaRPr lang="en-US"/>
          </a:p>
        </p:txBody>
      </p:sp>
    </p:spTree>
    <p:extLst>
      <p:ext uri="{BB962C8B-B14F-4D97-AF65-F5344CB8AC3E}">
        <p14:creationId xmlns:p14="http://schemas.microsoft.com/office/powerpoint/2010/main" val="3514993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6910B-6114-4D81-B9A0-94D97444DDB2}"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85D7F-0C9A-4BD3-8A90-FD0622C5BC1A}" type="slidenum">
              <a:rPr lang="en-US" smtClean="0"/>
              <a:t>‹#›</a:t>
            </a:fld>
            <a:endParaRPr lang="en-US"/>
          </a:p>
        </p:txBody>
      </p:sp>
    </p:spTree>
    <p:extLst>
      <p:ext uri="{BB962C8B-B14F-4D97-AF65-F5344CB8AC3E}">
        <p14:creationId xmlns:p14="http://schemas.microsoft.com/office/powerpoint/2010/main" val="103020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6910B-6114-4D81-B9A0-94D97444DDB2}"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E85D7F-0C9A-4BD3-8A90-FD0622C5BC1A}" type="slidenum">
              <a:rPr lang="en-US" smtClean="0"/>
              <a:t>‹#›</a:t>
            </a:fld>
            <a:endParaRPr lang="en-US"/>
          </a:p>
        </p:txBody>
      </p:sp>
    </p:spTree>
    <p:extLst>
      <p:ext uri="{BB962C8B-B14F-4D97-AF65-F5344CB8AC3E}">
        <p14:creationId xmlns:p14="http://schemas.microsoft.com/office/powerpoint/2010/main" val="2885011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76910B-6114-4D81-B9A0-94D97444DDB2}" type="datetimeFigureOut">
              <a:rPr lang="en-US" smtClean="0"/>
              <a:t>10/5/2016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85D7F-0C9A-4BD3-8A90-FD0622C5BC1A}" type="slidenum">
              <a:rPr lang="en-US" smtClean="0"/>
              <a:t>‹#›</a:t>
            </a:fld>
            <a:endParaRPr lang="en-US"/>
          </a:p>
        </p:txBody>
      </p:sp>
    </p:spTree>
    <p:extLst>
      <p:ext uri="{BB962C8B-B14F-4D97-AF65-F5344CB8AC3E}">
        <p14:creationId xmlns:p14="http://schemas.microsoft.com/office/powerpoint/2010/main" val="1844836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qiroadmap.org/the-phases-of-a-culture-of-quality/"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1752600" y="2303318"/>
            <a:ext cx="76200" cy="381000"/>
          </a:xfrm>
          <a:prstGeom prst="rect">
            <a:avLst/>
          </a:prstGeom>
          <a:solidFill>
            <a:schemeClr val="bg1">
              <a:lumMod val="50000"/>
            </a:schemeClr>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64" name="Rectangle 63"/>
          <p:cNvSpPr/>
          <p:nvPr/>
        </p:nvSpPr>
        <p:spPr>
          <a:xfrm>
            <a:off x="6665191" y="3162300"/>
            <a:ext cx="152400" cy="381000"/>
          </a:xfrm>
          <a:prstGeom prst="rect">
            <a:avLst/>
          </a:prstGeom>
          <a:solidFill>
            <a:schemeClr val="bg1">
              <a:lumMod val="50000"/>
            </a:schemeClr>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65" name="Rectangle 64"/>
          <p:cNvSpPr/>
          <p:nvPr/>
        </p:nvSpPr>
        <p:spPr>
          <a:xfrm>
            <a:off x="5832764" y="1385453"/>
            <a:ext cx="76200" cy="152400"/>
          </a:xfrm>
          <a:prstGeom prst="rect">
            <a:avLst/>
          </a:prstGeom>
          <a:solidFill>
            <a:schemeClr val="bg1">
              <a:lumMod val="50000"/>
            </a:schemeClr>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66" name="Rectangle 65"/>
          <p:cNvSpPr/>
          <p:nvPr/>
        </p:nvSpPr>
        <p:spPr>
          <a:xfrm>
            <a:off x="2511136" y="2303318"/>
            <a:ext cx="76200" cy="381000"/>
          </a:xfrm>
          <a:prstGeom prst="rect">
            <a:avLst/>
          </a:prstGeom>
          <a:solidFill>
            <a:schemeClr val="bg1">
              <a:lumMod val="50000"/>
            </a:schemeClr>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67" name="Rectangle 66"/>
          <p:cNvSpPr/>
          <p:nvPr/>
        </p:nvSpPr>
        <p:spPr>
          <a:xfrm>
            <a:off x="7430655" y="3162300"/>
            <a:ext cx="152400" cy="381000"/>
          </a:xfrm>
          <a:prstGeom prst="rect">
            <a:avLst/>
          </a:prstGeom>
          <a:solidFill>
            <a:schemeClr val="bg1">
              <a:lumMod val="50000"/>
            </a:schemeClr>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68" name="Rectangle 67"/>
          <p:cNvSpPr/>
          <p:nvPr/>
        </p:nvSpPr>
        <p:spPr>
          <a:xfrm>
            <a:off x="7468755" y="5105400"/>
            <a:ext cx="228600" cy="381000"/>
          </a:xfrm>
          <a:prstGeom prst="rect">
            <a:avLst/>
          </a:prstGeom>
          <a:solidFill>
            <a:schemeClr val="bg1">
              <a:lumMod val="50000"/>
            </a:schemeClr>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3" name="Freeform 2"/>
          <p:cNvSpPr/>
          <p:nvPr/>
        </p:nvSpPr>
        <p:spPr>
          <a:xfrm>
            <a:off x="178308" y="762000"/>
            <a:ext cx="6184392" cy="4800600"/>
          </a:xfrm>
          <a:custGeom>
            <a:avLst/>
            <a:gdLst>
              <a:gd name="connsiteX0" fmla="*/ 0 w 1752600"/>
              <a:gd name="connsiteY0" fmla="*/ 0 h 6400800"/>
              <a:gd name="connsiteX1" fmla="*/ 1752600 w 1752600"/>
              <a:gd name="connsiteY1" fmla="*/ 0 h 6400800"/>
              <a:gd name="connsiteX2" fmla="*/ 1752600 w 1752600"/>
              <a:gd name="connsiteY2" fmla="*/ 6400800 h 6400800"/>
              <a:gd name="connsiteX3" fmla="*/ 0 w 1752600"/>
              <a:gd name="connsiteY3" fmla="*/ 6400800 h 6400800"/>
              <a:gd name="connsiteX4" fmla="*/ 0 w 1752600"/>
              <a:gd name="connsiteY4" fmla="*/ 0 h 6400800"/>
              <a:gd name="connsiteX0" fmla="*/ 533400 w 1752600"/>
              <a:gd name="connsiteY0" fmla="*/ 0 h 6400800"/>
              <a:gd name="connsiteX1" fmla="*/ 1752600 w 1752600"/>
              <a:gd name="connsiteY1" fmla="*/ 0 h 6400800"/>
              <a:gd name="connsiteX2" fmla="*/ 1752600 w 1752600"/>
              <a:gd name="connsiteY2" fmla="*/ 6400800 h 6400800"/>
              <a:gd name="connsiteX3" fmla="*/ 0 w 1752600"/>
              <a:gd name="connsiteY3" fmla="*/ 6400800 h 6400800"/>
              <a:gd name="connsiteX4" fmla="*/ 533400 w 1752600"/>
              <a:gd name="connsiteY4" fmla="*/ 0 h 6400800"/>
              <a:gd name="connsiteX0" fmla="*/ 533400 w 1752600"/>
              <a:gd name="connsiteY0" fmla="*/ 0 h 6400800"/>
              <a:gd name="connsiteX1" fmla="*/ 1524000 w 1752600"/>
              <a:gd name="connsiteY1" fmla="*/ 0 h 6400800"/>
              <a:gd name="connsiteX2" fmla="*/ 1752600 w 1752600"/>
              <a:gd name="connsiteY2" fmla="*/ 6400800 h 6400800"/>
              <a:gd name="connsiteX3" fmla="*/ 0 w 1752600"/>
              <a:gd name="connsiteY3" fmla="*/ 6400800 h 6400800"/>
              <a:gd name="connsiteX4" fmla="*/ 533400 w 1752600"/>
              <a:gd name="connsiteY4" fmla="*/ 0 h 6400800"/>
              <a:gd name="connsiteX0" fmla="*/ 3517392 w 4736592"/>
              <a:gd name="connsiteY0" fmla="*/ 0 h 6400800"/>
              <a:gd name="connsiteX1" fmla="*/ 4507992 w 4736592"/>
              <a:gd name="connsiteY1" fmla="*/ 0 h 6400800"/>
              <a:gd name="connsiteX2" fmla="*/ 4736592 w 4736592"/>
              <a:gd name="connsiteY2" fmla="*/ 6400800 h 6400800"/>
              <a:gd name="connsiteX3" fmla="*/ 2983992 w 4736592"/>
              <a:gd name="connsiteY3" fmla="*/ 6400800 h 6400800"/>
              <a:gd name="connsiteX4" fmla="*/ 0 w 4736592"/>
              <a:gd name="connsiteY4" fmla="*/ 6397752 h 6400800"/>
              <a:gd name="connsiteX5" fmla="*/ 3517392 w 4736592"/>
              <a:gd name="connsiteY5" fmla="*/ 0 h 6400800"/>
              <a:gd name="connsiteX0" fmla="*/ 3364992 w 4736592"/>
              <a:gd name="connsiteY0" fmla="*/ 762000 h 6400800"/>
              <a:gd name="connsiteX1" fmla="*/ 4507992 w 4736592"/>
              <a:gd name="connsiteY1" fmla="*/ 0 h 6400800"/>
              <a:gd name="connsiteX2" fmla="*/ 4736592 w 4736592"/>
              <a:gd name="connsiteY2" fmla="*/ 6400800 h 6400800"/>
              <a:gd name="connsiteX3" fmla="*/ 2983992 w 4736592"/>
              <a:gd name="connsiteY3" fmla="*/ 6400800 h 6400800"/>
              <a:gd name="connsiteX4" fmla="*/ 0 w 4736592"/>
              <a:gd name="connsiteY4" fmla="*/ 6397752 h 6400800"/>
              <a:gd name="connsiteX5" fmla="*/ 3364992 w 4736592"/>
              <a:gd name="connsiteY5" fmla="*/ 762000 h 6400800"/>
              <a:gd name="connsiteX0" fmla="*/ 3364992 w 4736592"/>
              <a:gd name="connsiteY0" fmla="*/ 0 h 5638800"/>
              <a:gd name="connsiteX1" fmla="*/ 3669792 w 4736592"/>
              <a:gd name="connsiteY1" fmla="*/ 0 h 5638800"/>
              <a:gd name="connsiteX2" fmla="*/ 4736592 w 4736592"/>
              <a:gd name="connsiteY2" fmla="*/ 5638800 h 5638800"/>
              <a:gd name="connsiteX3" fmla="*/ 2983992 w 4736592"/>
              <a:gd name="connsiteY3" fmla="*/ 5638800 h 5638800"/>
              <a:gd name="connsiteX4" fmla="*/ 0 w 4736592"/>
              <a:gd name="connsiteY4" fmla="*/ 5635752 h 5638800"/>
              <a:gd name="connsiteX5" fmla="*/ 3364992 w 4736592"/>
              <a:gd name="connsiteY5" fmla="*/ 0 h 5638800"/>
              <a:gd name="connsiteX0" fmla="*/ 3364992 w 6184392"/>
              <a:gd name="connsiteY0" fmla="*/ 0 h 5638800"/>
              <a:gd name="connsiteX1" fmla="*/ 3669792 w 6184392"/>
              <a:gd name="connsiteY1" fmla="*/ 0 h 5638800"/>
              <a:gd name="connsiteX2" fmla="*/ 6184392 w 6184392"/>
              <a:gd name="connsiteY2" fmla="*/ 5638800 h 5638800"/>
              <a:gd name="connsiteX3" fmla="*/ 2983992 w 6184392"/>
              <a:gd name="connsiteY3" fmla="*/ 5638800 h 5638800"/>
              <a:gd name="connsiteX4" fmla="*/ 0 w 6184392"/>
              <a:gd name="connsiteY4" fmla="*/ 5635752 h 5638800"/>
              <a:gd name="connsiteX5" fmla="*/ 3364992 w 6184392"/>
              <a:gd name="connsiteY5" fmla="*/ 0 h 5638800"/>
              <a:gd name="connsiteX0" fmla="*/ 3364992 w 6184392"/>
              <a:gd name="connsiteY0" fmla="*/ 0 h 5638800"/>
              <a:gd name="connsiteX1" fmla="*/ 4279392 w 6184392"/>
              <a:gd name="connsiteY1" fmla="*/ 0 h 5638800"/>
              <a:gd name="connsiteX2" fmla="*/ 6184392 w 6184392"/>
              <a:gd name="connsiteY2" fmla="*/ 5638800 h 5638800"/>
              <a:gd name="connsiteX3" fmla="*/ 2983992 w 6184392"/>
              <a:gd name="connsiteY3" fmla="*/ 5638800 h 5638800"/>
              <a:gd name="connsiteX4" fmla="*/ 0 w 6184392"/>
              <a:gd name="connsiteY4" fmla="*/ 5635752 h 5638800"/>
              <a:gd name="connsiteX5" fmla="*/ 3364992 w 6184392"/>
              <a:gd name="connsiteY5" fmla="*/ 0 h 5638800"/>
              <a:gd name="connsiteX0" fmla="*/ 4126992 w 6184392"/>
              <a:gd name="connsiteY0" fmla="*/ 0 h 5638800"/>
              <a:gd name="connsiteX1" fmla="*/ 4279392 w 6184392"/>
              <a:gd name="connsiteY1" fmla="*/ 0 h 5638800"/>
              <a:gd name="connsiteX2" fmla="*/ 6184392 w 6184392"/>
              <a:gd name="connsiteY2" fmla="*/ 5638800 h 5638800"/>
              <a:gd name="connsiteX3" fmla="*/ 2983992 w 6184392"/>
              <a:gd name="connsiteY3" fmla="*/ 5638800 h 5638800"/>
              <a:gd name="connsiteX4" fmla="*/ 0 w 6184392"/>
              <a:gd name="connsiteY4" fmla="*/ 5635752 h 5638800"/>
              <a:gd name="connsiteX5" fmla="*/ 4126992 w 6184392"/>
              <a:gd name="connsiteY5" fmla="*/ 0 h 5638800"/>
              <a:gd name="connsiteX0" fmla="*/ 4126992 w 6184392"/>
              <a:gd name="connsiteY0" fmla="*/ 0 h 5638800"/>
              <a:gd name="connsiteX1" fmla="*/ 4812792 w 6184392"/>
              <a:gd name="connsiteY1" fmla="*/ 0 h 5638800"/>
              <a:gd name="connsiteX2" fmla="*/ 6184392 w 6184392"/>
              <a:gd name="connsiteY2" fmla="*/ 5638800 h 5638800"/>
              <a:gd name="connsiteX3" fmla="*/ 2983992 w 6184392"/>
              <a:gd name="connsiteY3" fmla="*/ 5638800 h 5638800"/>
              <a:gd name="connsiteX4" fmla="*/ 0 w 6184392"/>
              <a:gd name="connsiteY4" fmla="*/ 5635752 h 5638800"/>
              <a:gd name="connsiteX5" fmla="*/ 4126992 w 6184392"/>
              <a:gd name="connsiteY5" fmla="*/ 0 h 5638800"/>
              <a:gd name="connsiteX0" fmla="*/ 4507992 w 6184392"/>
              <a:gd name="connsiteY0" fmla="*/ 0 h 5638800"/>
              <a:gd name="connsiteX1" fmla="*/ 4812792 w 6184392"/>
              <a:gd name="connsiteY1" fmla="*/ 0 h 5638800"/>
              <a:gd name="connsiteX2" fmla="*/ 6184392 w 6184392"/>
              <a:gd name="connsiteY2" fmla="*/ 5638800 h 5638800"/>
              <a:gd name="connsiteX3" fmla="*/ 2983992 w 6184392"/>
              <a:gd name="connsiteY3" fmla="*/ 5638800 h 5638800"/>
              <a:gd name="connsiteX4" fmla="*/ 0 w 6184392"/>
              <a:gd name="connsiteY4" fmla="*/ 5635752 h 5638800"/>
              <a:gd name="connsiteX5" fmla="*/ 4507992 w 6184392"/>
              <a:gd name="connsiteY5" fmla="*/ 0 h 5638800"/>
              <a:gd name="connsiteX0" fmla="*/ 4660392 w 6184392"/>
              <a:gd name="connsiteY0" fmla="*/ 0 h 5638800"/>
              <a:gd name="connsiteX1" fmla="*/ 4812792 w 6184392"/>
              <a:gd name="connsiteY1" fmla="*/ 0 h 5638800"/>
              <a:gd name="connsiteX2" fmla="*/ 6184392 w 6184392"/>
              <a:gd name="connsiteY2" fmla="*/ 5638800 h 5638800"/>
              <a:gd name="connsiteX3" fmla="*/ 2983992 w 6184392"/>
              <a:gd name="connsiteY3" fmla="*/ 5638800 h 5638800"/>
              <a:gd name="connsiteX4" fmla="*/ 0 w 6184392"/>
              <a:gd name="connsiteY4" fmla="*/ 5635752 h 5638800"/>
              <a:gd name="connsiteX5" fmla="*/ 4660392 w 6184392"/>
              <a:gd name="connsiteY5" fmla="*/ 0 h 5638800"/>
              <a:gd name="connsiteX0" fmla="*/ 4660392 w 6184392"/>
              <a:gd name="connsiteY0" fmla="*/ 0 h 5638800"/>
              <a:gd name="connsiteX1" fmla="*/ 5117592 w 6184392"/>
              <a:gd name="connsiteY1" fmla="*/ 0 h 5638800"/>
              <a:gd name="connsiteX2" fmla="*/ 6184392 w 6184392"/>
              <a:gd name="connsiteY2" fmla="*/ 5638800 h 5638800"/>
              <a:gd name="connsiteX3" fmla="*/ 2983992 w 6184392"/>
              <a:gd name="connsiteY3" fmla="*/ 5638800 h 5638800"/>
              <a:gd name="connsiteX4" fmla="*/ 0 w 6184392"/>
              <a:gd name="connsiteY4" fmla="*/ 5635752 h 5638800"/>
              <a:gd name="connsiteX5" fmla="*/ 4660392 w 6184392"/>
              <a:gd name="connsiteY5" fmla="*/ 0 h 5638800"/>
              <a:gd name="connsiteX0" fmla="*/ 4812792 w 6184392"/>
              <a:gd name="connsiteY0" fmla="*/ 0 h 5638800"/>
              <a:gd name="connsiteX1" fmla="*/ 5117592 w 6184392"/>
              <a:gd name="connsiteY1" fmla="*/ 0 h 5638800"/>
              <a:gd name="connsiteX2" fmla="*/ 6184392 w 6184392"/>
              <a:gd name="connsiteY2" fmla="*/ 5638800 h 5638800"/>
              <a:gd name="connsiteX3" fmla="*/ 2983992 w 6184392"/>
              <a:gd name="connsiteY3" fmla="*/ 5638800 h 5638800"/>
              <a:gd name="connsiteX4" fmla="*/ 0 w 6184392"/>
              <a:gd name="connsiteY4" fmla="*/ 5635752 h 5638800"/>
              <a:gd name="connsiteX5" fmla="*/ 4812792 w 6184392"/>
              <a:gd name="connsiteY5" fmla="*/ 0 h 5638800"/>
              <a:gd name="connsiteX0" fmla="*/ 4812792 w 6184392"/>
              <a:gd name="connsiteY0" fmla="*/ 0 h 5638800"/>
              <a:gd name="connsiteX1" fmla="*/ 5117592 w 6184392"/>
              <a:gd name="connsiteY1" fmla="*/ 457200 h 5638800"/>
              <a:gd name="connsiteX2" fmla="*/ 6184392 w 6184392"/>
              <a:gd name="connsiteY2" fmla="*/ 5638800 h 5638800"/>
              <a:gd name="connsiteX3" fmla="*/ 2983992 w 6184392"/>
              <a:gd name="connsiteY3" fmla="*/ 5638800 h 5638800"/>
              <a:gd name="connsiteX4" fmla="*/ 0 w 6184392"/>
              <a:gd name="connsiteY4" fmla="*/ 5635752 h 5638800"/>
              <a:gd name="connsiteX5" fmla="*/ 4812792 w 6184392"/>
              <a:gd name="connsiteY5" fmla="*/ 0 h 5638800"/>
              <a:gd name="connsiteX0" fmla="*/ 4965192 w 6184392"/>
              <a:gd name="connsiteY0" fmla="*/ 0 h 5181600"/>
              <a:gd name="connsiteX1" fmla="*/ 5117592 w 6184392"/>
              <a:gd name="connsiteY1" fmla="*/ 0 h 5181600"/>
              <a:gd name="connsiteX2" fmla="*/ 6184392 w 6184392"/>
              <a:gd name="connsiteY2" fmla="*/ 5181600 h 5181600"/>
              <a:gd name="connsiteX3" fmla="*/ 2983992 w 6184392"/>
              <a:gd name="connsiteY3" fmla="*/ 5181600 h 5181600"/>
              <a:gd name="connsiteX4" fmla="*/ 0 w 6184392"/>
              <a:gd name="connsiteY4" fmla="*/ 5178552 h 5181600"/>
              <a:gd name="connsiteX5" fmla="*/ 4965192 w 6184392"/>
              <a:gd name="connsiteY5" fmla="*/ 0 h 5181600"/>
              <a:gd name="connsiteX0" fmla="*/ 4660392 w 6184392"/>
              <a:gd name="connsiteY0" fmla="*/ 0 h 5181600"/>
              <a:gd name="connsiteX1" fmla="*/ 5117592 w 6184392"/>
              <a:gd name="connsiteY1" fmla="*/ 0 h 5181600"/>
              <a:gd name="connsiteX2" fmla="*/ 6184392 w 6184392"/>
              <a:gd name="connsiteY2" fmla="*/ 5181600 h 5181600"/>
              <a:gd name="connsiteX3" fmla="*/ 2983992 w 6184392"/>
              <a:gd name="connsiteY3" fmla="*/ 5181600 h 5181600"/>
              <a:gd name="connsiteX4" fmla="*/ 0 w 6184392"/>
              <a:gd name="connsiteY4" fmla="*/ 5178552 h 5181600"/>
              <a:gd name="connsiteX5" fmla="*/ 4660392 w 6184392"/>
              <a:gd name="connsiteY5" fmla="*/ 0 h 5181600"/>
              <a:gd name="connsiteX0" fmla="*/ 4660392 w 6184392"/>
              <a:gd name="connsiteY0" fmla="*/ 0 h 5181600"/>
              <a:gd name="connsiteX1" fmla="*/ 5117592 w 6184392"/>
              <a:gd name="connsiteY1" fmla="*/ 0 h 5181600"/>
              <a:gd name="connsiteX2" fmla="*/ 6184392 w 6184392"/>
              <a:gd name="connsiteY2" fmla="*/ 5181600 h 5181600"/>
              <a:gd name="connsiteX3" fmla="*/ 2983992 w 6184392"/>
              <a:gd name="connsiteY3" fmla="*/ 5181600 h 5181600"/>
              <a:gd name="connsiteX4" fmla="*/ 0 w 6184392"/>
              <a:gd name="connsiteY4" fmla="*/ 5178552 h 5181600"/>
              <a:gd name="connsiteX5" fmla="*/ 4660392 w 6184392"/>
              <a:gd name="connsiteY5" fmla="*/ 0 h 5181600"/>
              <a:gd name="connsiteX0" fmla="*/ 4888992 w 6184392"/>
              <a:gd name="connsiteY0" fmla="*/ 0 h 5410200"/>
              <a:gd name="connsiteX1" fmla="*/ 5117592 w 6184392"/>
              <a:gd name="connsiteY1" fmla="*/ 228600 h 5410200"/>
              <a:gd name="connsiteX2" fmla="*/ 6184392 w 6184392"/>
              <a:gd name="connsiteY2" fmla="*/ 5410200 h 5410200"/>
              <a:gd name="connsiteX3" fmla="*/ 2983992 w 6184392"/>
              <a:gd name="connsiteY3" fmla="*/ 5410200 h 5410200"/>
              <a:gd name="connsiteX4" fmla="*/ 0 w 6184392"/>
              <a:gd name="connsiteY4" fmla="*/ 5407152 h 5410200"/>
              <a:gd name="connsiteX5" fmla="*/ 4888992 w 6184392"/>
              <a:gd name="connsiteY5" fmla="*/ 0 h 5410200"/>
              <a:gd name="connsiteX0" fmla="*/ 4888992 w 6184392"/>
              <a:gd name="connsiteY0" fmla="*/ 0 h 5410200"/>
              <a:gd name="connsiteX1" fmla="*/ 5041392 w 6184392"/>
              <a:gd name="connsiteY1" fmla="*/ 0 h 5410200"/>
              <a:gd name="connsiteX2" fmla="*/ 6184392 w 6184392"/>
              <a:gd name="connsiteY2" fmla="*/ 5410200 h 5410200"/>
              <a:gd name="connsiteX3" fmla="*/ 2983992 w 6184392"/>
              <a:gd name="connsiteY3" fmla="*/ 5410200 h 5410200"/>
              <a:gd name="connsiteX4" fmla="*/ 0 w 6184392"/>
              <a:gd name="connsiteY4" fmla="*/ 5407152 h 5410200"/>
              <a:gd name="connsiteX5" fmla="*/ 4888992 w 6184392"/>
              <a:gd name="connsiteY5" fmla="*/ 0 h 541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84392" h="5410200">
                <a:moveTo>
                  <a:pt x="4888992" y="0"/>
                </a:moveTo>
                <a:lnTo>
                  <a:pt x="5041392" y="0"/>
                </a:lnTo>
                <a:lnTo>
                  <a:pt x="6184392" y="5410200"/>
                </a:lnTo>
                <a:lnTo>
                  <a:pt x="2983992" y="5410200"/>
                </a:lnTo>
                <a:lnTo>
                  <a:pt x="0" y="5407152"/>
                </a:lnTo>
                <a:lnTo>
                  <a:pt x="4888992" y="0"/>
                </a:lnTo>
                <a:close/>
              </a:path>
            </a:pathLst>
          </a:custGeom>
          <a:gradFill flip="none" rotWithShape="1">
            <a:gsLst>
              <a:gs pos="0">
                <a:schemeClr val="tx1">
                  <a:lumMod val="85000"/>
                  <a:lumOff val="15000"/>
                </a:schemeClr>
              </a:gs>
              <a:gs pos="51000">
                <a:schemeClr val="tx1">
                  <a:lumMod val="65000"/>
                  <a:lumOff val="35000"/>
                </a:schemeClr>
              </a:gs>
            </a:gsLst>
            <a:lin ang="5400000" scaled="1"/>
            <a:tileRect/>
          </a:gradFill>
          <a:ln>
            <a:noFill/>
          </a:ln>
          <a:effectLst>
            <a:innerShdw blurRad="63500" dist="50800" dir="5400000">
              <a:prstClr val="black">
                <a:alpha val="50000"/>
              </a:prstClr>
            </a:innerShdw>
          </a:effectLst>
          <a:scene3d>
            <a:camera prst="orthographicFront"/>
            <a:lightRig rig="threePt" dir="t"/>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7" name="Freeform 6"/>
          <p:cNvSpPr/>
          <p:nvPr/>
        </p:nvSpPr>
        <p:spPr>
          <a:xfrm>
            <a:off x="304800" y="779318"/>
            <a:ext cx="4724400" cy="4783282"/>
          </a:xfrm>
          <a:custGeom>
            <a:avLst/>
            <a:gdLst>
              <a:gd name="connsiteX0" fmla="*/ 0 w 8001000"/>
              <a:gd name="connsiteY0" fmla="*/ 2667000 h 2667000"/>
              <a:gd name="connsiteX1" fmla="*/ 4000500 w 8001000"/>
              <a:gd name="connsiteY1" fmla="*/ 0 h 2667000"/>
              <a:gd name="connsiteX2" fmla="*/ 8001000 w 8001000"/>
              <a:gd name="connsiteY2" fmla="*/ 2667000 h 2667000"/>
              <a:gd name="connsiteX3" fmla="*/ 0 w 8001000"/>
              <a:gd name="connsiteY3" fmla="*/ 2667000 h 2667000"/>
              <a:gd name="connsiteX0" fmla="*/ 0 w 8001000"/>
              <a:gd name="connsiteY0" fmla="*/ 76200 h 76200"/>
              <a:gd name="connsiteX1" fmla="*/ 7962900 w 8001000"/>
              <a:gd name="connsiteY1" fmla="*/ 0 h 76200"/>
              <a:gd name="connsiteX2" fmla="*/ 8001000 w 8001000"/>
              <a:gd name="connsiteY2" fmla="*/ 76200 h 76200"/>
              <a:gd name="connsiteX3" fmla="*/ 0 w 8001000"/>
              <a:gd name="connsiteY3" fmla="*/ 76200 h 76200"/>
              <a:gd name="connsiteX0" fmla="*/ 0 w 4038600"/>
              <a:gd name="connsiteY0" fmla="*/ 0 h 1981200"/>
              <a:gd name="connsiteX1" fmla="*/ 4000500 w 4038600"/>
              <a:gd name="connsiteY1" fmla="*/ 1905000 h 1981200"/>
              <a:gd name="connsiteX2" fmla="*/ 4038600 w 4038600"/>
              <a:gd name="connsiteY2" fmla="*/ 1981200 h 1981200"/>
              <a:gd name="connsiteX3" fmla="*/ 0 w 4038600"/>
              <a:gd name="connsiteY3" fmla="*/ 0 h 1981200"/>
              <a:gd name="connsiteX0" fmla="*/ 4419600 w 8420100"/>
              <a:gd name="connsiteY0" fmla="*/ 0 h 5181600"/>
              <a:gd name="connsiteX1" fmla="*/ 8420100 w 8420100"/>
              <a:gd name="connsiteY1" fmla="*/ 1905000 h 5181600"/>
              <a:gd name="connsiteX2" fmla="*/ 0 w 8420100"/>
              <a:gd name="connsiteY2" fmla="*/ 5181600 h 5181600"/>
              <a:gd name="connsiteX3" fmla="*/ 4419600 w 8420100"/>
              <a:gd name="connsiteY3" fmla="*/ 0 h 5181600"/>
              <a:gd name="connsiteX0" fmla="*/ 4419600 w 4419600"/>
              <a:gd name="connsiteY0" fmla="*/ 0 h 5181600"/>
              <a:gd name="connsiteX1" fmla="*/ 114300 w 4419600"/>
              <a:gd name="connsiteY1" fmla="*/ 5181600 h 5181600"/>
              <a:gd name="connsiteX2" fmla="*/ 0 w 4419600"/>
              <a:gd name="connsiteY2" fmla="*/ 5181600 h 5181600"/>
              <a:gd name="connsiteX3" fmla="*/ 4419600 w 4419600"/>
              <a:gd name="connsiteY3" fmla="*/ 0 h 5181600"/>
              <a:gd name="connsiteX0" fmla="*/ 4419600 w 4419600"/>
              <a:gd name="connsiteY0" fmla="*/ 0 h 5181600"/>
              <a:gd name="connsiteX1" fmla="*/ 114300 w 4419600"/>
              <a:gd name="connsiteY1" fmla="*/ 5181600 h 5181600"/>
              <a:gd name="connsiteX2" fmla="*/ 0 w 4419600"/>
              <a:gd name="connsiteY2" fmla="*/ 5181600 h 5181600"/>
              <a:gd name="connsiteX3" fmla="*/ 4419600 w 4419600"/>
              <a:gd name="connsiteY3" fmla="*/ 0 h 5181600"/>
              <a:gd name="connsiteX0" fmla="*/ 4419600 w 4419600"/>
              <a:gd name="connsiteY0" fmla="*/ 0 h 5029200"/>
              <a:gd name="connsiteX1" fmla="*/ 114300 w 4419600"/>
              <a:gd name="connsiteY1" fmla="*/ 5029200 h 5029200"/>
              <a:gd name="connsiteX2" fmla="*/ 0 w 4419600"/>
              <a:gd name="connsiteY2" fmla="*/ 5029200 h 5029200"/>
              <a:gd name="connsiteX3" fmla="*/ 4419600 w 4419600"/>
              <a:gd name="connsiteY3" fmla="*/ 0 h 5029200"/>
              <a:gd name="connsiteX0" fmla="*/ 4419600 w 4419600"/>
              <a:gd name="connsiteY0" fmla="*/ 0 h 5105400"/>
              <a:gd name="connsiteX1" fmla="*/ 114300 w 4419600"/>
              <a:gd name="connsiteY1" fmla="*/ 5105400 h 5105400"/>
              <a:gd name="connsiteX2" fmla="*/ 0 w 4419600"/>
              <a:gd name="connsiteY2" fmla="*/ 5105400 h 5105400"/>
              <a:gd name="connsiteX3" fmla="*/ 4419600 w 4419600"/>
              <a:gd name="connsiteY3" fmla="*/ 0 h 5105400"/>
              <a:gd name="connsiteX0" fmla="*/ 4419600 w 4419600"/>
              <a:gd name="connsiteY0" fmla="*/ 0 h 5029200"/>
              <a:gd name="connsiteX1" fmla="*/ 114300 w 4419600"/>
              <a:gd name="connsiteY1" fmla="*/ 5029200 h 5029200"/>
              <a:gd name="connsiteX2" fmla="*/ 0 w 4419600"/>
              <a:gd name="connsiteY2" fmla="*/ 5029200 h 5029200"/>
              <a:gd name="connsiteX3" fmla="*/ 4419600 w 4419600"/>
              <a:gd name="connsiteY3" fmla="*/ 0 h 5029200"/>
              <a:gd name="connsiteX0" fmla="*/ 4495800 w 4495800"/>
              <a:gd name="connsiteY0" fmla="*/ 0 h 5181600"/>
              <a:gd name="connsiteX1" fmla="*/ 114300 w 4495800"/>
              <a:gd name="connsiteY1" fmla="*/ 5181600 h 5181600"/>
              <a:gd name="connsiteX2" fmla="*/ 0 w 4495800"/>
              <a:gd name="connsiteY2" fmla="*/ 5181600 h 5181600"/>
              <a:gd name="connsiteX3" fmla="*/ 4495800 w 4495800"/>
              <a:gd name="connsiteY3" fmla="*/ 0 h 5181600"/>
              <a:gd name="connsiteX0" fmla="*/ 4724400 w 4724400"/>
              <a:gd name="connsiteY0" fmla="*/ 0 h 5410200"/>
              <a:gd name="connsiteX1" fmla="*/ 114300 w 4724400"/>
              <a:gd name="connsiteY1" fmla="*/ 5410200 h 5410200"/>
              <a:gd name="connsiteX2" fmla="*/ 0 w 4724400"/>
              <a:gd name="connsiteY2" fmla="*/ 5410200 h 5410200"/>
              <a:gd name="connsiteX3" fmla="*/ 4724400 w 4724400"/>
              <a:gd name="connsiteY3" fmla="*/ 0 h 5410200"/>
            </a:gdLst>
            <a:ahLst/>
            <a:cxnLst>
              <a:cxn ang="0">
                <a:pos x="connsiteX0" y="connsiteY0"/>
              </a:cxn>
              <a:cxn ang="0">
                <a:pos x="connsiteX1" y="connsiteY1"/>
              </a:cxn>
              <a:cxn ang="0">
                <a:pos x="connsiteX2" y="connsiteY2"/>
              </a:cxn>
              <a:cxn ang="0">
                <a:pos x="connsiteX3" y="connsiteY3"/>
              </a:cxn>
            </a:cxnLst>
            <a:rect l="l" t="t" r="r" b="b"/>
            <a:pathLst>
              <a:path w="4724400" h="5410200">
                <a:moveTo>
                  <a:pt x="4724400" y="0"/>
                </a:moveTo>
                <a:lnTo>
                  <a:pt x="114300" y="5410200"/>
                </a:lnTo>
                <a:lnTo>
                  <a:pt x="0" y="5410200"/>
                </a:lnTo>
                <a:lnTo>
                  <a:pt x="4724400" y="0"/>
                </a:lnTo>
                <a:close/>
              </a:path>
            </a:pathLst>
          </a:custGeom>
          <a:solidFill>
            <a:srgbClr val="E4CD2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8" name="Freeform 7"/>
          <p:cNvSpPr/>
          <p:nvPr/>
        </p:nvSpPr>
        <p:spPr>
          <a:xfrm>
            <a:off x="5181600" y="762000"/>
            <a:ext cx="952500" cy="4800600"/>
          </a:xfrm>
          <a:custGeom>
            <a:avLst/>
            <a:gdLst>
              <a:gd name="connsiteX0" fmla="*/ 0 w 8001000"/>
              <a:gd name="connsiteY0" fmla="*/ 2667000 h 2667000"/>
              <a:gd name="connsiteX1" fmla="*/ 4000500 w 8001000"/>
              <a:gd name="connsiteY1" fmla="*/ 0 h 2667000"/>
              <a:gd name="connsiteX2" fmla="*/ 8001000 w 8001000"/>
              <a:gd name="connsiteY2" fmla="*/ 2667000 h 2667000"/>
              <a:gd name="connsiteX3" fmla="*/ 0 w 8001000"/>
              <a:gd name="connsiteY3" fmla="*/ 2667000 h 2667000"/>
              <a:gd name="connsiteX0" fmla="*/ 0 w 8001000"/>
              <a:gd name="connsiteY0" fmla="*/ 76200 h 76200"/>
              <a:gd name="connsiteX1" fmla="*/ 7962900 w 8001000"/>
              <a:gd name="connsiteY1" fmla="*/ 0 h 76200"/>
              <a:gd name="connsiteX2" fmla="*/ 8001000 w 8001000"/>
              <a:gd name="connsiteY2" fmla="*/ 76200 h 76200"/>
              <a:gd name="connsiteX3" fmla="*/ 0 w 8001000"/>
              <a:gd name="connsiteY3" fmla="*/ 76200 h 76200"/>
              <a:gd name="connsiteX0" fmla="*/ 0 w 4038600"/>
              <a:gd name="connsiteY0" fmla="*/ 0 h 1981200"/>
              <a:gd name="connsiteX1" fmla="*/ 4000500 w 4038600"/>
              <a:gd name="connsiteY1" fmla="*/ 1905000 h 1981200"/>
              <a:gd name="connsiteX2" fmla="*/ 4038600 w 4038600"/>
              <a:gd name="connsiteY2" fmla="*/ 1981200 h 1981200"/>
              <a:gd name="connsiteX3" fmla="*/ 0 w 4038600"/>
              <a:gd name="connsiteY3" fmla="*/ 0 h 1981200"/>
              <a:gd name="connsiteX0" fmla="*/ 4419600 w 8420100"/>
              <a:gd name="connsiteY0" fmla="*/ 0 h 5181600"/>
              <a:gd name="connsiteX1" fmla="*/ 8420100 w 8420100"/>
              <a:gd name="connsiteY1" fmla="*/ 1905000 h 5181600"/>
              <a:gd name="connsiteX2" fmla="*/ 0 w 8420100"/>
              <a:gd name="connsiteY2" fmla="*/ 5181600 h 5181600"/>
              <a:gd name="connsiteX3" fmla="*/ 4419600 w 8420100"/>
              <a:gd name="connsiteY3" fmla="*/ 0 h 5181600"/>
              <a:gd name="connsiteX0" fmla="*/ 4419600 w 4419600"/>
              <a:gd name="connsiteY0" fmla="*/ 0 h 5181600"/>
              <a:gd name="connsiteX1" fmla="*/ 114300 w 4419600"/>
              <a:gd name="connsiteY1" fmla="*/ 5181600 h 5181600"/>
              <a:gd name="connsiteX2" fmla="*/ 0 w 4419600"/>
              <a:gd name="connsiteY2" fmla="*/ 5181600 h 5181600"/>
              <a:gd name="connsiteX3" fmla="*/ 4419600 w 4419600"/>
              <a:gd name="connsiteY3" fmla="*/ 0 h 5181600"/>
              <a:gd name="connsiteX0" fmla="*/ 4419600 w 4419600"/>
              <a:gd name="connsiteY0" fmla="*/ 0 h 5181600"/>
              <a:gd name="connsiteX1" fmla="*/ 114300 w 4419600"/>
              <a:gd name="connsiteY1" fmla="*/ 5181600 h 5181600"/>
              <a:gd name="connsiteX2" fmla="*/ 0 w 4419600"/>
              <a:gd name="connsiteY2" fmla="*/ 5181600 h 5181600"/>
              <a:gd name="connsiteX3" fmla="*/ 4419600 w 4419600"/>
              <a:gd name="connsiteY3" fmla="*/ 0 h 5181600"/>
              <a:gd name="connsiteX0" fmla="*/ 4419600 w 4419600"/>
              <a:gd name="connsiteY0" fmla="*/ 0 h 5029200"/>
              <a:gd name="connsiteX1" fmla="*/ 114300 w 4419600"/>
              <a:gd name="connsiteY1" fmla="*/ 5029200 h 5029200"/>
              <a:gd name="connsiteX2" fmla="*/ 0 w 4419600"/>
              <a:gd name="connsiteY2" fmla="*/ 5029200 h 5029200"/>
              <a:gd name="connsiteX3" fmla="*/ 4419600 w 4419600"/>
              <a:gd name="connsiteY3" fmla="*/ 0 h 5029200"/>
              <a:gd name="connsiteX0" fmla="*/ 4419600 w 4419600"/>
              <a:gd name="connsiteY0" fmla="*/ 0 h 5105400"/>
              <a:gd name="connsiteX1" fmla="*/ 114300 w 4419600"/>
              <a:gd name="connsiteY1" fmla="*/ 5105400 h 5105400"/>
              <a:gd name="connsiteX2" fmla="*/ 0 w 4419600"/>
              <a:gd name="connsiteY2" fmla="*/ 5105400 h 5105400"/>
              <a:gd name="connsiteX3" fmla="*/ 4419600 w 4419600"/>
              <a:gd name="connsiteY3" fmla="*/ 0 h 5105400"/>
              <a:gd name="connsiteX0" fmla="*/ 4419600 w 4419600"/>
              <a:gd name="connsiteY0" fmla="*/ 0 h 5029200"/>
              <a:gd name="connsiteX1" fmla="*/ 114300 w 4419600"/>
              <a:gd name="connsiteY1" fmla="*/ 5029200 h 5029200"/>
              <a:gd name="connsiteX2" fmla="*/ 0 w 4419600"/>
              <a:gd name="connsiteY2" fmla="*/ 5029200 h 5029200"/>
              <a:gd name="connsiteX3" fmla="*/ 4419600 w 4419600"/>
              <a:gd name="connsiteY3" fmla="*/ 0 h 5029200"/>
              <a:gd name="connsiteX0" fmla="*/ 0 w 1028700"/>
              <a:gd name="connsiteY0" fmla="*/ 0 h 5029200"/>
              <a:gd name="connsiteX1" fmla="*/ 1028700 w 1028700"/>
              <a:gd name="connsiteY1" fmla="*/ 5029200 h 5029200"/>
              <a:gd name="connsiteX2" fmla="*/ 914400 w 1028700"/>
              <a:gd name="connsiteY2" fmla="*/ 5029200 h 5029200"/>
              <a:gd name="connsiteX3" fmla="*/ 0 w 1028700"/>
              <a:gd name="connsiteY3" fmla="*/ 0 h 5029200"/>
              <a:gd name="connsiteX0" fmla="*/ 0 w 952500"/>
              <a:gd name="connsiteY0" fmla="*/ 0 h 5029200"/>
              <a:gd name="connsiteX1" fmla="*/ 952500 w 952500"/>
              <a:gd name="connsiteY1" fmla="*/ 5029200 h 5029200"/>
              <a:gd name="connsiteX2" fmla="*/ 838200 w 952500"/>
              <a:gd name="connsiteY2" fmla="*/ 5029200 h 5029200"/>
              <a:gd name="connsiteX3" fmla="*/ 0 w 952500"/>
              <a:gd name="connsiteY3" fmla="*/ 0 h 5029200"/>
              <a:gd name="connsiteX0" fmla="*/ 0 w 1028700"/>
              <a:gd name="connsiteY0" fmla="*/ 0 h 5410200"/>
              <a:gd name="connsiteX1" fmla="*/ 1028700 w 1028700"/>
              <a:gd name="connsiteY1" fmla="*/ 5410200 h 5410200"/>
              <a:gd name="connsiteX2" fmla="*/ 914400 w 1028700"/>
              <a:gd name="connsiteY2" fmla="*/ 5410200 h 5410200"/>
              <a:gd name="connsiteX3" fmla="*/ 0 w 1028700"/>
              <a:gd name="connsiteY3" fmla="*/ 0 h 5410200"/>
            </a:gdLst>
            <a:ahLst/>
            <a:cxnLst>
              <a:cxn ang="0">
                <a:pos x="connsiteX0" y="connsiteY0"/>
              </a:cxn>
              <a:cxn ang="0">
                <a:pos x="connsiteX1" y="connsiteY1"/>
              </a:cxn>
              <a:cxn ang="0">
                <a:pos x="connsiteX2" y="connsiteY2"/>
              </a:cxn>
              <a:cxn ang="0">
                <a:pos x="connsiteX3" y="connsiteY3"/>
              </a:cxn>
            </a:cxnLst>
            <a:rect l="l" t="t" r="r" b="b"/>
            <a:pathLst>
              <a:path w="1028700" h="5410200">
                <a:moveTo>
                  <a:pt x="0" y="0"/>
                </a:moveTo>
                <a:lnTo>
                  <a:pt x="1028700" y="5410200"/>
                </a:lnTo>
                <a:lnTo>
                  <a:pt x="914400" y="5410200"/>
                </a:lnTo>
                <a:lnTo>
                  <a:pt x="0" y="0"/>
                </a:lnTo>
                <a:close/>
              </a:path>
            </a:pathLst>
          </a:custGeom>
          <a:solidFill>
            <a:srgbClr val="E4CD22"/>
          </a:solidFill>
          <a:ln>
            <a:no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9" name="Freeform 8"/>
          <p:cNvSpPr/>
          <p:nvPr/>
        </p:nvSpPr>
        <p:spPr>
          <a:xfrm>
            <a:off x="2971800" y="922481"/>
            <a:ext cx="2057400" cy="4640119"/>
          </a:xfrm>
          <a:custGeom>
            <a:avLst/>
            <a:gdLst>
              <a:gd name="connsiteX0" fmla="*/ 0 w 8001000"/>
              <a:gd name="connsiteY0" fmla="*/ 2667000 h 2667000"/>
              <a:gd name="connsiteX1" fmla="*/ 4000500 w 8001000"/>
              <a:gd name="connsiteY1" fmla="*/ 0 h 2667000"/>
              <a:gd name="connsiteX2" fmla="*/ 8001000 w 8001000"/>
              <a:gd name="connsiteY2" fmla="*/ 2667000 h 2667000"/>
              <a:gd name="connsiteX3" fmla="*/ 0 w 8001000"/>
              <a:gd name="connsiteY3" fmla="*/ 2667000 h 2667000"/>
              <a:gd name="connsiteX0" fmla="*/ 0 w 8001000"/>
              <a:gd name="connsiteY0" fmla="*/ 76200 h 76200"/>
              <a:gd name="connsiteX1" fmla="*/ 7962900 w 8001000"/>
              <a:gd name="connsiteY1" fmla="*/ 0 h 76200"/>
              <a:gd name="connsiteX2" fmla="*/ 8001000 w 8001000"/>
              <a:gd name="connsiteY2" fmla="*/ 76200 h 76200"/>
              <a:gd name="connsiteX3" fmla="*/ 0 w 8001000"/>
              <a:gd name="connsiteY3" fmla="*/ 76200 h 76200"/>
              <a:gd name="connsiteX0" fmla="*/ 0 w 4038600"/>
              <a:gd name="connsiteY0" fmla="*/ 0 h 1981200"/>
              <a:gd name="connsiteX1" fmla="*/ 4000500 w 4038600"/>
              <a:gd name="connsiteY1" fmla="*/ 1905000 h 1981200"/>
              <a:gd name="connsiteX2" fmla="*/ 4038600 w 4038600"/>
              <a:gd name="connsiteY2" fmla="*/ 1981200 h 1981200"/>
              <a:gd name="connsiteX3" fmla="*/ 0 w 4038600"/>
              <a:gd name="connsiteY3" fmla="*/ 0 h 1981200"/>
              <a:gd name="connsiteX0" fmla="*/ 4419600 w 8420100"/>
              <a:gd name="connsiteY0" fmla="*/ 0 h 5181600"/>
              <a:gd name="connsiteX1" fmla="*/ 8420100 w 8420100"/>
              <a:gd name="connsiteY1" fmla="*/ 1905000 h 5181600"/>
              <a:gd name="connsiteX2" fmla="*/ 0 w 8420100"/>
              <a:gd name="connsiteY2" fmla="*/ 5181600 h 5181600"/>
              <a:gd name="connsiteX3" fmla="*/ 4419600 w 8420100"/>
              <a:gd name="connsiteY3" fmla="*/ 0 h 5181600"/>
              <a:gd name="connsiteX0" fmla="*/ 4419600 w 4419600"/>
              <a:gd name="connsiteY0" fmla="*/ 0 h 5181600"/>
              <a:gd name="connsiteX1" fmla="*/ 114300 w 4419600"/>
              <a:gd name="connsiteY1" fmla="*/ 5181600 h 5181600"/>
              <a:gd name="connsiteX2" fmla="*/ 0 w 4419600"/>
              <a:gd name="connsiteY2" fmla="*/ 5181600 h 5181600"/>
              <a:gd name="connsiteX3" fmla="*/ 4419600 w 4419600"/>
              <a:gd name="connsiteY3" fmla="*/ 0 h 5181600"/>
              <a:gd name="connsiteX0" fmla="*/ 4419600 w 4419600"/>
              <a:gd name="connsiteY0" fmla="*/ 0 h 5181600"/>
              <a:gd name="connsiteX1" fmla="*/ 114300 w 4419600"/>
              <a:gd name="connsiteY1" fmla="*/ 5181600 h 5181600"/>
              <a:gd name="connsiteX2" fmla="*/ 0 w 4419600"/>
              <a:gd name="connsiteY2" fmla="*/ 5181600 h 5181600"/>
              <a:gd name="connsiteX3" fmla="*/ 4419600 w 4419600"/>
              <a:gd name="connsiteY3" fmla="*/ 0 h 5181600"/>
              <a:gd name="connsiteX0" fmla="*/ 4419600 w 4419600"/>
              <a:gd name="connsiteY0" fmla="*/ 0 h 5029200"/>
              <a:gd name="connsiteX1" fmla="*/ 114300 w 4419600"/>
              <a:gd name="connsiteY1" fmla="*/ 5029200 h 5029200"/>
              <a:gd name="connsiteX2" fmla="*/ 0 w 4419600"/>
              <a:gd name="connsiteY2" fmla="*/ 5029200 h 5029200"/>
              <a:gd name="connsiteX3" fmla="*/ 4419600 w 4419600"/>
              <a:gd name="connsiteY3" fmla="*/ 0 h 5029200"/>
              <a:gd name="connsiteX0" fmla="*/ 4419600 w 4419600"/>
              <a:gd name="connsiteY0" fmla="*/ 0 h 5105400"/>
              <a:gd name="connsiteX1" fmla="*/ 114300 w 4419600"/>
              <a:gd name="connsiteY1" fmla="*/ 5105400 h 5105400"/>
              <a:gd name="connsiteX2" fmla="*/ 0 w 4419600"/>
              <a:gd name="connsiteY2" fmla="*/ 5105400 h 5105400"/>
              <a:gd name="connsiteX3" fmla="*/ 4419600 w 4419600"/>
              <a:gd name="connsiteY3" fmla="*/ 0 h 5105400"/>
              <a:gd name="connsiteX0" fmla="*/ 4419600 w 4419600"/>
              <a:gd name="connsiteY0" fmla="*/ 0 h 5029200"/>
              <a:gd name="connsiteX1" fmla="*/ 114300 w 4419600"/>
              <a:gd name="connsiteY1" fmla="*/ 5029200 h 5029200"/>
              <a:gd name="connsiteX2" fmla="*/ 0 w 4419600"/>
              <a:gd name="connsiteY2" fmla="*/ 5029200 h 5029200"/>
              <a:gd name="connsiteX3" fmla="*/ 4419600 w 4419600"/>
              <a:gd name="connsiteY3" fmla="*/ 0 h 5029200"/>
              <a:gd name="connsiteX0" fmla="*/ 0 w 1028700"/>
              <a:gd name="connsiteY0" fmla="*/ 0 h 5029200"/>
              <a:gd name="connsiteX1" fmla="*/ 1028700 w 1028700"/>
              <a:gd name="connsiteY1" fmla="*/ 5029200 h 5029200"/>
              <a:gd name="connsiteX2" fmla="*/ 914400 w 1028700"/>
              <a:gd name="connsiteY2" fmla="*/ 5029200 h 5029200"/>
              <a:gd name="connsiteX3" fmla="*/ 0 w 1028700"/>
              <a:gd name="connsiteY3" fmla="*/ 0 h 5029200"/>
              <a:gd name="connsiteX0" fmla="*/ 0 w 952500"/>
              <a:gd name="connsiteY0" fmla="*/ 0 h 5029200"/>
              <a:gd name="connsiteX1" fmla="*/ 952500 w 952500"/>
              <a:gd name="connsiteY1" fmla="*/ 5029200 h 5029200"/>
              <a:gd name="connsiteX2" fmla="*/ 838200 w 952500"/>
              <a:gd name="connsiteY2" fmla="*/ 5029200 h 5029200"/>
              <a:gd name="connsiteX3" fmla="*/ 0 w 952500"/>
              <a:gd name="connsiteY3" fmla="*/ 0 h 5029200"/>
              <a:gd name="connsiteX0" fmla="*/ 1981200 w 1981200"/>
              <a:gd name="connsiteY0" fmla="*/ 0 h 5029200"/>
              <a:gd name="connsiteX1" fmla="*/ 114300 w 1981200"/>
              <a:gd name="connsiteY1" fmla="*/ 5029200 h 5029200"/>
              <a:gd name="connsiteX2" fmla="*/ 0 w 1981200"/>
              <a:gd name="connsiteY2" fmla="*/ 5029200 h 5029200"/>
              <a:gd name="connsiteX3" fmla="*/ 1981200 w 1981200"/>
              <a:gd name="connsiteY3" fmla="*/ 0 h 5029200"/>
              <a:gd name="connsiteX0" fmla="*/ 1981200 w 1981200"/>
              <a:gd name="connsiteY0" fmla="*/ 0 h 5029200"/>
              <a:gd name="connsiteX1" fmla="*/ 114300 w 1981200"/>
              <a:gd name="connsiteY1" fmla="*/ 5029200 h 5029200"/>
              <a:gd name="connsiteX2" fmla="*/ 60960 w 1981200"/>
              <a:gd name="connsiteY2" fmla="*/ 5029200 h 5029200"/>
              <a:gd name="connsiteX3" fmla="*/ 0 w 1981200"/>
              <a:gd name="connsiteY3" fmla="*/ 5029200 h 5029200"/>
              <a:gd name="connsiteX4" fmla="*/ 1981200 w 1981200"/>
              <a:gd name="connsiteY4" fmla="*/ 0 h 5029200"/>
              <a:gd name="connsiteX0" fmla="*/ 1981200 w 1981200"/>
              <a:gd name="connsiteY0" fmla="*/ 0 h 5029200"/>
              <a:gd name="connsiteX1" fmla="*/ 114300 w 1981200"/>
              <a:gd name="connsiteY1" fmla="*/ 5029200 h 5029200"/>
              <a:gd name="connsiteX2" fmla="*/ 60960 w 1981200"/>
              <a:gd name="connsiteY2" fmla="*/ 5029200 h 5029200"/>
              <a:gd name="connsiteX3" fmla="*/ 0 w 1981200"/>
              <a:gd name="connsiteY3" fmla="*/ 5029200 h 5029200"/>
              <a:gd name="connsiteX4" fmla="*/ 1981200 w 1981200"/>
              <a:gd name="connsiteY4" fmla="*/ 0 h 5029200"/>
              <a:gd name="connsiteX0" fmla="*/ 1981200 w 1981200"/>
              <a:gd name="connsiteY0" fmla="*/ 0 h 5181600"/>
              <a:gd name="connsiteX1" fmla="*/ 114300 w 1981200"/>
              <a:gd name="connsiteY1" fmla="*/ 5181600 h 5181600"/>
              <a:gd name="connsiteX2" fmla="*/ 60960 w 1981200"/>
              <a:gd name="connsiteY2" fmla="*/ 5181600 h 5181600"/>
              <a:gd name="connsiteX3" fmla="*/ 0 w 1981200"/>
              <a:gd name="connsiteY3" fmla="*/ 5181600 h 5181600"/>
              <a:gd name="connsiteX4" fmla="*/ 1981200 w 1981200"/>
              <a:gd name="connsiteY4" fmla="*/ 0 h 5181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1200" h="5181600">
                <a:moveTo>
                  <a:pt x="1981200" y="0"/>
                </a:moveTo>
                <a:lnTo>
                  <a:pt x="114300" y="5181600"/>
                </a:lnTo>
                <a:lnTo>
                  <a:pt x="60960" y="5181600"/>
                </a:lnTo>
                <a:lnTo>
                  <a:pt x="0" y="5181600"/>
                </a:lnTo>
                <a:lnTo>
                  <a:pt x="1981200" y="0"/>
                </a:lnTo>
                <a:close/>
              </a:path>
            </a:pathLst>
          </a:custGeom>
          <a:solidFill>
            <a:schemeClr val="bg1">
              <a:lumMod val="95000"/>
            </a:schemeClr>
          </a:solidFill>
          <a:ln cmpd="sng">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10" name="Freeform 9"/>
          <p:cNvSpPr/>
          <p:nvPr/>
        </p:nvSpPr>
        <p:spPr>
          <a:xfrm>
            <a:off x="3124200" y="922481"/>
            <a:ext cx="1905000" cy="4640119"/>
          </a:xfrm>
          <a:custGeom>
            <a:avLst/>
            <a:gdLst>
              <a:gd name="connsiteX0" fmla="*/ 0 w 8001000"/>
              <a:gd name="connsiteY0" fmla="*/ 2667000 h 2667000"/>
              <a:gd name="connsiteX1" fmla="*/ 4000500 w 8001000"/>
              <a:gd name="connsiteY1" fmla="*/ 0 h 2667000"/>
              <a:gd name="connsiteX2" fmla="*/ 8001000 w 8001000"/>
              <a:gd name="connsiteY2" fmla="*/ 2667000 h 2667000"/>
              <a:gd name="connsiteX3" fmla="*/ 0 w 8001000"/>
              <a:gd name="connsiteY3" fmla="*/ 2667000 h 2667000"/>
              <a:gd name="connsiteX0" fmla="*/ 0 w 8001000"/>
              <a:gd name="connsiteY0" fmla="*/ 76200 h 76200"/>
              <a:gd name="connsiteX1" fmla="*/ 7962900 w 8001000"/>
              <a:gd name="connsiteY1" fmla="*/ 0 h 76200"/>
              <a:gd name="connsiteX2" fmla="*/ 8001000 w 8001000"/>
              <a:gd name="connsiteY2" fmla="*/ 76200 h 76200"/>
              <a:gd name="connsiteX3" fmla="*/ 0 w 8001000"/>
              <a:gd name="connsiteY3" fmla="*/ 76200 h 76200"/>
              <a:gd name="connsiteX0" fmla="*/ 0 w 4038600"/>
              <a:gd name="connsiteY0" fmla="*/ 0 h 1981200"/>
              <a:gd name="connsiteX1" fmla="*/ 4000500 w 4038600"/>
              <a:gd name="connsiteY1" fmla="*/ 1905000 h 1981200"/>
              <a:gd name="connsiteX2" fmla="*/ 4038600 w 4038600"/>
              <a:gd name="connsiteY2" fmla="*/ 1981200 h 1981200"/>
              <a:gd name="connsiteX3" fmla="*/ 0 w 4038600"/>
              <a:gd name="connsiteY3" fmla="*/ 0 h 1981200"/>
              <a:gd name="connsiteX0" fmla="*/ 4419600 w 8420100"/>
              <a:gd name="connsiteY0" fmla="*/ 0 h 5181600"/>
              <a:gd name="connsiteX1" fmla="*/ 8420100 w 8420100"/>
              <a:gd name="connsiteY1" fmla="*/ 1905000 h 5181600"/>
              <a:gd name="connsiteX2" fmla="*/ 0 w 8420100"/>
              <a:gd name="connsiteY2" fmla="*/ 5181600 h 5181600"/>
              <a:gd name="connsiteX3" fmla="*/ 4419600 w 8420100"/>
              <a:gd name="connsiteY3" fmla="*/ 0 h 5181600"/>
              <a:gd name="connsiteX0" fmla="*/ 4419600 w 4419600"/>
              <a:gd name="connsiteY0" fmla="*/ 0 h 5181600"/>
              <a:gd name="connsiteX1" fmla="*/ 114300 w 4419600"/>
              <a:gd name="connsiteY1" fmla="*/ 5181600 h 5181600"/>
              <a:gd name="connsiteX2" fmla="*/ 0 w 4419600"/>
              <a:gd name="connsiteY2" fmla="*/ 5181600 h 5181600"/>
              <a:gd name="connsiteX3" fmla="*/ 4419600 w 4419600"/>
              <a:gd name="connsiteY3" fmla="*/ 0 h 5181600"/>
              <a:gd name="connsiteX0" fmla="*/ 4419600 w 4419600"/>
              <a:gd name="connsiteY0" fmla="*/ 0 h 5181600"/>
              <a:gd name="connsiteX1" fmla="*/ 114300 w 4419600"/>
              <a:gd name="connsiteY1" fmla="*/ 5181600 h 5181600"/>
              <a:gd name="connsiteX2" fmla="*/ 0 w 4419600"/>
              <a:gd name="connsiteY2" fmla="*/ 5181600 h 5181600"/>
              <a:gd name="connsiteX3" fmla="*/ 4419600 w 4419600"/>
              <a:gd name="connsiteY3" fmla="*/ 0 h 5181600"/>
              <a:gd name="connsiteX0" fmla="*/ 4419600 w 4419600"/>
              <a:gd name="connsiteY0" fmla="*/ 0 h 5029200"/>
              <a:gd name="connsiteX1" fmla="*/ 114300 w 4419600"/>
              <a:gd name="connsiteY1" fmla="*/ 5029200 h 5029200"/>
              <a:gd name="connsiteX2" fmla="*/ 0 w 4419600"/>
              <a:gd name="connsiteY2" fmla="*/ 5029200 h 5029200"/>
              <a:gd name="connsiteX3" fmla="*/ 4419600 w 4419600"/>
              <a:gd name="connsiteY3" fmla="*/ 0 h 5029200"/>
              <a:gd name="connsiteX0" fmla="*/ 4419600 w 4419600"/>
              <a:gd name="connsiteY0" fmla="*/ 0 h 5105400"/>
              <a:gd name="connsiteX1" fmla="*/ 114300 w 4419600"/>
              <a:gd name="connsiteY1" fmla="*/ 5105400 h 5105400"/>
              <a:gd name="connsiteX2" fmla="*/ 0 w 4419600"/>
              <a:gd name="connsiteY2" fmla="*/ 5105400 h 5105400"/>
              <a:gd name="connsiteX3" fmla="*/ 4419600 w 4419600"/>
              <a:gd name="connsiteY3" fmla="*/ 0 h 5105400"/>
              <a:gd name="connsiteX0" fmla="*/ 4419600 w 4419600"/>
              <a:gd name="connsiteY0" fmla="*/ 0 h 5029200"/>
              <a:gd name="connsiteX1" fmla="*/ 114300 w 4419600"/>
              <a:gd name="connsiteY1" fmla="*/ 5029200 h 5029200"/>
              <a:gd name="connsiteX2" fmla="*/ 0 w 4419600"/>
              <a:gd name="connsiteY2" fmla="*/ 5029200 h 5029200"/>
              <a:gd name="connsiteX3" fmla="*/ 4419600 w 4419600"/>
              <a:gd name="connsiteY3" fmla="*/ 0 h 5029200"/>
              <a:gd name="connsiteX0" fmla="*/ 0 w 1028700"/>
              <a:gd name="connsiteY0" fmla="*/ 0 h 5029200"/>
              <a:gd name="connsiteX1" fmla="*/ 1028700 w 1028700"/>
              <a:gd name="connsiteY1" fmla="*/ 5029200 h 5029200"/>
              <a:gd name="connsiteX2" fmla="*/ 914400 w 1028700"/>
              <a:gd name="connsiteY2" fmla="*/ 5029200 h 5029200"/>
              <a:gd name="connsiteX3" fmla="*/ 0 w 1028700"/>
              <a:gd name="connsiteY3" fmla="*/ 0 h 5029200"/>
              <a:gd name="connsiteX0" fmla="*/ 0 w 952500"/>
              <a:gd name="connsiteY0" fmla="*/ 0 h 5029200"/>
              <a:gd name="connsiteX1" fmla="*/ 952500 w 952500"/>
              <a:gd name="connsiteY1" fmla="*/ 5029200 h 5029200"/>
              <a:gd name="connsiteX2" fmla="*/ 838200 w 952500"/>
              <a:gd name="connsiteY2" fmla="*/ 5029200 h 5029200"/>
              <a:gd name="connsiteX3" fmla="*/ 0 w 952500"/>
              <a:gd name="connsiteY3" fmla="*/ 0 h 5029200"/>
              <a:gd name="connsiteX0" fmla="*/ 1981200 w 1981200"/>
              <a:gd name="connsiteY0" fmla="*/ 0 h 5029200"/>
              <a:gd name="connsiteX1" fmla="*/ 114300 w 1981200"/>
              <a:gd name="connsiteY1" fmla="*/ 5029200 h 5029200"/>
              <a:gd name="connsiteX2" fmla="*/ 0 w 1981200"/>
              <a:gd name="connsiteY2" fmla="*/ 5029200 h 5029200"/>
              <a:gd name="connsiteX3" fmla="*/ 1981200 w 1981200"/>
              <a:gd name="connsiteY3" fmla="*/ 0 h 5029200"/>
              <a:gd name="connsiteX0" fmla="*/ 2067339 w 2067339"/>
              <a:gd name="connsiteY0" fmla="*/ 0 h 5029200"/>
              <a:gd name="connsiteX1" fmla="*/ 114300 w 2067339"/>
              <a:gd name="connsiteY1" fmla="*/ 5029200 h 5029200"/>
              <a:gd name="connsiteX2" fmla="*/ 0 w 2067339"/>
              <a:gd name="connsiteY2" fmla="*/ 5029200 h 5029200"/>
              <a:gd name="connsiteX3" fmla="*/ 2067339 w 2067339"/>
              <a:gd name="connsiteY3" fmla="*/ 0 h 5029200"/>
              <a:gd name="connsiteX0" fmla="*/ 2067339 w 2067339"/>
              <a:gd name="connsiteY0" fmla="*/ 0 h 5181600"/>
              <a:gd name="connsiteX1" fmla="*/ 114300 w 2067339"/>
              <a:gd name="connsiteY1" fmla="*/ 5181600 h 5181600"/>
              <a:gd name="connsiteX2" fmla="*/ 0 w 2067339"/>
              <a:gd name="connsiteY2" fmla="*/ 5181600 h 5181600"/>
              <a:gd name="connsiteX3" fmla="*/ 2067339 w 2067339"/>
              <a:gd name="connsiteY3" fmla="*/ 0 h 5181600"/>
            </a:gdLst>
            <a:ahLst/>
            <a:cxnLst>
              <a:cxn ang="0">
                <a:pos x="connsiteX0" y="connsiteY0"/>
              </a:cxn>
              <a:cxn ang="0">
                <a:pos x="connsiteX1" y="connsiteY1"/>
              </a:cxn>
              <a:cxn ang="0">
                <a:pos x="connsiteX2" y="connsiteY2"/>
              </a:cxn>
              <a:cxn ang="0">
                <a:pos x="connsiteX3" y="connsiteY3"/>
              </a:cxn>
            </a:cxnLst>
            <a:rect l="l" t="t" r="r" b="b"/>
            <a:pathLst>
              <a:path w="2067339" h="5181600">
                <a:moveTo>
                  <a:pt x="2067339" y="0"/>
                </a:moveTo>
                <a:lnTo>
                  <a:pt x="114300" y="5181600"/>
                </a:lnTo>
                <a:lnTo>
                  <a:pt x="0" y="5181600"/>
                </a:lnTo>
                <a:lnTo>
                  <a:pt x="2067339" y="0"/>
                </a:lnTo>
                <a:close/>
              </a:path>
            </a:pathLst>
          </a:custGeom>
          <a:solidFill>
            <a:schemeClr val="bg1">
              <a:lumMod val="95000"/>
            </a:schemeClr>
          </a:solidFill>
          <a:ln cmpd="sng">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47" name="Rounded Rectangle 46"/>
          <p:cNvSpPr/>
          <p:nvPr/>
        </p:nvSpPr>
        <p:spPr>
          <a:xfrm>
            <a:off x="5445991" y="922481"/>
            <a:ext cx="1295400" cy="457200"/>
          </a:xfrm>
          <a:prstGeom prst="roundRect">
            <a:avLst/>
          </a:prstGeom>
          <a:solidFill>
            <a:srgbClr val="069428"/>
          </a:solidFill>
          <a:ln w="19050">
            <a:gradFill>
              <a:gsLst>
                <a:gs pos="0">
                  <a:schemeClr val="bg1"/>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US" sz="1200" b="1" dirty="0" smtClean="0">
                <a:solidFill>
                  <a:prstClr val="white"/>
                </a:solidFill>
                <a:latin typeface="Century Gothic" pitchFamily="34" charset="0"/>
              </a:rPr>
              <a:t>6. QI CULTURE</a:t>
            </a:r>
          </a:p>
        </p:txBody>
      </p:sp>
      <p:sp>
        <p:nvSpPr>
          <p:cNvPr id="49" name="Rounded Rectangle 48"/>
          <p:cNvSpPr/>
          <p:nvPr/>
        </p:nvSpPr>
        <p:spPr>
          <a:xfrm>
            <a:off x="1143000" y="1160318"/>
            <a:ext cx="2127504" cy="1143000"/>
          </a:xfrm>
          <a:prstGeom prst="roundRect">
            <a:avLst/>
          </a:prstGeom>
          <a:solidFill>
            <a:srgbClr val="069428"/>
          </a:solidFill>
          <a:ln w="25400">
            <a:gradFill>
              <a:gsLst>
                <a:gs pos="0">
                  <a:schemeClr val="bg1"/>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400" b="1" dirty="0" smtClean="0">
              <a:solidFill>
                <a:prstClr val="white"/>
              </a:solidFill>
              <a:latin typeface="Century Gothic" pitchFamily="34" charset="0"/>
            </a:endParaRPr>
          </a:p>
          <a:p>
            <a:pPr fontAlgn="auto">
              <a:spcBef>
                <a:spcPts val="0"/>
              </a:spcBef>
              <a:spcAft>
                <a:spcPts val="0"/>
              </a:spcAft>
            </a:pPr>
            <a:endParaRPr lang="en-US" sz="800" b="1" dirty="0" smtClean="0">
              <a:solidFill>
                <a:prstClr val="white"/>
              </a:solidFill>
              <a:latin typeface="Century Gothic" pitchFamily="34" charset="0"/>
            </a:endParaRPr>
          </a:p>
          <a:p>
            <a:pPr fontAlgn="auto">
              <a:spcBef>
                <a:spcPts val="0"/>
              </a:spcBef>
              <a:spcAft>
                <a:spcPts val="0"/>
              </a:spcAft>
            </a:pPr>
            <a:r>
              <a:rPr lang="en-US" sz="1400" b="1" dirty="0" smtClean="0">
                <a:solidFill>
                  <a:prstClr val="white"/>
                </a:solidFill>
                <a:latin typeface="Century Gothic" pitchFamily="34" charset="0"/>
              </a:rPr>
              <a:t>4. SOME FORMAL QI ACTIVITIES</a:t>
            </a:r>
          </a:p>
          <a:p>
            <a:pPr fontAlgn="auto">
              <a:spcBef>
                <a:spcPts val="0"/>
              </a:spcBef>
              <a:spcAft>
                <a:spcPts val="0"/>
              </a:spcAft>
            </a:pPr>
            <a:endParaRPr lang="en-US" sz="300" b="1" dirty="0" smtClean="0">
              <a:solidFill>
                <a:prstClr val="white"/>
              </a:solidFill>
              <a:latin typeface="Century Gothic" pitchFamily="34" charset="0"/>
            </a:endParaRPr>
          </a:p>
          <a:p>
            <a:pPr fontAlgn="auto">
              <a:spcBef>
                <a:spcPts val="0"/>
              </a:spcBef>
              <a:spcAft>
                <a:spcPts val="0"/>
              </a:spcAft>
            </a:pPr>
            <a:r>
              <a:rPr lang="en-US" sz="1400" b="1" dirty="0" smtClean="0">
                <a:solidFill>
                  <a:prstClr val="white"/>
                </a:solidFill>
                <a:latin typeface="Century Gothic" pitchFamily="34" charset="0"/>
              </a:rPr>
              <a:t>5. FORMAL AGENCY-WIDE QI </a:t>
            </a:r>
          </a:p>
          <a:p>
            <a:pPr fontAlgn="auto">
              <a:spcBef>
                <a:spcPts val="0"/>
              </a:spcBef>
              <a:spcAft>
                <a:spcPts val="0"/>
              </a:spcAft>
            </a:pPr>
            <a:endParaRPr lang="en-US" sz="1400" b="1" dirty="0" smtClean="0">
              <a:solidFill>
                <a:prstClr val="white"/>
              </a:solidFill>
              <a:latin typeface="Century Gothic" pitchFamily="34" charset="0"/>
            </a:endParaRPr>
          </a:p>
        </p:txBody>
      </p:sp>
      <p:sp>
        <p:nvSpPr>
          <p:cNvPr id="52" name="Rounded Rectangle 51"/>
          <p:cNvSpPr/>
          <p:nvPr/>
        </p:nvSpPr>
        <p:spPr>
          <a:xfrm>
            <a:off x="6213764" y="3794413"/>
            <a:ext cx="2777836" cy="1295399"/>
          </a:xfrm>
          <a:prstGeom prst="roundRect">
            <a:avLst/>
          </a:prstGeom>
          <a:solidFill>
            <a:srgbClr val="069428"/>
          </a:solidFill>
          <a:ln w="44450">
            <a:gradFill>
              <a:gsLst>
                <a:gs pos="0">
                  <a:schemeClr val="bg1"/>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400" b="1" dirty="0" smtClean="0">
              <a:solidFill>
                <a:prstClr val="white"/>
              </a:solidFill>
              <a:latin typeface="Century Gothic" pitchFamily="34" charset="0"/>
            </a:endParaRPr>
          </a:p>
          <a:p>
            <a:pPr fontAlgn="auto">
              <a:spcBef>
                <a:spcPts val="0"/>
              </a:spcBef>
              <a:spcAft>
                <a:spcPts val="0"/>
              </a:spcAft>
            </a:pPr>
            <a:endParaRPr lang="en-US" sz="1400" b="1" dirty="0" smtClean="0">
              <a:solidFill>
                <a:prstClr val="white"/>
              </a:solidFill>
              <a:latin typeface="Century Gothic" pitchFamily="34" charset="0"/>
            </a:endParaRPr>
          </a:p>
          <a:p>
            <a:pPr fontAlgn="auto">
              <a:spcBef>
                <a:spcPts val="0"/>
              </a:spcBef>
              <a:spcAft>
                <a:spcPts val="0"/>
              </a:spcAft>
            </a:pPr>
            <a:endParaRPr lang="en-US" sz="1600" b="1" dirty="0" smtClean="0">
              <a:solidFill>
                <a:prstClr val="white"/>
              </a:solidFill>
              <a:latin typeface="Century Gothic" pitchFamily="34" charset="0"/>
            </a:endParaRPr>
          </a:p>
          <a:p>
            <a:pPr fontAlgn="auto">
              <a:spcBef>
                <a:spcPts val="0"/>
              </a:spcBef>
              <a:spcAft>
                <a:spcPts val="0"/>
              </a:spcAft>
            </a:pPr>
            <a:r>
              <a:rPr lang="en-US" sz="1600" b="1" dirty="0" smtClean="0">
                <a:solidFill>
                  <a:prstClr val="white"/>
                </a:solidFill>
                <a:latin typeface="Century Gothic" pitchFamily="34" charset="0"/>
              </a:rPr>
              <a:t>1. NO KNOWLEDGE OF QI </a:t>
            </a:r>
          </a:p>
          <a:p>
            <a:pPr fontAlgn="auto">
              <a:spcBef>
                <a:spcPts val="0"/>
              </a:spcBef>
              <a:spcAft>
                <a:spcPts val="0"/>
              </a:spcAft>
            </a:pPr>
            <a:endParaRPr lang="en-US" sz="1600" b="1" dirty="0" smtClean="0">
              <a:solidFill>
                <a:prstClr val="white"/>
              </a:solidFill>
              <a:latin typeface="Century Gothic" pitchFamily="34" charset="0"/>
            </a:endParaRPr>
          </a:p>
          <a:p>
            <a:pPr fontAlgn="auto">
              <a:spcBef>
                <a:spcPts val="0"/>
              </a:spcBef>
              <a:spcAft>
                <a:spcPts val="0"/>
              </a:spcAft>
            </a:pPr>
            <a:r>
              <a:rPr lang="en-US" sz="1600" b="1" dirty="0" smtClean="0">
                <a:solidFill>
                  <a:prstClr val="white"/>
                </a:solidFill>
                <a:latin typeface="Century Gothic" pitchFamily="34" charset="0"/>
              </a:rPr>
              <a:t>2. NOT INVOLVED IN QI ACTIVITIES</a:t>
            </a:r>
          </a:p>
          <a:p>
            <a:pPr fontAlgn="auto">
              <a:spcBef>
                <a:spcPts val="0"/>
              </a:spcBef>
              <a:spcAft>
                <a:spcPts val="0"/>
              </a:spcAft>
            </a:pPr>
            <a:endParaRPr lang="en-US" sz="1600" b="1" dirty="0" smtClean="0">
              <a:solidFill>
                <a:prstClr val="white"/>
              </a:solidFill>
              <a:latin typeface="Century Gothic" pitchFamily="34" charset="0"/>
            </a:endParaRPr>
          </a:p>
          <a:p>
            <a:pPr fontAlgn="auto">
              <a:spcBef>
                <a:spcPts val="0"/>
              </a:spcBef>
              <a:spcAft>
                <a:spcPts val="0"/>
              </a:spcAft>
            </a:pPr>
            <a:endParaRPr lang="en-US" sz="1600" b="1" dirty="0" smtClean="0">
              <a:solidFill>
                <a:prstClr val="white"/>
              </a:solidFill>
              <a:latin typeface="Century Gothic" pitchFamily="34" charset="0"/>
            </a:endParaRPr>
          </a:p>
        </p:txBody>
      </p:sp>
      <p:sp>
        <p:nvSpPr>
          <p:cNvPr id="53" name="Rounded Rectangle 52"/>
          <p:cNvSpPr/>
          <p:nvPr/>
        </p:nvSpPr>
        <p:spPr>
          <a:xfrm>
            <a:off x="6211455" y="3657600"/>
            <a:ext cx="990600" cy="304800"/>
          </a:xfrm>
          <a:prstGeom prst="roundRect">
            <a:avLst/>
          </a:prstGeom>
          <a:solidFill>
            <a:srgbClr val="069428"/>
          </a:solidFill>
          <a:ln w="44450">
            <a:gradFill>
              <a:gsLst>
                <a:gs pos="0">
                  <a:schemeClr val="bg1"/>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400" b="1" dirty="0" smtClean="0">
              <a:solidFill>
                <a:prstClr val="white"/>
              </a:solidFill>
              <a:latin typeface="Century Gothic" pitchFamily="34" charset="0"/>
            </a:endParaRPr>
          </a:p>
          <a:p>
            <a:pPr fontAlgn="auto">
              <a:spcBef>
                <a:spcPts val="0"/>
              </a:spcBef>
              <a:spcAft>
                <a:spcPts val="0"/>
              </a:spcAft>
            </a:pPr>
            <a:r>
              <a:rPr lang="en-US" sz="1400" b="1" dirty="0" smtClean="0">
                <a:solidFill>
                  <a:prstClr val="white"/>
                </a:solidFill>
                <a:latin typeface="Century Gothic" pitchFamily="34" charset="0"/>
              </a:rPr>
              <a:t>EXITS 1-2</a:t>
            </a:r>
          </a:p>
          <a:p>
            <a:pPr fontAlgn="auto">
              <a:spcBef>
                <a:spcPts val="0"/>
              </a:spcBef>
              <a:spcAft>
                <a:spcPts val="0"/>
              </a:spcAft>
            </a:pPr>
            <a:endParaRPr lang="en-US" sz="1400" b="1" dirty="0" smtClean="0">
              <a:solidFill>
                <a:prstClr val="white"/>
              </a:solidFill>
              <a:latin typeface="Century Gothic" pitchFamily="34" charset="0"/>
            </a:endParaRPr>
          </a:p>
        </p:txBody>
      </p:sp>
      <p:sp>
        <p:nvSpPr>
          <p:cNvPr id="54" name="Rounded Rectangle 53"/>
          <p:cNvSpPr/>
          <p:nvPr/>
        </p:nvSpPr>
        <p:spPr>
          <a:xfrm>
            <a:off x="1143000" y="931718"/>
            <a:ext cx="990600" cy="304800"/>
          </a:xfrm>
          <a:prstGeom prst="roundRect">
            <a:avLst/>
          </a:prstGeom>
          <a:solidFill>
            <a:srgbClr val="069428"/>
          </a:solidFill>
          <a:ln w="25400">
            <a:gradFill>
              <a:gsLst>
                <a:gs pos="0">
                  <a:schemeClr val="bg1"/>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US" sz="1400" b="1" dirty="0" smtClean="0">
                <a:solidFill>
                  <a:prstClr val="white"/>
                </a:solidFill>
                <a:latin typeface="Century Gothic" pitchFamily="34" charset="0"/>
              </a:rPr>
              <a:t>EXITS 4-5</a:t>
            </a:r>
          </a:p>
        </p:txBody>
      </p:sp>
      <p:grpSp>
        <p:nvGrpSpPr>
          <p:cNvPr id="2" name="Group 55"/>
          <p:cNvGrpSpPr/>
          <p:nvPr/>
        </p:nvGrpSpPr>
        <p:grpSpPr>
          <a:xfrm>
            <a:off x="5792354" y="2095500"/>
            <a:ext cx="2818246" cy="1066800"/>
            <a:chOff x="5556270" y="2971800"/>
            <a:chExt cx="3050435" cy="1066800"/>
          </a:xfrm>
        </p:grpSpPr>
        <p:sp>
          <p:nvSpPr>
            <p:cNvPr id="50" name="Rounded Rectangle 49"/>
            <p:cNvSpPr/>
            <p:nvPr/>
          </p:nvSpPr>
          <p:spPr>
            <a:xfrm>
              <a:off x="5558705" y="3200400"/>
              <a:ext cx="3048000" cy="838200"/>
            </a:xfrm>
            <a:prstGeom prst="roundRect">
              <a:avLst/>
            </a:prstGeom>
            <a:solidFill>
              <a:srgbClr val="069428"/>
            </a:solidFill>
            <a:ln w="44450">
              <a:gradFill>
                <a:gsLst>
                  <a:gs pos="0">
                    <a:schemeClr val="bg1"/>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US" sz="1400" b="1" dirty="0" smtClean="0">
                  <a:solidFill>
                    <a:prstClr val="white"/>
                  </a:solidFill>
                  <a:latin typeface="Century Gothic" pitchFamily="34" charset="0"/>
                </a:rPr>
                <a:t>3. INFORMAL OR AD HOC QI ACTIVITIES</a:t>
              </a:r>
            </a:p>
          </p:txBody>
        </p:sp>
        <p:sp>
          <p:nvSpPr>
            <p:cNvPr id="55" name="Rounded Rectangle 54"/>
            <p:cNvSpPr/>
            <p:nvPr/>
          </p:nvSpPr>
          <p:spPr>
            <a:xfrm>
              <a:off x="5556270" y="2971800"/>
              <a:ext cx="762001" cy="304800"/>
            </a:xfrm>
            <a:prstGeom prst="roundRect">
              <a:avLst/>
            </a:prstGeom>
            <a:solidFill>
              <a:srgbClr val="069428"/>
            </a:solidFill>
            <a:ln w="44450">
              <a:gradFill>
                <a:gsLst>
                  <a:gs pos="0">
                    <a:schemeClr val="bg1"/>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en-US" sz="1400" b="1" dirty="0" smtClean="0">
                <a:solidFill>
                  <a:prstClr val="white"/>
                </a:solidFill>
                <a:latin typeface="Century Gothic" pitchFamily="34" charset="0"/>
              </a:endParaRPr>
            </a:p>
            <a:p>
              <a:pPr fontAlgn="auto">
                <a:spcBef>
                  <a:spcPts val="0"/>
                </a:spcBef>
                <a:spcAft>
                  <a:spcPts val="0"/>
                </a:spcAft>
              </a:pPr>
              <a:r>
                <a:rPr lang="en-US" sz="1400" b="1" dirty="0" smtClean="0">
                  <a:solidFill>
                    <a:prstClr val="white"/>
                  </a:solidFill>
                  <a:latin typeface="Century Gothic" pitchFamily="34" charset="0"/>
                </a:rPr>
                <a:t>EXIT 3</a:t>
              </a:r>
            </a:p>
            <a:p>
              <a:pPr fontAlgn="auto">
                <a:spcBef>
                  <a:spcPts val="0"/>
                </a:spcBef>
                <a:spcAft>
                  <a:spcPts val="0"/>
                </a:spcAft>
              </a:pPr>
              <a:endParaRPr lang="en-US" sz="1400" b="1" dirty="0" smtClean="0">
                <a:solidFill>
                  <a:prstClr val="white"/>
                </a:solidFill>
                <a:latin typeface="Century Gothic" pitchFamily="34" charset="0"/>
              </a:endParaRPr>
            </a:p>
          </p:txBody>
        </p:sp>
      </p:grpSp>
      <p:sp>
        <p:nvSpPr>
          <p:cNvPr id="58" name="Rounded Rectangle 57"/>
          <p:cNvSpPr/>
          <p:nvPr/>
        </p:nvSpPr>
        <p:spPr>
          <a:xfrm>
            <a:off x="5445991" y="731981"/>
            <a:ext cx="654628" cy="228600"/>
          </a:xfrm>
          <a:prstGeom prst="roundRect">
            <a:avLst/>
          </a:prstGeom>
          <a:solidFill>
            <a:srgbClr val="069428"/>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r>
              <a:rPr lang="en-US" sz="1200" b="1" dirty="0" smtClean="0">
                <a:solidFill>
                  <a:prstClr val="white"/>
                </a:solidFill>
                <a:latin typeface="Century Gothic" pitchFamily="34" charset="0"/>
              </a:rPr>
              <a:t>EXIT 6</a:t>
            </a:r>
          </a:p>
        </p:txBody>
      </p:sp>
      <p:sp>
        <p:nvSpPr>
          <p:cNvPr id="42" name="Rectangle 41"/>
          <p:cNvSpPr/>
          <p:nvPr/>
        </p:nvSpPr>
        <p:spPr>
          <a:xfrm>
            <a:off x="0" y="6629400"/>
            <a:ext cx="91440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43" name="Rectangle 42"/>
          <p:cNvSpPr/>
          <p:nvPr/>
        </p:nvSpPr>
        <p:spPr>
          <a:xfrm>
            <a:off x="0" y="0"/>
            <a:ext cx="9144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
        <p:nvSpPr>
          <p:cNvPr id="26" name="Title 10"/>
          <p:cNvSpPr>
            <a:spLocks noGrp="1"/>
          </p:cNvSpPr>
          <p:nvPr>
            <p:ph type="title"/>
          </p:nvPr>
        </p:nvSpPr>
        <p:spPr>
          <a:xfrm>
            <a:off x="-6927" y="102755"/>
            <a:ext cx="8846127" cy="583045"/>
          </a:xfrm>
        </p:spPr>
        <p:txBody>
          <a:bodyPr>
            <a:noAutofit/>
          </a:bodyPr>
          <a:lstStyle/>
          <a:p>
            <a:r>
              <a:rPr lang="en-US" sz="3600" dirty="0" smtClean="0">
                <a:solidFill>
                  <a:schemeClr val="tx1"/>
                </a:solidFill>
              </a:rPr>
              <a:t>Roadmap to an Organizational Culture of QI</a:t>
            </a:r>
            <a:endParaRPr lang="en-US" sz="3600" dirty="0">
              <a:solidFill>
                <a:schemeClr val="tx1"/>
              </a:solidFill>
            </a:endParaRPr>
          </a:p>
        </p:txBody>
      </p:sp>
      <p:pic>
        <p:nvPicPr>
          <p:cNvPr id="25" name="Picture 2" descr="http://qiroadmap.org/wp-content/uploads/2013/01/bannerImage2B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562600"/>
            <a:ext cx="9144000" cy="1295400"/>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6286500" y="1379681"/>
            <a:ext cx="76200" cy="152400"/>
          </a:xfrm>
          <a:prstGeom prst="rect">
            <a:avLst/>
          </a:prstGeom>
          <a:solidFill>
            <a:schemeClr val="bg1">
              <a:lumMod val="50000"/>
            </a:schemeClr>
          </a:solidFill>
          <a:ln>
            <a:no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dirty="0">
              <a:solidFill>
                <a:prstClr val="white"/>
              </a:solidFill>
            </a:endParaRPr>
          </a:p>
        </p:txBody>
      </p:sp>
    </p:spTree>
    <p:extLst>
      <p:ext uri="{BB962C8B-B14F-4D97-AF65-F5344CB8AC3E}">
        <p14:creationId xmlns:p14="http://schemas.microsoft.com/office/powerpoint/2010/main" val="2572428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8001000" y="6389688"/>
            <a:ext cx="685800" cy="365125"/>
          </a:xfrm>
        </p:spPr>
        <p:txBody>
          <a:bodyPr/>
          <a:lstStyle/>
          <a:p>
            <a:fld id="{B059AA9D-EA86-4D60-842B-3F8532EC413A}" type="slidenum">
              <a:rPr lang="en-US" smtClean="0"/>
              <a:t>2</a:t>
            </a:fld>
            <a:endParaRPr lang="en-US" dirty="0"/>
          </a:p>
        </p:txBody>
      </p:sp>
      <p:sp>
        <p:nvSpPr>
          <p:cNvPr id="10" name="TextBox 9"/>
          <p:cNvSpPr txBox="1"/>
          <p:nvPr/>
        </p:nvSpPr>
        <p:spPr>
          <a:xfrm>
            <a:off x="266700" y="4586757"/>
            <a:ext cx="1280160" cy="1508105"/>
          </a:xfrm>
          <a:prstGeom prst="rect">
            <a:avLst/>
          </a:prstGeom>
          <a:gradFill flip="none" rotWithShape="1">
            <a:gsLst>
              <a:gs pos="26500">
                <a:schemeClr val="bg2"/>
              </a:gs>
              <a:gs pos="0">
                <a:srgbClr val="D7E4FD"/>
              </a:gs>
              <a:gs pos="80000">
                <a:srgbClr val="D4DEFF">
                  <a:alpha val="53000"/>
                </a:srgbClr>
              </a:gs>
              <a:gs pos="100000">
                <a:srgbClr val="96AB94"/>
              </a:gs>
            </a:gsLst>
            <a:lin ang="5400000" scaled="1"/>
            <a:tileRect/>
          </a:gradFill>
          <a:ln w="15875">
            <a:solidFill>
              <a:schemeClr val="tx1"/>
            </a:solidFill>
          </a:ln>
        </p:spPr>
        <p:txBody>
          <a:bodyPr wrap="square" lIns="0" rIns="0" rtlCol="0" anchor="ctr" anchorCtr="1">
            <a:spAutoFit/>
          </a:bodyPr>
          <a:lstStyle>
            <a:defPPr>
              <a:defRPr lang="en-US"/>
            </a:defPPr>
            <a:lvl1pPr algn="ctr"/>
          </a:lstStyle>
          <a:p>
            <a:endParaRPr lang="en-US" dirty="0"/>
          </a:p>
          <a:p>
            <a:endParaRPr lang="en-US" sz="1000" dirty="0"/>
          </a:p>
          <a:p>
            <a:r>
              <a:rPr lang="en-US" dirty="0"/>
              <a:t>No Knowledge </a:t>
            </a:r>
          </a:p>
          <a:p>
            <a:r>
              <a:rPr lang="en-US" dirty="0"/>
              <a:t>of QI</a:t>
            </a:r>
          </a:p>
          <a:p>
            <a:endParaRPr lang="en-US" sz="1000" dirty="0"/>
          </a:p>
        </p:txBody>
      </p:sp>
      <p:sp>
        <p:nvSpPr>
          <p:cNvPr id="11" name="TextBox 10"/>
          <p:cNvSpPr txBox="1"/>
          <p:nvPr/>
        </p:nvSpPr>
        <p:spPr>
          <a:xfrm>
            <a:off x="1613533" y="4063537"/>
            <a:ext cx="1280160" cy="2031325"/>
          </a:xfrm>
          <a:prstGeom prst="rect">
            <a:avLst/>
          </a:prstGeom>
          <a:gradFill flip="none" rotWithShape="1">
            <a:gsLst>
              <a:gs pos="26500">
                <a:schemeClr val="bg2"/>
              </a:gs>
              <a:gs pos="0">
                <a:srgbClr val="D7E4FD"/>
              </a:gs>
              <a:gs pos="80000">
                <a:srgbClr val="D4DEFF">
                  <a:alpha val="53000"/>
                </a:srgbClr>
              </a:gs>
              <a:gs pos="100000">
                <a:srgbClr val="96AB94"/>
              </a:gs>
            </a:gsLst>
            <a:lin ang="5400000" scaled="1"/>
            <a:tileRect/>
          </a:gradFill>
          <a:ln w="15875">
            <a:solidFill>
              <a:schemeClr val="tx1"/>
            </a:solidFill>
          </a:ln>
        </p:spPr>
        <p:txBody>
          <a:bodyPr wrap="square" lIns="0" rIns="0" rtlCol="0" anchor="ctr" anchorCtr="1">
            <a:spAutoFit/>
          </a:bodyPr>
          <a:lstStyle>
            <a:defPPr>
              <a:defRPr lang="en-US"/>
            </a:defPPr>
            <a:lvl1pPr algn="ctr"/>
          </a:lstStyle>
          <a:p>
            <a:endParaRPr lang="en-US" dirty="0"/>
          </a:p>
          <a:p>
            <a:endParaRPr lang="en-US" dirty="0"/>
          </a:p>
          <a:p>
            <a:r>
              <a:rPr lang="en-US" dirty="0"/>
              <a:t>Not Involved with QI Activities</a:t>
            </a:r>
          </a:p>
          <a:p>
            <a:endParaRPr lang="en-US" dirty="0"/>
          </a:p>
          <a:p>
            <a:endParaRPr lang="en-US" dirty="0"/>
          </a:p>
        </p:txBody>
      </p:sp>
      <p:sp>
        <p:nvSpPr>
          <p:cNvPr id="12" name="TextBox 11"/>
          <p:cNvSpPr txBox="1"/>
          <p:nvPr/>
        </p:nvSpPr>
        <p:spPr>
          <a:xfrm>
            <a:off x="2966085" y="3619737"/>
            <a:ext cx="1280160" cy="2462213"/>
          </a:xfrm>
          <a:prstGeom prst="rect">
            <a:avLst/>
          </a:prstGeom>
          <a:gradFill flip="none" rotWithShape="1">
            <a:gsLst>
              <a:gs pos="26500">
                <a:schemeClr val="bg2"/>
              </a:gs>
              <a:gs pos="0">
                <a:srgbClr val="D7E4FD"/>
              </a:gs>
              <a:gs pos="80000">
                <a:srgbClr val="D4DEFF">
                  <a:alpha val="53000"/>
                </a:srgbClr>
              </a:gs>
              <a:gs pos="100000">
                <a:srgbClr val="96AB94"/>
              </a:gs>
            </a:gsLst>
            <a:lin ang="5400000" scaled="1"/>
            <a:tileRect/>
          </a:gradFill>
          <a:ln w="15875">
            <a:solidFill>
              <a:schemeClr val="tx1"/>
            </a:solidFill>
          </a:ln>
        </p:spPr>
        <p:txBody>
          <a:bodyPr wrap="square" lIns="0" rIns="0" rtlCol="0" anchor="ctr" anchorCtr="1">
            <a:spAutoFit/>
          </a:bodyPr>
          <a:lstStyle>
            <a:defPPr>
              <a:defRPr lang="en-US"/>
            </a:defPPr>
            <a:lvl1pPr algn="ctr"/>
          </a:lstStyle>
          <a:p>
            <a:endParaRPr lang="en-US" dirty="0"/>
          </a:p>
          <a:p>
            <a:endParaRPr lang="en-US" dirty="0"/>
          </a:p>
          <a:p>
            <a:endParaRPr lang="en-US" sz="1000" dirty="0"/>
          </a:p>
          <a:p>
            <a:r>
              <a:rPr lang="en-US" dirty="0" smtClean="0"/>
              <a:t>Information </a:t>
            </a:r>
            <a:r>
              <a:rPr lang="en-US" dirty="0"/>
              <a:t>or Ad Hoc QI Activities</a:t>
            </a:r>
          </a:p>
          <a:p>
            <a:endParaRPr lang="en-US" dirty="0"/>
          </a:p>
          <a:p>
            <a:endParaRPr lang="en-US" dirty="0"/>
          </a:p>
          <a:p>
            <a:endParaRPr lang="en-US" dirty="0"/>
          </a:p>
        </p:txBody>
      </p:sp>
      <p:sp>
        <p:nvSpPr>
          <p:cNvPr id="13" name="TextBox 12"/>
          <p:cNvSpPr txBox="1"/>
          <p:nvPr/>
        </p:nvSpPr>
        <p:spPr>
          <a:xfrm>
            <a:off x="4349114" y="3155596"/>
            <a:ext cx="1442086" cy="2939266"/>
          </a:xfrm>
          <a:prstGeom prst="rect">
            <a:avLst/>
          </a:prstGeom>
          <a:solidFill>
            <a:srgbClr val="F5F595"/>
          </a:solidFill>
          <a:ln w="15875">
            <a:solidFill>
              <a:schemeClr val="tx1"/>
            </a:solidFill>
          </a:ln>
        </p:spPr>
        <p:txBody>
          <a:bodyPr wrap="square" lIns="0" rIns="0" rtlCol="0" anchor="ctr" anchorCtr="1">
            <a:spAutoFit/>
          </a:bodyPr>
          <a:lstStyle>
            <a:defPPr>
              <a:defRPr lang="en-US"/>
            </a:defPPr>
            <a:lvl1pPr algn="ctr"/>
          </a:lstStyle>
          <a:p>
            <a:endParaRPr lang="en-US" dirty="0"/>
          </a:p>
          <a:p>
            <a:endParaRPr lang="en-US" dirty="0"/>
          </a:p>
          <a:p>
            <a:r>
              <a:rPr lang="en-US" dirty="0"/>
              <a:t>Formal QI Activities Implemented in Specific Areas and Ad Hoc Training</a:t>
            </a:r>
          </a:p>
          <a:p>
            <a:endParaRPr lang="en-US" dirty="0"/>
          </a:p>
          <a:p>
            <a:endParaRPr lang="en-US" dirty="0"/>
          </a:p>
        </p:txBody>
      </p:sp>
      <p:sp>
        <p:nvSpPr>
          <p:cNvPr id="14" name="TextBox 13"/>
          <p:cNvSpPr txBox="1"/>
          <p:nvPr/>
        </p:nvSpPr>
        <p:spPr>
          <a:xfrm>
            <a:off x="5876925" y="2661466"/>
            <a:ext cx="1356360" cy="3447098"/>
          </a:xfrm>
          <a:prstGeom prst="rect">
            <a:avLst/>
          </a:prstGeom>
          <a:gradFill flip="none" rotWithShape="1">
            <a:gsLst>
              <a:gs pos="26500">
                <a:schemeClr val="bg2"/>
              </a:gs>
              <a:gs pos="0">
                <a:srgbClr val="D7E4FD"/>
              </a:gs>
              <a:gs pos="80000">
                <a:srgbClr val="D4DEFF">
                  <a:alpha val="53000"/>
                </a:srgbClr>
              </a:gs>
              <a:gs pos="100000">
                <a:srgbClr val="96AB94"/>
              </a:gs>
            </a:gsLst>
            <a:lin ang="5400000" scaled="1"/>
            <a:tileRect/>
          </a:gradFill>
          <a:ln w="15875">
            <a:solidFill>
              <a:schemeClr val="tx1"/>
            </a:solidFill>
          </a:ln>
        </p:spPr>
        <p:txBody>
          <a:bodyPr wrap="square" lIns="0" rIns="0" rtlCol="0" anchor="ctr" anchorCtr="1">
            <a:spAutoFit/>
          </a:bodyPr>
          <a:lstStyle>
            <a:defPPr>
              <a:defRPr lang="en-US"/>
            </a:defPPr>
            <a:lvl1pPr algn="ctr"/>
          </a:lstStyle>
          <a:p>
            <a:r>
              <a:rPr lang="en-US" dirty="0"/>
              <a:t> </a:t>
            </a:r>
          </a:p>
          <a:p>
            <a:endParaRPr lang="en-US" dirty="0"/>
          </a:p>
          <a:p>
            <a:endParaRPr lang="en-US" dirty="0" smtClean="0"/>
          </a:p>
          <a:p>
            <a:endParaRPr lang="en-US" sz="1000" dirty="0"/>
          </a:p>
          <a:p>
            <a:r>
              <a:rPr lang="en-US" dirty="0"/>
              <a:t>Formal Division-Wide QI Activities and Training</a:t>
            </a:r>
          </a:p>
          <a:p>
            <a:endParaRPr lang="en-US" dirty="0" smtClean="0"/>
          </a:p>
          <a:p>
            <a:endParaRPr lang="en-US" dirty="0"/>
          </a:p>
          <a:p>
            <a:endParaRPr lang="en-US" sz="1000" dirty="0"/>
          </a:p>
          <a:p>
            <a:endParaRPr lang="en-US" dirty="0"/>
          </a:p>
          <a:p>
            <a:endParaRPr lang="en-US" dirty="0"/>
          </a:p>
        </p:txBody>
      </p:sp>
      <p:sp>
        <p:nvSpPr>
          <p:cNvPr id="17" name="TextBox 16"/>
          <p:cNvSpPr txBox="1"/>
          <p:nvPr/>
        </p:nvSpPr>
        <p:spPr>
          <a:xfrm>
            <a:off x="4349114" y="3038804"/>
            <a:ext cx="1442086" cy="381000"/>
          </a:xfrm>
          <a:prstGeom prst="rect">
            <a:avLst/>
          </a:prstGeom>
          <a:gradFill>
            <a:gsLst>
              <a:gs pos="39000">
                <a:schemeClr val="bg1"/>
              </a:gs>
              <a:gs pos="0">
                <a:srgbClr val="92D050"/>
              </a:gs>
              <a:gs pos="100000">
                <a:schemeClr val="accent3">
                  <a:lumMod val="60000"/>
                  <a:lumOff val="40000"/>
                </a:schemeClr>
              </a:gs>
            </a:gsLst>
            <a:lin ang="5400000" scaled="1"/>
          </a:gradFill>
          <a:ln w="15875">
            <a:solidFill>
              <a:schemeClr val="tx1"/>
            </a:solidFill>
          </a:ln>
        </p:spPr>
        <p:txBody>
          <a:bodyPr wrap="square" rtlCol="0">
            <a:spAutoFit/>
          </a:bodyPr>
          <a:lstStyle>
            <a:defPPr>
              <a:defRPr lang="en-US"/>
            </a:defPPr>
            <a:lvl1pPr algn="ctr">
              <a:defRPr b="1"/>
            </a:lvl1pPr>
          </a:lstStyle>
          <a:p>
            <a:r>
              <a:rPr lang="en-US" dirty="0"/>
              <a:t>Level 4</a:t>
            </a:r>
          </a:p>
        </p:txBody>
      </p:sp>
      <p:sp>
        <p:nvSpPr>
          <p:cNvPr id="18" name="TextBox 17"/>
          <p:cNvSpPr txBox="1"/>
          <p:nvPr/>
        </p:nvSpPr>
        <p:spPr>
          <a:xfrm>
            <a:off x="7343774" y="2138246"/>
            <a:ext cx="1362075" cy="3970318"/>
          </a:xfrm>
          <a:prstGeom prst="rect">
            <a:avLst/>
          </a:prstGeom>
          <a:gradFill flip="none" rotWithShape="1">
            <a:gsLst>
              <a:gs pos="26500">
                <a:schemeClr val="bg2"/>
              </a:gs>
              <a:gs pos="0">
                <a:srgbClr val="D7E4FD"/>
              </a:gs>
              <a:gs pos="80000">
                <a:srgbClr val="D4DEFF">
                  <a:alpha val="53000"/>
                </a:srgbClr>
              </a:gs>
              <a:gs pos="100000">
                <a:srgbClr val="96AB94"/>
              </a:gs>
            </a:gsLst>
            <a:lin ang="5400000" scaled="1"/>
            <a:tileRect/>
          </a:gradFill>
          <a:ln w="15875">
            <a:solidFill>
              <a:schemeClr val="tx1"/>
            </a:solidFill>
          </a:ln>
        </p:spPr>
        <p:txBody>
          <a:bodyPr wrap="square" lIns="0" rIns="0" rtlCol="0" anchor="ctr" anchorCtr="1">
            <a:spAutoFit/>
          </a:bodyPr>
          <a:lstStyle>
            <a:defPPr>
              <a:defRPr lang="en-US"/>
            </a:defPPr>
            <a:lvl1pPr algn="ctr"/>
          </a:lstStyle>
          <a:p>
            <a:endParaRPr lang="en-US" dirty="0"/>
          </a:p>
          <a:p>
            <a:endParaRPr lang="en-US" dirty="0"/>
          </a:p>
          <a:p>
            <a:r>
              <a:rPr lang="en-US" dirty="0"/>
              <a:t>QI Culture: All Division levels incorporate PM &amp; QI principles and practices into their daily </a:t>
            </a:r>
            <a:r>
              <a:rPr lang="en-US" dirty="0" smtClean="0"/>
              <a:t>work</a:t>
            </a:r>
          </a:p>
          <a:p>
            <a:endParaRPr lang="en-US" dirty="0"/>
          </a:p>
          <a:p>
            <a:endParaRPr lang="en-US" dirty="0"/>
          </a:p>
          <a:p>
            <a:endParaRPr lang="en-US" dirty="0"/>
          </a:p>
          <a:p>
            <a:endParaRPr lang="en-US" dirty="0"/>
          </a:p>
        </p:txBody>
      </p:sp>
      <p:sp>
        <p:nvSpPr>
          <p:cNvPr id="19" name="TextBox 18"/>
          <p:cNvSpPr txBox="1"/>
          <p:nvPr/>
        </p:nvSpPr>
        <p:spPr>
          <a:xfrm>
            <a:off x="5876925" y="2486798"/>
            <a:ext cx="1365886" cy="381000"/>
          </a:xfrm>
          <a:prstGeom prst="rect">
            <a:avLst/>
          </a:prstGeom>
          <a:solidFill>
            <a:schemeClr val="accent3">
              <a:lumMod val="40000"/>
              <a:lumOff val="60000"/>
            </a:schemeClr>
          </a:solidFill>
          <a:ln w="15875">
            <a:solidFill>
              <a:schemeClr val="tx1"/>
            </a:solidFill>
          </a:ln>
        </p:spPr>
        <p:txBody>
          <a:bodyPr wrap="square" rtlCol="0">
            <a:spAutoFit/>
          </a:bodyPr>
          <a:lstStyle/>
          <a:p>
            <a:pPr algn="ctr"/>
            <a:r>
              <a:rPr lang="en-US" b="1" dirty="0" smtClean="0"/>
              <a:t>Level 5</a:t>
            </a:r>
            <a:endParaRPr lang="en-US" b="1" dirty="0"/>
          </a:p>
        </p:txBody>
      </p:sp>
      <p:sp>
        <p:nvSpPr>
          <p:cNvPr id="20" name="TextBox 19"/>
          <p:cNvSpPr txBox="1"/>
          <p:nvPr/>
        </p:nvSpPr>
        <p:spPr>
          <a:xfrm>
            <a:off x="2966085" y="3581400"/>
            <a:ext cx="1280160" cy="381000"/>
          </a:xfrm>
          <a:prstGeom prst="rect">
            <a:avLst/>
          </a:prstGeom>
          <a:solidFill>
            <a:schemeClr val="accent3">
              <a:lumMod val="40000"/>
              <a:lumOff val="60000"/>
            </a:schemeClr>
          </a:solidFill>
          <a:ln w="15875">
            <a:solidFill>
              <a:schemeClr val="tx1"/>
            </a:solidFill>
          </a:ln>
        </p:spPr>
        <p:txBody>
          <a:bodyPr wrap="square" rtlCol="0">
            <a:spAutoFit/>
          </a:bodyPr>
          <a:lstStyle/>
          <a:p>
            <a:pPr algn="ctr"/>
            <a:r>
              <a:rPr lang="en-US" b="1" dirty="0" smtClean="0"/>
              <a:t>Level 3</a:t>
            </a:r>
            <a:endParaRPr lang="en-US" b="1" dirty="0"/>
          </a:p>
        </p:txBody>
      </p:sp>
      <p:sp>
        <p:nvSpPr>
          <p:cNvPr id="21" name="TextBox 20"/>
          <p:cNvSpPr txBox="1"/>
          <p:nvPr/>
        </p:nvSpPr>
        <p:spPr>
          <a:xfrm>
            <a:off x="1609724" y="4063537"/>
            <a:ext cx="1280160" cy="381000"/>
          </a:xfrm>
          <a:prstGeom prst="rect">
            <a:avLst/>
          </a:prstGeom>
          <a:solidFill>
            <a:schemeClr val="accent3">
              <a:lumMod val="40000"/>
              <a:lumOff val="60000"/>
            </a:schemeClr>
          </a:solidFill>
          <a:ln w="15875">
            <a:solidFill>
              <a:schemeClr val="tx1"/>
            </a:solidFill>
          </a:ln>
        </p:spPr>
        <p:txBody>
          <a:bodyPr wrap="square" rtlCol="0">
            <a:spAutoFit/>
          </a:bodyPr>
          <a:lstStyle/>
          <a:p>
            <a:pPr algn="ctr"/>
            <a:r>
              <a:rPr lang="en-US" b="1" dirty="0" smtClean="0"/>
              <a:t>Level 2</a:t>
            </a:r>
            <a:endParaRPr lang="en-US" b="1" dirty="0"/>
          </a:p>
        </p:txBody>
      </p:sp>
      <p:sp>
        <p:nvSpPr>
          <p:cNvPr id="22" name="TextBox 21"/>
          <p:cNvSpPr txBox="1"/>
          <p:nvPr/>
        </p:nvSpPr>
        <p:spPr>
          <a:xfrm>
            <a:off x="266700" y="4549151"/>
            <a:ext cx="1280160" cy="381000"/>
          </a:xfrm>
          <a:prstGeom prst="rect">
            <a:avLst/>
          </a:prstGeom>
          <a:solidFill>
            <a:schemeClr val="accent3">
              <a:lumMod val="40000"/>
              <a:lumOff val="60000"/>
            </a:schemeClr>
          </a:solidFill>
          <a:ln w="15875">
            <a:solidFill>
              <a:schemeClr val="tx1"/>
            </a:solidFill>
          </a:ln>
        </p:spPr>
        <p:txBody>
          <a:bodyPr wrap="square" rtlCol="0">
            <a:spAutoFit/>
          </a:bodyPr>
          <a:lstStyle/>
          <a:p>
            <a:pPr algn="ctr"/>
            <a:r>
              <a:rPr lang="en-US" b="1" dirty="0" smtClean="0"/>
              <a:t>Level 1</a:t>
            </a:r>
            <a:endParaRPr lang="en-US" b="1" dirty="0"/>
          </a:p>
        </p:txBody>
      </p:sp>
      <p:sp>
        <p:nvSpPr>
          <p:cNvPr id="23" name="TextBox 22"/>
          <p:cNvSpPr txBox="1"/>
          <p:nvPr/>
        </p:nvSpPr>
        <p:spPr>
          <a:xfrm>
            <a:off x="7343774" y="1921132"/>
            <a:ext cx="1365886" cy="381000"/>
          </a:xfrm>
          <a:prstGeom prst="rect">
            <a:avLst/>
          </a:prstGeom>
          <a:solidFill>
            <a:schemeClr val="accent3">
              <a:lumMod val="40000"/>
              <a:lumOff val="60000"/>
            </a:schemeClr>
          </a:solidFill>
          <a:ln w="15875">
            <a:solidFill>
              <a:schemeClr val="tx1"/>
            </a:solidFill>
          </a:ln>
        </p:spPr>
        <p:txBody>
          <a:bodyPr wrap="square" rtlCol="0">
            <a:spAutoFit/>
          </a:bodyPr>
          <a:lstStyle/>
          <a:p>
            <a:pPr algn="ctr"/>
            <a:r>
              <a:rPr lang="en-US" b="1" dirty="0" smtClean="0"/>
              <a:t>Level 6</a:t>
            </a:r>
            <a:endParaRPr lang="en-US" b="1" dirty="0"/>
          </a:p>
        </p:txBody>
      </p:sp>
      <p:sp>
        <p:nvSpPr>
          <p:cNvPr id="24" name="Title 1"/>
          <p:cNvSpPr txBox="1">
            <a:spLocks/>
          </p:cNvSpPr>
          <p:nvPr/>
        </p:nvSpPr>
        <p:spPr>
          <a:xfrm>
            <a:off x="685800" y="152400"/>
            <a:ext cx="7772400" cy="762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QI Culture Levels</a:t>
            </a:r>
            <a:endParaRPr lang="en-US" b="1" dirty="0"/>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4800600" y="1352942"/>
            <a:ext cx="853440" cy="1133856"/>
          </a:xfrm>
          <a:prstGeom prst="rect">
            <a:avLst/>
          </a:prstGeom>
        </p:spPr>
      </p:pic>
      <p:sp>
        <p:nvSpPr>
          <p:cNvPr id="25" name="Date Placeholder 3"/>
          <p:cNvSpPr>
            <a:spLocks noGrp="1"/>
          </p:cNvSpPr>
          <p:nvPr>
            <p:ph type="dt" sz="half" idx="10"/>
          </p:nvPr>
        </p:nvSpPr>
        <p:spPr>
          <a:xfrm>
            <a:off x="7233284" y="6389688"/>
            <a:ext cx="1224915" cy="365125"/>
          </a:xfrm>
        </p:spPr>
        <p:txBody>
          <a:bodyPr/>
          <a:lstStyle/>
          <a:p>
            <a:r>
              <a:rPr lang="en-US" dirty="0" smtClean="0"/>
              <a:t>July 21, 2015</a:t>
            </a:r>
            <a:endParaRPr lang="en-US" dirty="0"/>
          </a:p>
        </p:txBody>
      </p:sp>
    </p:spTree>
    <p:extLst>
      <p:ext uri="{BB962C8B-B14F-4D97-AF65-F5344CB8AC3E}">
        <p14:creationId xmlns:p14="http://schemas.microsoft.com/office/powerpoint/2010/main" val="3704334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505200" y="6324600"/>
            <a:ext cx="2133600" cy="365125"/>
          </a:xfrm>
        </p:spPr>
        <p:txBody>
          <a:bodyPr/>
          <a:lstStyle/>
          <a:p>
            <a:pPr algn="ctr"/>
            <a:fld id="{75951D10-4A72-42B7-83FA-94EBE1164C66}" type="datetime1">
              <a:rPr lang="en-US" smtClean="0"/>
              <a:pPr algn="ctr"/>
              <a:t>10/5/2016</a:t>
            </a:fld>
            <a:endParaRPr lang="en-US" dirty="0"/>
          </a:p>
        </p:txBody>
      </p:sp>
      <p:sp>
        <p:nvSpPr>
          <p:cNvPr id="5" name="Slide Number Placeholder 4"/>
          <p:cNvSpPr>
            <a:spLocks noGrp="1"/>
          </p:cNvSpPr>
          <p:nvPr>
            <p:ph type="sldNum" sz="quarter" idx="12"/>
          </p:nvPr>
        </p:nvSpPr>
        <p:spPr/>
        <p:txBody>
          <a:bodyPr/>
          <a:lstStyle/>
          <a:p>
            <a:fld id="{B059AA9D-EA86-4D60-842B-3F8532EC413A}" type="slidenum">
              <a:rPr lang="en-US" smtClean="0"/>
              <a:t>3</a:t>
            </a:fld>
            <a:endParaRPr lang="en-US"/>
          </a:p>
        </p:txBody>
      </p:sp>
      <p:sp>
        <p:nvSpPr>
          <p:cNvPr id="6" name="Title 1"/>
          <p:cNvSpPr>
            <a:spLocks noGrp="1"/>
          </p:cNvSpPr>
          <p:nvPr>
            <p:ph type="ctrTitle"/>
          </p:nvPr>
        </p:nvSpPr>
        <p:spPr>
          <a:xfrm>
            <a:off x="685800" y="304800"/>
            <a:ext cx="7772400" cy="914400"/>
          </a:xfrm>
        </p:spPr>
        <p:txBody>
          <a:bodyPr>
            <a:normAutofit/>
          </a:bodyPr>
          <a:lstStyle/>
          <a:p>
            <a:r>
              <a:rPr lang="en-US" b="1" dirty="0" smtClean="0"/>
              <a:t>QI Culture Levels</a:t>
            </a:r>
            <a:endParaRPr lang="en-US" b="1" dirty="0"/>
          </a:p>
        </p:txBody>
      </p:sp>
      <p:sp>
        <p:nvSpPr>
          <p:cNvPr id="7" name="Subtitle 2"/>
          <p:cNvSpPr>
            <a:spLocks noGrp="1"/>
          </p:cNvSpPr>
          <p:nvPr>
            <p:ph type="subTitle" idx="1"/>
          </p:nvPr>
        </p:nvSpPr>
        <p:spPr>
          <a:xfrm>
            <a:off x="304800" y="1371600"/>
            <a:ext cx="8534400" cy="4876800"/>
          </a:xfrm>
        </p:spPr>
        <p:txBody>
          <a:bodyPr>
            <a:normAutofit fontScale="85000" lnSpcReduction="20000"/>
          </a:bodyPr>
          <a:lstStyle/>
          <a:p>
            <a:pPr marL="1200150" indent="-1200150" algn="l"/>
            <a:r>
              <a:rPr lang="en-US" dirty="0" smtClean="0">
                <a:solidFill>
                  <a:schemeClr val="tx1"/>
                </a:solidFill>
              </a:rPr>
              <a:t>Level 6: QI Culture - All Division levels incorporate PM &amp; QI principles and practices into their daily </a:t>
            </a:r>
            <a:r>
              <a:rPr lang="en-US" dirty="0">
                <a:solidFill>
                  <a:schemeClr val="tx1"/>
                </a:solidFill>
              </a:rPr>
              <a:t>w</a:t>
            </a:r>
            <a:r>
              <a:rPr lang="en-US" dirty="0" smtClean="0">
                <a:solidFill>
                  <a:schemeClr val="tx1"/>
                </a:solidFill>
              </a:rPr>
              <a:t>ork</a:t>
            </a:r>
          </a:p>
          <a:p>
            <a:pPr marL="2057400" indent="-1085850" algn="l"/>
            <a:r>
              <a:rPr lang="en-US" dirty="0" smtClean="0">
                <a:solidFill>
                  <a:schemeClr val="tx1"/>
                </a:solidFill>
              </a:rPr>
              <a:t>Level 5: Formal Division-wide QI Activities and training</a:t>
            </a:r>
          </a:p>
          <a:p>
            <a:pPr marL="3086100" indent="-1143000" algn="l"/>
            <a:r>
              <a:rPr lang="en-US" dirty="0" smtClean="0">
                <a:solidFill>
                  <a:schemeClr val="tx2">
                    <a:lumMod val="60000"/>
                    <a:lumOff val="40000"/>
                  </a:schemeClr>
                </a:solidFill>
              </a:rPr>
              <a:t>Level 4:</a:t>
            </a:r>
            <a:r>
              <a:rPr lang="en-US" dirty="0" smtClean="0">
                <a:solidFill>
                  <a:schemeClr val="tx1"/>
                </a:solidFill>
              </a:rPr>
              <a:t> </a:t>
            </a:r>
            <a:r>
              <a:rPr lang="en-US" dirty="0" smtClean="0">
                <a:solidFill>
                  <a:schemeClr val="tx2">
                    <a:lumMod val="60000"/>
                    <a:lumOff val="40000"/>
                  </a:schemeClr>
                </a:solidFill>
              </a:rPr>
              <a:t>Formal QI Activities Implemented in Specific Areas and Ad Hoc Training</a:t>
            </a:r>
          </a:p>
          <a:p>
            <a:pPr marL="4114800" indent="-1143000" algn="l"/>
            <a:r>
              <a:rPr lang="en-US" dirty="0" smtClean="0">
                <a:solidFill>
                  <a:schemeClr val="tx1"/>
                </a:solidFill>
              </a:rPr>
              <a:t>Level 3: Information or Ad Hoc QI Activities</a:t>
            </a:r>
          </a:p>
          <a:p>
            <a:pPr marL="5143500" indent="-1143000" algn="l"/>
            <a:r>
              <a:rPr lang="en-US" dirty="0" smtClean="0">
                <a:solidFill>
                  <a:schemeClr val="tx1"/>
                </a:solidFill>
              </a:rPr>
              <a:t>Level 2: Not Involved with QI Activities</a:t>
            </a:r>
          </a:p>
          <a:p>
            <a:pPr marL="6172200" indent="-1143000" algn="l"/>
            <a:r>
              <a:rPr lang="en-US" dirty="0" smtClean="0">
                <a:solidFill>
                  <a:schemeClr val="tx1"/>
                </a:solidFill>
              </a:rPr>
              <a:t>Level 1: No Knowledge of QI</a:t>
            </a:r>
            <a:endParaRPr lang="en-US" dirty="0">
              <a:solidFill>
                <a:schemeClr val="tx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352800"/>
            <a:ext cx="3048000" cy="2857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2857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534400" cy="5463034"/>
          </a:xfrm>
          <a:prstGeom prst="rect">
            <a:avLst/>
          </a:prstGeom>
        </p:spPr>
        <p:txBody>
          <a:bodyPr wrap="square">
            <a:spAutoFit/>
          </a:bodyPr>
          <a:lstStyle/>
          <a:p>
            <a:pPr>
              <a:spcAft>
                <a:spcPts val="600"/>
              </a:spcAft>
            </a:pPr>
            <a:r>
              <a:rPr lang="en-US" sz="2400" b="1" dirty="0" smtClean="0">
                <a:hlinkClick r:id="rId2" tooltip="The Phases of a Culture of Quality"/>
              </a:rPr>
              <a:t>The Phases of a Culture of Quality</a:t>
            </a:r>
            <a:endParaRPr lang="en-US" sz="2400" b="1" dirty="0" smtClean="0"/>
          </a:p>
          <a:p>
            <a:r>
              <a:rPr lang="en-US" sz="2000" dirty="0" smtClean="0"/>
              <a:t>The following descriptions provide an overview of each phase an organization typically goes through to reach a culture of quality. Review the following descriptions and conduct one of the assessments above to determine which phase best fits your organization’s current culture.</a:t>
            </a:r>
          </a:p>
          <a:p>
            <a:endParaRPr lang="en-US" sz="2000" b="1" dirty="0" smtClean="0"/>
          </a:p>
          <a:p>
            <a:r>
              <a:rPr lang="en-US" sz="2000" b="1" dirty="0" smtClean="0"/>
              <a:t>Phase 1: No Knowledge of QI</a:t>
            </a:r>
            <a:br>
              <a:rPr lang="en-US" sz="2000" b="1" dirty="0" smtClean="0"/>
            </a:br>
            <a:r>
              <a:rPr lang="en-US" sz="2000" dirty="0" smtClean="0"/>
              <a:t>Executives, senior leaders, and staff are not aware of performance management and QI and their value to public health. As a result, financial and human resources are not typically dedicated to measuring, monitoring, or improving individual, team, or organizational performance. In general, leaders and staff are satisfied with the status quo and resistant to change. Staff rarely collaborate for the purposes of problem solving and innovation, and peer sharing is unusual. Decisions are not driven by data, and customer needs and satisfaction are not prioritized. Processes are undefined, complex, redundant, and varied. Problems tend to be ignored and remain unaddressed for long periods of time. Products, processes, and services might be ineffective and inefficient.</a:t>
            </a:r>
          </a:p>
        </p:txBody>
      </p:sp>
    </p:spTree>
    <p:extLst>
      <p:ext uri="{BB962C8B-B14F-4D97-AF65-F5344CB8AC3E}">
        <p14:creationId xmlns:p14="http://schemas.microsoft.com/office/powerpoint/2010/main" val="128972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199"/>
            <a:ext cx="8575964" cy="2554545"/>
          </a:xfrm>
          <a:prstGeom prst="rect">
            <a:avLst/>
          </a:prstGeom>
        </p:spPr>
        <p:txBody>
          <a:bodyPr wrap="square">
            <a:spAutoFit/>
          </a:bodyPr>
          <a:lstStyle/>
          <a:p>
            <a:r>
              <a:rPr lang="en-US" sz="2000" b="1" dirty="0" smtClean="0"/>
              <a:t>Phase 2: Not Involved with QI Activities</a:t>
            </a:r>
            <a:br>
              <a:rPr lang="en-US" sz="2000" b="1" dirty="0" smtClean="0"/>
            </a:br>
            <a:r>
              <a:rPr lang="en-US" sz="2000" dirty="0" smtClean="0"/>
              <a:t>While some executives and senior leaders have experience with QI, staff are not expected to or provided with resources and support to engage in efforts to improve performance. However, it is possible that some QI champions exist within the organization. Performance data is not routinely collected or easily accessible. Solutions to problems are often based on opinions or hunches, resulting in reactive, temporary fixes. Staff may be aware of performance management but resistant to QI due to fear of punishment.</a:t>
            </a:r>
          </a:p>
        </p:txBody>
      </p:sp>
    </p:spTree>
    <p:extLst>
      <p:ext uri="{BB962C8B-B14F-4D97-AF65-F5344CB8AC3E}">
        <p14:creationId xmlns:p14="http://schemas.microsoft.com/office/powerpoint/2010/main" val="2080191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7127" y="762000"/>
            <a:ext cx="8534400" cy="3170099"/>
          </a:xfrm>
          <a:prstGeom prst="rect">
            <a:avLst/>
          </a:prstGeom>
        </p:spPr>
        <p:txBody>
          <a:bodyPr wrap="square">
            <a:spAutoFit/>
          </a:bodyPr>
          <a:lstStyle/>
          <a:p>
            <a:r>
              <a:rPr lang="en-US" sz="2000" b="1" dirty="0" smtClean="0"/>
              <a:t>Phase 3: Informal or Ad Hoc QI</a:t>
            </a:r>
            <a:br>
              <a:rPr lang="en-US" sz="2000" b="1" dirty="0" smtClean="0"/>
            </a:br>
            <a:r>
              <a:rPr lang="en-US" sz="2000" dirty="0" smtClean="0"/>
              <a:t>Executives and seniors leaders may value QI, but expectations are not consistently communicated to staff. Because some financial and human resources are dedicated to QI, a few staff have the knowledge, skills, abilities, resources, and support to lead small QI projects. Staff meet informally to solve problems and innovate, but opportunities for peer sharing are limited. Typically one or two staff are responsible for QI and performance management activities. While some performance data is collected, monitored, and shared, it is not used consistently for decision making. Staff may view QI as a passing fad or added responsibility.</a:t>
            </a:r>
          </a:p>
        </p:txBody>
      </p:sp>
    </p:spTree>
    <p:extLst>
      <p:ext uri="{BB962C8B-B14F-4D97-AF65-F5344CB8AC3E}">
        <p14:creationId xmlns:p14="http://schemas.microsoft.com/office/powerpoint/2010/main" val="533327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610600" cy="4093428"/>
          </a:xfrm>
          <a:prstGeom prst="rect">
            <a:avLst/>
          </a:prstGeom>
        </p:spPr>
        <p:txBody>
          <a:bodyPr wrap="square">
            <a:spAutoFit/>
          </a:bodyPr>
          <a:lstStyle/>
          <a:p>
            <a:r>
              <a:rPr lang="en-US" sz="2000" b="1" dirty="0" smtClean="0"/>
              <a:t>Phase 4: Formal QI Implemented in Specific Areas</a:t>
            </a:r>
            <a:br>
              <a:rPr lang="en-US" sz="2000" b="1" dirty="0" smtClean="0"/>
            </a:br>
            <a:r>
              <a:rPr lang="en-US" sz="2000" dirty="0" smtClean="0"/>
              <a:t>Executives encourage employees to engage in QI, and most senior leaders hold staff accountable to that expectation. Most teams have staff capable of leading formal QI projects as QI is included in workforce development plans and training and resources are made available as needed. Teams are commonly formed to solve problems and innovate using basic QI techniques. Efforts are made to link organizational performance measures to the organization’s strategic plan, and team performance is measured, monitored, and reported in some parts of the organization. It is possible that a formal governance body meets regularly and a QI plan has been created. However, the results of QI projects are not always documented and improvements do not always spread throughout the organization due to limited peer sharing opportunities. Leaders anticipate, explore, and address staff resistance.</a:t>
            </a:r>
          </a:p>
        </p:txBody>
      </p:sp>
    </p:spTree>
    <p:extLst>
      <p:ext uri="{BB962C8B-B14F-4D97-AF65-F5344CB8AC3E}">
        <p14:creationId xmlns:p14="http://schemas.microsoft.com/office/powerpoint/2010/main" val="1806670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534400" cy="5016758"/>
          </a:xfrm>
          <a:prstGeom prst="rect">
            <a:avLst/>
          </a:prstGeom>
        </p:spPr>
        <p:txBody>
          <a:bodyPr wrap="square">
            <a:spAutoFit/>
          </a:bodyPr>
          <a:lstStyle/>
          <a:p>
            <a:r>
              <a:rPr lang="en-US" sz="2000" b="1" dirty="0" smtClean="0"/>
              <a:t>Phase 5: Formal Agency-Wide QI</a:t>
            </a:r>
            <a:br>
              <a:rPr lang="en-US" sz="2000" b="1" dirty="0" smtClean="0"/>
            </a:br>
            <a:r>
              <a:rPr lang="en-US" sz="2000" dirty="0" smtClean="0"/>
              <a:t>Executives and senior leaders hold staff accountable to expectations related to performance management and QI. This commitment is demonstrated by the dedication of sufficient financial and human resources to training, infrastructure, and support for collecting, monitoring, reporting, and improving individual, team, and organizational performance. Most staff value QI as a strategy for improving their work.</a:t>
            </a:r>
            <a:r>
              <a:rPr lang="en-US" sz="2000" i="1" dirty="0" smtClean="0"/>
              <a:t> </a:t>
            </a:r>
            <a:r>
              <a:rPr lang="en-US" sz="2000" dirty="0" smtClean="0"/>
              <a:t>QI is incorporated into job descriptions, employee orientation, and the performance appraisal process.</a:t>
            </a:r>
            <a:r>
              <a:rPr lang="en-US" sz="2000" i="1" dirty="0" smtClean="0"/>
              <a:t> </a:t>
            </a:r>
            <a:r>
              <a:rPr lang="en-US" sz="2000" dirty="0" smtClean="0"/>
              <a:t>Formal QI teams are formed on a regular basis, and the results of these efforts are consistently disseminated. As a result, processes are becoming clearly defined, efficient, effective, and standardized across the organization. A formal process for implementing, monitoring, and evaluating the QI plan is in place. Performance measures are linked to strategic goals. All teams have performance management plans, including data collection, analysis, and reporting and a centralized system for storing and accessing that data exists. Problem solving and decision making are driven by data.</a:t>
            </a:r>
          </a:p>
        </p:txBody>
      </p:sp>
    </p:spTree>
    <p:extLst>
      <p:ext uri="{BB962C8B-B14F-4D97-AF65-F5344CB8AC3E}">
        <p14:creationId xmlns:p14="http://schemas.microsoft.com/office/powerpoint/2010/main" val="2348275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51344"/>
            <a:ext cx="8534400" cy="3477875"/>
          </a:xfrm>
          <a:prstGeom prst="rect">
            <a:avLst/>
          </a:prstGeom>
        </p:spPr>
        <p:txBody>
          <a:bodyPr wrap="square">
            <a:spAutoFit/>
          </a:bodyPr>
          <a:lstStyle/>
          <a:p>
            <a:r>
              <a:rPr lang="en-US" sz="2000" b="1" dirty="0" smtClean="0"/>
              <a:t>Phase 6: QI Culture</a:t>
            </a:r>
            <a:br>
              <a:rPr lang="en-US" sz="2000" b="1" dirty="0" smtClean="0"/>
            </a:br>
            <a:r>
              <a:rPr lang="en-US" sz="2000" dirty="0" smtClean="0"/>
              <a:t>Executives and senior leaders fully embrace quality and ensure the sustainability of the culture by maintaining necessary resources. Leadership turnover has minimal negative impact on the organizational culture. Performance management and QI are fully embedded into the way business is done at the individual, team, and organization levels. The use of formal and informal QI tools and methods to solve problems and create improvements is second nature to employees. Performance data drives all decision making across the organization. The organization is regarded as quality-driven and innovative. Employees are granted autonomy to fulfill their QI responsibilities. Staff understand how they contribute to the organizations overall mission, vision, and strategic plan.</a:t>
            </a:r>
            <a:endParaRPr lang="en-US" sz="2000" dirty="0"/>
          </a:p>
        </p:txBody>
      </p:sp>
    </p:spTree>
    <p:extLst>
      <p:ext uri="{BB962C8B-B14F-4D97-AF65-F5344CB8AC3E}">
        <p14:creationId xmlns:p14="http://schemas.microsoft.com/office/powerpoint/2010/main" val="2585692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7974</TotalTime>
  <Words>286</Words>
  <Application>Microsoft Office PowerPoint</Application>
  <PresentationFormat>On-screen Show (4:3)</PresentationFormat>
  <Paragraphs>75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Roadmap to an Organizational Culture of QI</vt:lpstr>
      <vt:lpstr>PowerPoint Presentation</vt:lpstr>
      <vt:lpstr>QI Culture Levels</vt:lpstr>
      <vt:lpstr>PowerPoint Presentation</vt:lpstr>
      <vt:lpstr>PowerPoint Presentation</vt:lpstr>
      <vt:lpstr>PowerPoint Presentation</vt:lpstr>
      <vt:lpstr>PowerPoint Presentation</vt:lpstr>
      <vt:lpstr>PowerPoint Presentation</vt:lpstr>
      <vt:lpstr>PowerPoint Presentation</vt:lpstr>
    </vt:vector>
  </TitlesOfParts>
  <Company>DHW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Ward, Daniel R. - CO 4th</dc:creator>
  <cp:lastModifiedBy>Ward, Daniel R. - CO 4th</cp:lastModifiedBy>
  <cp:revision>14</cp:revision>
  <cp:lastPrinted>2016-04-15T17:41:37Z</cp:lastPrinted>
  <dcterms:created xsi:type="dcterms:W3CDTF">2016-04-15T14:55:51Z</dcterms:created>
  <dcterms:modified xsi:type="dcterms:W3CDTF">2016-10-05T20:08:11Z</dcterms:modified>
</cp:coreProperties>
</file>